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DF020A-2A9C-4FE4-BAE0-547B792D72FB}" type="datetimeFigureOut">
              <a:rPr lang="ru-RU" smtClean="0"/>
              <a:pPr/>
              <a:t>22.10.2017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796AC0C-D700-4DB1-87A2-3C8A3A9AE21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DF020A-2A9C-4FE4-BAE0-547B792D72FB}" type="datetimeFigureOut">
              <a:rPr lang="ru-RU" smtClean="0"/>
              <a:pPr/>
              <a:t>22.10.2017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96AC0C-D700-4DB1-87A2-3C8A3A9AE21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642918"/>
            <a:ext cx="7772400" cy="4143404"/>
          </a:xfrm>
        </p:spPr>
        <p:txBody>
          <a:bodyPr>
            <a:normAutofit/>
          </a:bodyPr>
          <a:lstStyle/>
          <a:p>
            <a:r>
              <a:rPr lang="ru-RU" dirty="0" smtClean="0">
                <a:solidFill>
                  <a:srgbClr val="FFFF00"/>
                </a:solidFill>
                <a:latin typeface="Arial" pitchFamily="34" charset="0"/>
                <a:cs typeface="Arial" pitchFamily="34" charset="0"/>
              </a:rPr>
              <a:t>Целевые аудитории в PR-деятельности</a:t>
            </a:r>
            <a:r>
              <a:rPr lang="ru-RU" smtClean="0">
                <a:solidFill>
                  <a:srgbClr val="FFFF00"/>
                </a:solidFill>
                <a:latin typeface="Arial" pitchFamily="34" charset="0"/>
                <a:cs typeface="Arial" pitchFamily="34" charset="0"/>
              </a:rPr>
              <a:t>. </a:t>
            </a:r>
            <a:endParaRPr lang="ru-RU" dirty="0" smtClean="0">
              <a:solidFill>
                <a:srgbClr val="FFFF00"/>
              </a:solidFill>
              <a:latin typeface="Arial" pitchFamily="34" charset="0"/>
              <a:cs typeface="Arial" pitchFamily="34" charset="0"/>
            </a:endParaRPr>
          </a:p>
        </p:txBody>
      </p:sp>
      <p:sp>
        <p:nvSpPr>
          <p:cNvPr id="4" name="Подзаголовок 3"/>
          <p:cNvSpPr>
            <a:spLocks noGrp="1"/>
          </p:cNvSpPr>
          <p:nvPr>
            <p:ph type="subTitle" idx="1"/>
          </p:nvPr>
        </p:nvSpPr>
        <p:spPr/>
        <p:txBody>
          <a:bodyPr/>
          <a:lstStyle/>
          <a:p>
            <a:endParaRPr 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rgbClr val="FFFF00"/>
                </a:solidFill>
                <a:latin typeface="Arial" pitchFamily="34" charset="0"/>
                <a:cs typeface="Arial" pitchFamily="34" charset="0"/>
              </a:rPr>
              <a:t>Целевая аудитория</a:t>
            </a:r>
            <a:endParaRPr lang="ru-RU" sz="3200" dirty="0">
              <a:solidFill>
                <a:srgbClr val="FFFF0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buNone/>
            </a:pPr>
            <a:r>
              <a:rPr lang="ru-RU" b="1" dirty="0">
                <a:solidFill>
                  <a:srgbClr val="FFFF00"/>
                </a:solidFill>
                <a:latin typeface="Arial" pitchFamily="34" charset="0"/>
                <a:cs typeface="Arial" pitchFamily="34" charset="0"/>
              </a:rPr>
              <a:t>Целевая аудитория</a:t>
            </a:r>
            <a:r>
              <a:rPr lang="ru-RU" dirty="0">
                <a:solidFill>
                  <a:srgbClr val="FFFF00"/>
                </a:solidFill>
                <a:latin typeface="Arial" pitchFamily="34" charset="0"/>
                <a:cs typeface="Arial" pitchFamily="34" charset="0"/>
              </a:rPr>
              <a:t> - группа лиц, объединённая общими характеристиками (демографическими, психологическими, социально-экономическими), на которую направлены PR-сообщения и PR-мероприятия. Основная и наиболее важная для заказчика категория получателей PR-сообщения.</a:t>
            </a:r>
          </a:p>
          <a:p>
            <a:pPr>
              <a:buNone/>
            </a:pPr>
            <a:endParaRPr lang="ru-RU" dirty="0">
              <a:solidFill>
                <a:srgbClr val="FFFF00"/>
              </a:solidFill>
              <a:latin typeface="Arial" pitchFamily="34" charset="0"/>
              <a:cs typeface="Arial" pitchFamily="34" charset="0"/>
            </a:endParaRPr>
          </a:p>
          <a:p>
            <a:pPr>
              <a:buNone/>
            </a:pPr>
            <a:endParaRPr lang="ru-RU" dirty="0">
              <a:solidFill>
                <a:srgbClr val="FFFF0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45719"/>
          </a:xfrm>
        </p:spPr>
        <p:txBody>
          <a:bodyPr>
            <a:normAutofit fontScale="90000"/>
          </a:bodyPr>
          <a:lstStyle/>
          <a:p>
            <a:endParaRPr lang="ru-RU" dirty="0"/>
          </a:p>
        </p:txBody>
      </p:sp>
      <p:sp>
        <p:nvSpPr>
          <p:cNvPr id="3" name="Содержимое 2"/>
          <p:cNvSpPr>
            <a:spLocks noGrp="1"/>
          </p:cNvSpPr>
          <p:nvPr>
            <p:ph idx="1"/>
          </p:nvPr>
        </p:nvSpPr>
        <p:spPr>
          <a:xfrm>
            <a:off x="457200" y="500042"/>
            <a:ext cx="8229600" cy="5626121"/>
          </a:xfrm>
        </p:spPr>
        <p:txBody>
          <a:bodyPr>
            <a:normAutofit fontScale="62500" lnSpcReduction="20000"/>
          </a:bodyPr>
          <a:lstStyle/>
          <a:p>
            <a:pPr>
              <a:buNone/>
            </a:pPr>
            <a:r>
              <a:rPr lang="ru-RU" dirty="0">
                <a:solidFill>
                  <a:srgbClr val="FFFF00"/>
                </a:solidFill>
                <a:latin typeface="Arial" pitchFamily="34" charset="0"/>
                <a:cs typeface="Arial" pitchFamily="34" charset="0"/>
              </a:rPr>
              <a:t>Каждая организация имеет три «круга приближения»: внутренний, близкий и дальний.</a:t>
            </a:r>
          </a:p>
          <a:p>
            <a:pPr>
              <a:buNone/>
            </a:pPr>
            <a:r>
              <a:rPr lang="ru-RU" dirty="0">
                <a:solidFill>
                  <a:srgbClr val="FFFF00"/>
                </a:solidFill>
                <a:latin typeface="Arial" pitchFamily="34" charset="0"/>
                <a:cs typeface="Arial" pitchFamily="34" charset="0"/>
              </a:rPr>
              <a:t> </a:t>
            </a:r>
          </a:p>
          <a:p>
            <a:pPr>
              <a:buNone/>
            </a:pPr>
            <a:r>
              <a:rPr lang="ru-RU" b="1" dirty="0">
                <a:solidFill>
                  <a:srgbClr val="FFFF00"/>
                </a:solidFill>
                <a:latin typeface="Arial" pitchFamily="34" charset="0"/>
                <a:cs typeface="Arial" pitchFamily="34" charset="0"/>
              </a:rPr>
              <a:t>Внутренний круг</a:t>
            </a:r>
            <a:r>
              <a:rPr lang="ru-RU" dirty="0">
                <a:solidFill>
                  <a:srgbClr val="FFFF00"/>
                </a:solidFill>
                <a:latin typeface="Arial" pitchFamily="34" charset="0"/>
                <a:cs typeface="Arial" pitchFamily="34" charset="0"/>
              </a:rPr>
              <a:t> – сама компания, её собственник, руководители, сотрудники, производимый ею товар, наличие послепродажного обслуживания, принятая система организации бизнес-процессов.</a:t>
            </a:r>
          </a:p>
          <a:p>
            <a:pPr>
              <a:buNone/>
            </a:pPr>
            <a:r>
              <a:rPr lang="ru-RU" dirty="0">
                <a:solidFill>
                  <a:srgbClr val="FFFF00"/>
                </a:solidFill>
                <a:latin typeface="Arial" pitchFamily="34" charset="0"/>
                <a:cs typeface="Arial" pitchFamily="34" charset="0"/>
              </a:rPr>
              <a:t> </a:t>
            </a:r>
          </a:p>
          <a:p>
            <a:pPr>
              <a:buNone/>
            </a:pPr>
            <a:r>
              <a:rPr lang="ru-RU" b="1" dirty="0">
                <a:solidFill>
                  <a:srgbClr val="FFFF00"/>
                </a:solidFill>
                <a:latin typeface="Arial" pitchFamily="34" charset="0"/>
                <a:cs typeface="Arial" pitchFamily="34" charset="0"/>
              </a:rPr>
              <a:t>Близкий внешний круг</a:t>
            </a:r>
            <a:r>
              <a:rPr lang="ru-RU" dirty="0">
                <a:solidFill>
                  <a:srgbClr val="FFFF00"/>
                </a:solidFill>
                <a:latin typeface="Arial" pitchFamily="34" charset="0"/>
                <a:cs typeface="Arial" pitchFamily="34" charset="0"/>
              </a:rPr>
              <a:t> – клиенты (реальные и потенциальные), поставщики, партнёры, конкуренты. Влияние близкого круга на фирму является существенным, возможность влияния фирмы на близкий круг ограничена, но сравнительно высока.</a:t>
            </a:r>
          </a:p>
          <a:p>
            <a:pPr>
              <a:buNone/>
            </a:pPr>
            <a:r>
              <a:rPr lang="ru-RU" dirty="0">
                <a:solidFill>
                  <a:srgbClr val="FFFF00"/>
                </a:solidFill>
                <a:latin typeface="Arial" pitchFamily="34" charset="0"/>
                <a:cs typeface="Arial" pitchFamily="34" charset="0"/>
              </a:rPr>
              <a:t> </a:t>
            </a:r>
          </a:p>
          <a:p>
            <a:pPr>
              <a:buNone/>
            </a:pPr>
            <a:r>
              <a:rPr lang="ru-RU" b="1" dirty="0">
                <a:solidFill>
                  <a:srgbClr val="FFFF00"/>
                </a:solidFill>
                <a:latin typeface="Arial" pitchFamily="34" charset="0"/>
                <a:cs typeface="Arial" pitchFamily="34" charset="0"/>
              </a:rPr>
              <a:t>Дальний внешний круг</a:t>
            </a:r>
            <a:r>
              <a:rPr lang="ru-RU" dirty="0">
                <a:solidFill>
                  <a:srgbClr val="FFFF00"/>
                </a:solidFill>
                <a:latin typeface="Arial" pitchFamily="34" charset="0"/>
                <a:cs typeface="Arial" pitchFamily="34" charset="0"/>
              </a:rPr>
              <a:t> – органы государственной власти, СМИ (не являющиеся партнёрами), независимые общественные организации, технологические условия, макроэкономические факторы. Влияние дальнего круга на фирму может быть очень существенным, возможность влияния фирмы на дальний круг, как правило, крайне мала, а иногда – вовсе отсутствует.</a:t>
            </a:r>
          </a:p>
          <a:p>
            <a:pPr>
              <a:buNone/>
            </a:pPr>
            <a:r>
              <a:rPr lang="ru-RU" dirty="0">
                <a:solidFill>
                  <a:srgbClr val="FFFF00"/>
                </a:solidFill>
                <a:latin typeface="Arial" pitchFamily="34" charset="0"/>
                <a:cs typeface="Arial" pitchFamily="34" charset="0"/>
              </a:rPr>
              <a:t> </a:t>
            </a:r>
          </a:p>
          <a:p>
            <a:pPr>
              <a:buNone/>
            </a:pPr>
            <a:endParaRPr lang="ru-RU" dirty="0">
              <a:solidFill>
                <a:srgbClr val="FFFF00"/>
              </a:solidFill>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rgbClr val="FFFF00"/>
                </a:solidFill>
                <a:latin typeface="Arial" pitchFamily="34" charset="0"/>
                <a:cs typeface="Arial" pitchFamily="34" charset="0"/>
              </a:rPr>
              <a:t>Ключевая аудитория</a:t>
            </a:r>
            <a:endParaRPr lang="ru-RU" sz="3200" dirty="0">
              <a:latin typeface="Arial" pitchFamily="34" charset="0"/>
              <a:cs typeface="Arial" pitchFamily="34" charset="0"/>
            </a:endParaRPr>
          </a:p>
        </p:txBody>
      </p:sp>
      <p:sp>
        <p:nvSpPr>
          <p:cNvPr id="3" name="Содержимое 2"/>
          <p:cNvSpPr>
            <a:spLocks noGrp="1"/>
          </p:cNvSpPr>
          <p:nvPr>
            <p:ph idx="1"/>
          </p:nvPr>
        </p:nvSpPr>
        <p:spPr/>
        <p:txBody>
          <a:bodyPr>
            <a:normAutofit fontScale="70000" lnSpcReduction="20000"/>
          </a:bodyPr>
          <a:lstStyle/>
          <a:p>
            <a:pPr>
              <a:buNone/>
            </a:pPr>
            <a:r>
              <a:rPr lang="ru-RU" b="1" dirty="0">
                <a:solidFill>
                  <a:srgbClr val="FFFF00"/>
                </a:solidFill>
                <a:latin typeface="Arial" pitchFamily="34" charset="0"/>
                <a:cs typeface="Arial" pitchFamily="34" charset="0"/>
              </a:rPr>
              <a:t>Ключевая аудитория</a:t>
            </a:r>
            <a:r>
              <a:rPr lang="ru-RU" dirty="0">
                <a:solidFill>
                  <a:srgbClr val="FFFF00"/>
                </a:solidFill>
                <a:latin typeface="Arial" pitchFamily="34" charset="0"/>
                <a:cs typeface="Arial" pitchFamily="34" charset="0"/>
              </a:rPr>
              <a:t> — лица (или группы лиц), оказывающие влияние на целевую аудиторию.</a:t>
            </a:r>
          </a:p>
          <a:p>
            <a:pPr>
              <a:buNone/>
            </a:pPr>
            <a:r>
              <a:rPr lang="ru-RU" dirty="0">
                <a:solidFill>
                  <a:srgbClr val="FFFF00"/>
                </a:solidFill>
                <a:latin typeface="Arial" pitchFamily="34" charset="0"/>
                <a:cs typeface="Arial" pitchFamily="34" charset="0"/>
              </a:rPr>
              <a:t>Обычно к ключевым аудиториям относят СМИ и деятелей, имеющих авторитет у интересующей целевой аудитории. Кроме того, ключевой аудиторией являются лидеры мнений – неформальные, неофициальные авторитеты по разным вопросам, к которым представители нашей целевой аудитории регулярно обращаются за советами. По оценкам специалистов, они составляют 10-15% населения. В соответствии с теорией двухступенчатой коммуникации информация сначала попадает к лидерам мнений, а от них распространяется на остальное население. Лидеры мнений и представители целевой аудитории чаще всего совпадают по социально-экономическому классу и возрасту.</a:t>
            </a:r>
          </a:p>
          <a:p>
            <a:pPr>
              <a:buNone/>
            </a:pPr>
            <a:endParaRPr lang="ru-RU"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smtClean="0">
                <a:solidFill>
                  <a:srgbClr val="FFFF00"/>
                </a:solidFill>
                <a:latin typeface="Arial" pitchFamily="34" charset="0"/>
                <a:cs typeface="Arial" pitchFamily="34" charset="0"/>
              </a:rPr>
              <a:t>Сегментирование аудитории</a:t>
            </a:r>
            <a:endParaRPr lang="ru-RU" sz="3200" dirty="0"/>
          </a:p>
        </p:txBody>
      </p:sp>
      <p:sp>
        <p:nvSpPr>
          <p:cNvPr id="3" name="Содержимое 2"/>
          <p:cNvSpPr>
            <a:spLocks noGrp="1"/>
          </p:cNvSpPr>
          <p:nvPr>
            <p:ph idx="1"/>
          </p:nvPr>
        </p:nvSpPr>
        <p:spPr/>
        <p:txBody>
          <a:bodyPr>
            <a:normAutofit fontScale="47500" lnSpcReduction="20000"/>
          </a:bodyPr>
          <a:lstStyle/>
          <a:p>
            <a:pPr>
              <a:buNone/>
            </a:pPr>
            <a:r>
              <a:rPr lang="ru-RU" b="1" dirty="0">
                <a:solidFill>
                  <a:srgbClr val="FFFF00"/>
                </a:solidFill>
                <a:latin typeface="Arial" pitchFamily="34" charset="0"/>
                <a:cs typeface="Arial" pitchFamily="34" charset="0"/>
              </a:rPr>
              <a:t>Сегментирование аудитории</a:t>
            </a:r>
            <a:r>
              <a:rPr lang="ru-RU" dirty="0">
                <a:solidFill>
                  <a:srgbClr val="FFFF00"/>
                </a:solidFill>
                <a:latin typeface="Arial" pitchFamily="34" charset="0"/>
                <a:cs typeface="Arial" pitchFamily="34" charset="0"/>
              </a:rPr>
              <a:t> – разделение аудитории на группы, объединённые общими характеристиками, проводимое для выявления целевой аудитории.</a:t>
            </a:r>
          </a:p>
          <a:p>
            <a:pPr>
              <a:buNone/>
            </a:pPr>
            <a:r>
              <a:rPr lang="ru-RU" dirty="0">
                <a:solidFill>
                  <a:srgbClr val="FFFF00"/>
                </a:solidFill>
                <a:latin typeface="Arial" pitchFamily="34" charset="0"/>
                <a:cs typeface="Arial" pitchFamily="34" charset="0"/>
              </a:rPr>
              <a:t> </a:t>
            </a:r>
          </a:p>
          <a:p>
            <a:pPr>
              <a:buNone/>
            </a:pPr>
            <a:r>
              <a:rPr lang="ru-RU" dirty="0">
                <a:solidFill>
                  <a:srgbClr val="FFFF00"/>
                </a:solidFill>
                <a:latin typeface="Arial" pitchFamily="34" charset="0"/>
                <a:cs typeface="Arial" pitchFamily="34" charset="0"/>
              </a:rPr>
              <a:t>Тщательное сегментирование аудитории является залогом успешной PR-деятельности. Если выявлено несколько сегментов, представляющих интерес, то PR-сообщения и способы их передачи прорабатываются для каждого из сегментов в отдельности.</a:t>
            </a:r>
          </a:p>
          <a:p>
            <a:pPr>
              <a:buNone/>
            </a:pPr>
            <a:r>
              <a:rPr lang="ru-RU" dirty="0">
                <a:solidFill>
                  <a:srgbClr val="FFFF00"/>
                </a:solidFill>
                <a:latin typeface="Arial" pitchFamily="34" charset="0"/>
                <a:cs typeface="Arial" pitchFamily="34" charset="0"/>
              </a:rPr>
              <a:t> </a:t>
            </a:r>
          </a:p>
          <a:p>
            <a:pPr>
              <a:buNone/>
            </a:pPr>
            <a:r>
              <a:rPr lang="ru-RU" dirty="0">
                <a:solidFill>
                  <a:srgbClr val="FFFF00"/>
                </a:solidFill>
                <a:latin typeface="Arial" pitchFamily="34" charset="0"/>
                <a:cs typeface="Arial" pitchFamily="34" charset="0"/>
              </a:rPr>
              <a:t>Сегментирование целевой аудитории можно проводить по следующим признакам:</a:t>
            </a:r>
          </a:p>
          <a:p>
            <a:r>
              <a:rPr lang="ru-RU" dirty="0">
                <a:solidFill>
                  <a:srgbClr val="FFFF00"/>
                </a:solidFill>
                <a:latin typeface="Arial" pitchFamily="34" charset="0"/>
                <a:cs typeface="Arial" pitchFamily="34" charset="0"/>
              </a:rPr>
              <a:t>  географическая сегментация – это деление аудитории на различные географические единицы, в зависимости от места жительства или работы (напр., потребители, живущие в области, городе, селе, на конкретной улице);</a:t>
            </a:r>
          </a:p>
          <a:p>
            <a:r>
              <a:rPr lang="ru-RU" dirty="0">
                <a:solidFill>
                  <a:srgbClr val="FFFF00"/>
                </a:solidFill>
                <a:latin typeface="Arial" pitchFamily="34" charset="0"/>
                <a:cs typeface="Arial" pitchFamily="34" charset="0"/>
              </a:rPr>
              <a:t>  демографическая сегментация – деление аудитории на группы в зависимости от таких характеристик, как возраст, пол, семейное положение, религия, национальность, раса;</a:t>
            </a:r>
          </a:p>
          <a:p>
            <a:r>
              <a:rPr lang="ru-RU" dirty="0">
                <a:solidFill>
                  <a:srgbClr val="FFFF00"/>
                </a:solidFill>
                <a:latin typeface="Arial" pitchFamily="34" charset="0"/>
                <a:cs typeface="Arial" pitchFamily="34" charset="0"/>
              </a:rPr>
              <a:t>  социально-экономическая и имущественная сегментация – деление по уровню доходов, роду занятий, уровню образования;</a:t>
            </a:r>
          </a:p>
          <a:p>
            <a:r>
              <a:rPr lang="ru-RU" dirty="0">
                <a:solidFill>
                  <a:srgbClr val="FFFF00"/>
                </a:solidFill>
                <a:latin typeface="Arial" pitchFamily="34" charset="0"/>
                <a:cs typeface="Arial" pitchFamily="34" charset="0"/>
              </a:rPr>
              <a:t>  </a:t>
            </a:r>
            <a:r>
              <a:rPr lang="ru-RU" dirty="0" err="1">
                <a:solidFill>
                  <a:srgbClr val="FFFF00"/>
                </a:solidFill>
                <a:latin typeface="Arial" pitchFamily="34" charset="0"/>
                <a:cs typeface="Arial" pitchFamily="34" charset="0"/>
              </a:rPr>
              <a:t>психографическая</a:t>
            </a:r>
            <a:r>
              <a:rPr lang="ru-RU" dirty="0">
                <a:solidFill>
                  <a:srgbClr val="FFFF00"/>
                </a:solidFill>
                <a:latin typeface="Arial" pitchFamily="34" charset="0"/>
                <a:cs typeface="Arial" pitchFamily="34" charset="0"/>
              </a:rPr>
              <a:t> сегментация – деление на различные группы в зависимости от социального класса, жизненного стиля или личностных характеристик;</a:t>
            </a:r>
          </a:p>
          <a:p>
            <a:r>
              <a:rPr lang="ru-RU" dirty="0">
                <a:solidFill>
                  <a:srgbClr val="FFFF00"/>
                </a:solidFill>
                <a:latin typeface="Arial" pitchFamily="34" charset="0"/>
                <a:cs typeface="Arial" pitchFamily="34" charset="0"/>
              </a:rPr>
              <a:t>  поведенческая сегментация – деление аудитории на группы в зависимости от таких характеристик, как уровень знаний, характер использования продукта или реакция на него.</a:t>
            </a:r>
          </a:p>
          <a:p>
            <a:pPr>
              <a:buNone/>
            </a:pPr>
            <a:endParaRPr lang="ru-RU" dirty="0">
              <a:solidFill>
                <a:srgbClr val="FFFF00"/>
              </a:solidFill>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solidFill>
                  <a:srgbClr val="FFFF00"/>
                </a:solidFill>
                <a:latin typeface="Arial" pitchFamily="34" charset="0"/>
                <a:cs typeface="Arial" pitchFamily="34" charset="0"/>
              </a:rPr>
              <a:t>Целевые аудитории органов государственной власти</a:t>
            </a:r>
            <a:endParaRPr lang="ru-RU" sz="3200" dirty="0"/>
          </a:p>
        </p:txBody>
      </p:sp>
      <p:sp>
        <p:nvSpPr>
          <p:cNvPr id="3" name="Содержимое 2"/>
          <p:cNvSpPr>
            <a:spLocks noGrp="1"/>
          </p:cNvSpPr>
          <p:nvPr>
            <p:ph idx="1"/>
          </p:nvPr>
        </p:nvSpPr>
        <p:spPr>
          <a:xfrm>
            <a:off x="457200" y="1600200"/>
            <a:ext cx="8229600" cy="5257800"/>
          </a:xfrm>
        </p:spPr>
        <p:txBody>
          <a:bodyPr>
            <a:normAutofit fontScale="40000" lnSpcReduction="20000"/>
          </a:bodyPr>
          <a:lstStyle/>
          <a:p>
            <a:pPr>
              <a:buNone/>
            </a:pPr>
            <a:r>
              <a:rPr lang="ru-RU" dirty="0" smtClean="0">
                <a:solidFill>
                  <a:srgbClr val="FFFF00"/>
                </a:solidFill>
                <a:latin typeface="Arial" pitchFamily="34" charset="0"/>
                <a:cs typeface="Arial" pitchFamily="34" charset="0"/>
              </a:rPr>
              <a:t>Органы </a:t>
            </a:r>
            <a:r>
              <a:rPr lang="ru-RU" dirty="0">
                <a:solidFill>
                  <a:srgbClr val="FFFF00"/>
                </a:solidFill>
                <a:latin typeface="Arial" pitchFamily="34" charset="0"/>
                <a:cs typeface="Arial" pitchFamily="34" charset="0"/>
              </a:rPr>
              <a:t>государственной власти взаимодействуют со следующими </a:t>
            </a:r>
            <a:r>
              <a:rPr lang="ru-RU" b="1" dirty="0">
                <a:solidFill>
                  <a:srgbClr val="FFFF00"/>
                </a:solidFill>
                <a:latin typeface="Arial" pitchFamily="34" charset="0"/>
                <a:cs typeface="Arial" pitchFamily="34" charset="0"/>
              </a:rPr>
              <a:t>целевыми аудиториями:</a:t>
            </a:r>
            <a:endParaRPr lang="ru-RU" dirty="0">
              <a:solidFill>
                <a:srgbClr val="FFFF00"/>
              </a:solidFill>
              <a:latin typeface="Arial" pitchFamily="34" charset="0"/>
              <a:cs typeface="Arial" pitchFamily="34" charset="0"/>
            </a:endParaRPr>
          </a:p>
          <a:p>
            <a:pPr>
              <a:buNone/>
            </a:pPr>
            <a:r>
              <a:rPr lang="ru-RU" dirty="0">
                <a:solidFill>
                  <a:srgbClr val="FFFF00"/>
                </a:solidFill>
                <a:latin typeface="Arial" pitchFamily="34" charset="0"/>
                <a:cs typeface="Arial" pitchFamily="34" charset="0"/>
              </a:rPr>
              <a:t>- население (его институты);</a:t>
            </a:r>
          </a:p>
          <a:p>
            <a:pPr>
              <a:buNone/>
            </a:pPr>
            <a:r>
              <a:rPr lang="ru-RU" dirty="0">
                <a:solidFill>
                  <a:srgbClr val="FFFF00"/>
                </a:solidFill>
                <a:latin typeface="Arial" pitchFamily="34" charset="0"/>
                <a:cs typeface="Arial" pitchFamily="34" charset="0"/>
              </a:rPr>
              <a:t>- выборные должностные лица;</a:t>
            </a:r>
          </a:p>
          <a:p>
            <a:pPr>
              <a:buNone/>
            </a:pPr>
            <a:r>
              <a:rPr lang="ru-RU" dirty="0">
                <a:solidFill>
                  <a:srgbClr val="FFFF00"/>
                </a:solidFill>
                <a:latin typeface="Arial" pitchFamily="34" charset="0"/>
                <a:cs typeface="Arial" pitchFamily="34" charset="0"/>
              </a:rPr>
              <a:t>- государственные служащие;</a:t>
            </a:r>
          </a:p>
          <a:p>
            <a:pPr>
              <a:buNone/>
            </a:pPr>
            <a:r>
              <a:rPr lang="ru-RU" dirty="0">
                <a:solidFill>
                  <a:srgbClr val="FFFF00"/>
                </a:solidFill>
                <a:latin typeface="Arial" pitchFamily="34" charset="0"/>
                <a:cs typeface="Arial" pitchFamily="34" charset="0"/>
              </a:rPr>
              <a:t>- средства массовой информации.</a:t>
            </a:r>
          </a:p>
          <a:p>
            <a:pPr>
              <a:buNone/>
            </a:pPr>
            <a:endParaRPr lang="ru-RU" dirty="0" smtClean="0">
              <a:solidFill>
                <a:srgbClr val="FFFF00"/>
              </a:solidFill>
              <a:latin typeface="Arial" pitchFamily="34" charset="0"/>
              <a:cs typeface="Arial" pitchFamily="34" charset="0"/>
            </a:endParaRPr>
          </a:p>
          <a:p>
            <a:pPr>
              <a:buNone/>
            </a:pPr>
            <a:r>
              <a:rPr lang="ru-RU" dirty="0" smtClean="0">
                <a:solidFill>
                  <a:srgbClr val="FFFF00"/>
                </a:solidFill>
                <a:latin typeface="Arial" pitchFamily="34" charset="0"/>
                <a:cs typeface="Arial" pitchFamily="34" charset="0"/>
              </a:rPr>
              <a:t>Отсюда </a:t>
            </a:r>
            <a:r>
              <a:rPr lang="ru-RU" dirty="0">
                <a:solidFill>
                  <a:srgbClr val="FFFF00"/>
                </a:solidFill>
                <a:latin typeface="Arial" pitchFamily="34" charset="0"/>
                <a:cs typeface="Arial" pitchFamily="34" charset="0"/>
              </a:rPr>
              <a:t>вытекает необходимость работать, как минимум, с двумя неоднородными и специфическими аудиториями: а) работа со СМИ; б) работа с внешней и внутренней общественностью.</a:t>
            </a:r>
          </a:p>
          <a:p>
            <a:pPr>
              <a:buNone/>
            </a:pPr>
            <a:endParaRPr lang="ru-RU" dirty="0" smtClean="0">
              <a:solidFill>
                <a:srgbClr val="FFFF00"/>
              </a:solidFill>
              <a:latin typeface="Arial" pitchFamily="34" charset="0"/>
              <a:cs typeface="Arial" pitchFamily="34" charset="0"/>
            </a:endParaRPr>
          </a:p>
          <a:p>
            <a:pPr>
              <a:buNone/>
            </a:pPr>
            <a:r>
              <a:rPr lang="ru-RU" dirty="0" smtClean="0">
                <a:solidFill>
                  <a:srgbClr val="FFFF00"/>
                </a:solidFill>
                <a:latin typeface="Arial" pitchFamily="34" charset="0"/>
                <a:cs typeface="Arial" pitchFamily="34" charset="0"/>
              </a:rPr>
              <a:t>Естественно</a:t>
            </a:r>
            <a:r>
              <a:rPr lang="ru-RU" dirty="0">
                <a:solidFill>
                  <a:srgbClr val="FFFF00"/>
                </a:solidFill>
                <a:latin typeface="Arial" pitchFamily="34" charset="0"/>
                <a:cs typeface="Arial" pitchFamily="34" charset="0"/>
              </a:rPr>
              <a:t>, что у каждого из этих направлений есть свои </a:t>
            </a:r>
            <a:r>
              <a:rPr lang="ru-RU" b="1" dirty="0">
                <a:solidFill>
                  <a:srgbClr val="FFFF00"/>
                </a:solidFill>
                <a:latin typeface="Arial" pitchFamily="34" charset="0"/>
                <a:cs typeface="Arial" pitchFamily="34" charset="0"/>
              </a:rPr>
              <a:t>формы </a:t>
            </a:r>
            <a:r>
              <a:rPr lang="ru-RU" b="1" dirty="0" smtClean="0">
                <a:solidFill>
                  <a:srgbClr val="FFFF00"/>
                </a:solidFill>
                <a:latin typeface="Arial" pitchFamily="34" charset="0"/>
                <a:cs typeface="Arial" pitchFamily="34" charset="0"/>
              </a:rPr>
              <a:t>работы:</a:t>
            </a:r>
            <a:endParaRPr lang="ru-RU" dirty="0">
              <a:solidFill>
                <a:srgbClr val="FFFF00"/>
              </a:solidFill>
              <a:latin typeface="Arial" pitchFamily="34" charset="0"/>
              <a:cs typeface="Arial" pitchFamily="34" charset="0"/>
            </a:endParaRPr>
          </a:p>
          <a:p>
            <a:endParaRPr lang="ru-RU" i="1" dirty="0" smtClean="0">
              <a:solidFill>
                <a:srgbClr val="FFFF00"/>
              </a:solidFill>
              <a:latin typeface="Arial" pitchFamily="34" charset="0"/>
              <a:cs typeface="Arial" pitchFamily="34" charset="0"/>
            </a:endParaRPr>
          </a:p>
          <a:p>
            <a:r>
              <a:rPr lang="ru-RU" i="1" dirty="0" smtClean="0">
                <a:solidFill>
                  <a:srgbClr val="FFFF00"/>
                </a:solidFill>
                <a:latin typeface="Arial" pitchFamily="34" charset="0"/>
                <a:cs typeface="Arial" pitchFamily="34" charset="0"/>
              </a:rPr>
              <a:t>Для </a:t>
            </a:r>
            <a:r>
              <a:rPr lang="ru-RU" i="1" dirty="0">
                <a:solidFill>
                  <a:srgbClr val="FFFF00"/>
                </a:solidFill>
                <a:latin typeface="Arial" pitchFamily="34" charset="0"/>
                <a:cs typeface="Arial" pitchFamily="34" charset="0"/>
              </a:rPr>
              <a:t>работы со СМИ</a:t>
            </a:r>
            <a:r>
              <a:rPr lang="ru-RU" dirty="0">
                <a:solidFill>
                  <a:srgbClr val="FFFF00"/>
                </a:solidFill>
                <a:latin typeface="Arial" pitchFamily="34" charset="0"/>
                <a:cs typeface="Arial" pitchFamily="34" charset="0"/>
              </a:rPr>
              <a:t> используются следующие: аккредитация журналистов при органах государственной власти, создание пулов журналистов, пишущих на эти темы. Для них проводятся специальные пресс-конференции, брифинги, организуются </a:t>
            </a:r>
            <a:r>
              <a:rPr lang="ru-RU" dirty="0" err="1">
                <a:solidFill>
                  <a:srgbClr val="FFFF00"/>
                </a:solidFill>
                <a:latin typeface="Arial" pitchFamily="34" charset="0"/>
                <a:cs typeface="Arial" pitchFamily="34" charset="0"/>
              </a:rPr>
              <a:t>пресс-туры</a:t>
            </a:r>
            <a:r>
              <a:rPr lang="ru-RU" dirty="0">
                <a:solidFill>
                  <a:srgbClr val="FFFF00"/>
                </a:solidFill>
                <a:latin typeface="Arial" pitchFamily="34" charset="0"/>
                <a:cs typeface="Arial" pitchFamily="34" charset="0"/>
              </a:rPr>
              <a:t> (организация поездки журналистов с целью знакомства с работой предприятия, организации, сопровождения политика в командировке), устраиваются конкурсы на лучшее освещение актуальных государственных тем. Журналистов приглашают на обсуждение проблем, над решением которых работают органы государственной власти: на заседания правительства, всевозможных комиссий и комитетов, на парламентские слушания и т. д. Для них готовятся базовые PR-документы: пресс-релиз, информационное письмо, биография руководителя, заявление для прессы, пресс-кит, занимательная статья, интервью.</a:t>
            </a:r>
          </a:p>
          <a:p>
            <a:endParaRPr lang="ru-RU" i="1" dirty="0" smtClean="0">
              <a:solidFill>
                <a:srgbClr val="FFFF00"/>
              </a:solidFill>
              <a:latin typeface="Arial" pitchFamily="34" charset="0"/>
              <a:cs typeface="Arial" pitchFamily="34" charset="0"/>
            </a:endParaRPr>
          </a:p>
          <a:p>
            <a:r>
              <a:rPr lang="ru-RU" i="1" dirty="0" smtClean="0">
                <a:solidFill>
                  <a:srgbClr val="FFFF00"/>
                </a:solidFill>
                <a:latin typeface="Arial" pitchFamily="34" charset="0"/>
                <a:cs typeface="Arial" pitchFamily="34" charset="0"/>
              </a:rPr>
              <a:t>Для </a:t>
            </a:r>
            <a:r>
              <a:rPr lang="ru-RU" i="1" dirty="0">
                <a:solidFill>
                  <a:srgbClr val="FFFF00"/>
                </a:solidFill>
                <a:latin typeface="Arial" pitchFamily="34" charset="0"/>
                <a:cs typeface="Arial" pitchFamily="34" charset="0"/>
              </a:rPr>
              <a:t>общественности</a:t>
            </a:r>
            <a:r>
              <a:rPr lang="ru-RU" dirty="0">
                <a:solidFill>
                  <a:srgbClr val="FFFF00"/>
                </a:solidFill>
                <a:latin typeface="Arial" pitchFamily="34" charset="0"/>
                <a:cs typeface="Arial" pitchFamily="34" charset="0"/>
              </a:rPr>
              <a:t> используются свои </a:t>
            </a:r>
            <a:r>
              <a:rPr lang="ru-RU" i="1" dirty="0">
                <a:solidFill>
                  <a:srgbClr val="FFFF00"/>
                </a:solidFill>
                <a:latin typeface="Arial" pitchFamily="34" charset="0"/>
                <a:cs typeface="Arial" pitchFamily="34" charset="0"/>
              </a:rPr>
              <a:t>формы</a:t>
            </a:r>
            <a:r>
              <a:rPr lang="ru-RU" dirty="0">
                <a:solidFill>
                  <a:srgbClr val="FFFF00"/>
                </a:solidFill>
                <a:latin typeface="Arial" pitchFamily="34" charset="0"/>
                <a:cs typeface="Arial" pitchFamily="34" charset="0"/>
              </a:rPr>
              <a:t> – это консультации, конференции, круглые столы с целью обсуждения и прояснения проблем, требующих разрешения, отчеты правительства перед парламентом и парламентариев перед своими избирателями и т. д.</a:t>
            </a:r>
          </a:p>
          <a:p>
            <a:pPr>
              <a:buNone/>
            </a:pPr>
            <a:endParaRPr lang="ru-RU" dirty="0">
              <a:solidFill>
                <a:srgbClr val="FFFF00"/>
              </a:solidFill>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796908"/>
          </a:xfrm>
        </p:spPr>
        <p:txBody>
          <a:bodyPr>
            <a:noAutofit/>
          </a:bodyPr>
          <a:lstStyle/>
          <a:p>
            <a:r>
              <a:rPr lang="ru-RU" sz="3200" dirty="0" smtClean="0">
                <a:solidFill>
                  <a:srgbClr val="FFFF00"/>
                </a:solidFill>
                <a:latin typeface="Arial" pitchFamily="34" charset="0"/>
                <a:cs typeface="Arial" pitchFamily="34" charset="0"/>
              </a:rPr>
              <a:t>PR-подразделение органа государственной власти: структура и функции</a:t>
            </a:r>
            <a:br>
              <a:rPr lang="ru-RU" sz="3200" dirty="0" smtClean="0">
                <a:solidFill>
                  <a:srgbClr val="FFFF00"/>
                </a:solidFill>
                <a:latin typeface="Arial" pitchFamily="34" charset="0"/>
                <a:cs typeface="Arial" pitchFamily="34" charset="0"/>
              </a:rPr>
            </a:br>
            <a:endParaRPr lang="ru-RU" sz="3200" dirty="0">
              <a:solidFill>
                <a:srgbClr val="FFFF00"/>
              </a:solidFill>
              <a:latin typeface="Arial" pitchFamily="34" charset="0"/>
              <a:cs typeface="Arial" pitchFamily="34" charset="0"/>
            </a:endParaRPr>
          </a:p>
        </p:txBody>
      </p:sp>
      <p:sp>
        <p:nvSpPr>
          <p:cNvPr id="3" name="Содержимое 2"/>
          <p:cNvSpPr>
            <a:spLocks noGrp="1"/>
          </p:cNvSpPr>
          <p:nvPr>
            <p:ph idx="1"/>
          </p:nvPr>
        </p:nvSpPr>
        <p:spPr>
          <a:xfrm>
            <a:off x="457200" y="1600200"/>
            <a:ext cx="8229600" cy="5043510"/>
          </a:xfrm>
        </p:spPr>
        <p:txBody>
          <a:bodyPr>
            <a:normAutofit fontScale="40000" lnSpcReduction="20000"/>
          </a:bodyPr>
          <a:lstStyle/>
          <a:p>
            <a:pPr>
              <a:buNone/>
            </a:pPr>
            <a:r>
              <a:rPr lang="ru-RU" dirty="0">
                <a:solidFill>
                  <a:srgbClr val="FFFF00"/>
                </a:solidFill>
                <a:latin typeface="Arial" pitchFamily="34" charset="0"/>
                <a:cs typeface="Arial" pitchFamily="34" charset="0"/>
              </a:rPr>
              <a:t>Органам государственной власти приходится решать сложные, разноплановые информационно-коммуникативные проблемы и для их выполнения необходимо иметь многофункциональные информационные департаменты или PR-службы, которые могут иметь следующие структурные подразделения:</a:t>
            </a:r>
          </a:p>
          <a:p>
            <a:pPr>
              <a:buNone/>
            </a:pPr>
            <a:r>
              <a:rPr lang="ru-RU" i="1" dirty="0">
                <a:solidFill>
                  <a:srgbClr val="FFFF00"/>
                </a:solidFill>
                <a:latin typeface="Arial" pitchFamily="34" charset="0"/>
                <a:cs typeface="Arial" pitchFamily="34" charset="0"/>
              </a:rPr>
              <a:t>1. Информационно-аналитический центр,</a:t>
            </a:r>
            <a:r>
              <a:rPr lang="ru-RU" dirty="0">
                <a:solidFill>
                  <a:srgbClr val="FFFF00"/>
                </a:solidFill>
                <a:latin typeface="Arial" pitchFamily="34" charset="0"/>
                <a:cs typeface="Arial" pitchFamily="34" charset="0"/>
              </a:rPr>
              <a:t> задачи которого:</a:t>
            </a:r>
          </a:p>
          <a:p>
            <a:pPr>
              <a:buNone/>
            </a:pPr>
            <a:r>
              <a:rPr lang="ru-RU" dirty="0">
                <a:solidFill>
                  <a:srgbClr val="FFFF00"/>
                </a:solidFill>
                <a:latin typeface="Arial" pitchFamily="34" charset="0"/>
                <a:cs typeface="Arial" pitchFamily="34" charset="0"/>
              </a:rPr>
              <a:t>- сбор необходимой информации;</a:t>
            </a:r>
          </a:p>
          <a:p>
            <a:pPr>
              <a:buNone/>
            </a:pPr>
            <a:r>
              <a:rPr lang="ru-RU" dirty="0">
                <a:solidFill>
                  <a:srgbClr val="FFFF00"/>
                </a:solidFill>
                <a:latin typeface="Arial" pitchFamily="34" charset="0"/>
                <a:cs typeface="Arial" pitchFamily="34" charset="0"/>
              </a:rPr>
              <a:t>- подготовка справочников;</a:t>
            </a:r>
          </a:p>
          <a:p>
            <a:pPr>
              <a:buNone/>
            </a:pPr>
            <a:r>
              <a:rPr lang="ru-RU" dirty="0">
                <a:solidFill>
                  <a:srgbClr val="FFFF00"/>
                </a:solidFill>
                <a:latin typeface="Arial" pitchFamily="34" charset="0"/>
                <a:cs typeface="Arial" pitchFamily="34" charset="0"/>
              </a:rPr>
              <a:t>- мониторинг информационного пространства;</a:t>
            </a:r>
          </a:p>
          <a:p>
            <a:pPr>
              <a:buNone/>
            </a:pPr>
            <a:r>
              <a:rPr lang="ru-RU" dirty="0">
                <a:solidFill>
                  <a:srgbClr val="FFFF00"/>
                </a:solidFill>
                <a:latin typeface="Arial" pitchFamily="34" charset="0"/>
                <a:cs typeface="Arial" pitchFamily="34" charset="0"/>
              </a:rPr>
              <a:t>- формирование информационной справочной службы.</a:t>
            </a:r>
          </a:p>
          <a:p>
            <a:pPr>
              <a:buNone/>
            </a:pPr>
            <a:r>
              <a:rPr lang="ru-RU" i="1" dirty="0">
                <a:solidFill>
                  <a:srgbClr val="FFFF00"/>
                </a:solidFill>
                <a:latin typeface="Arial" pitchFamily="34" charset="0"/>
                <a:cs typeface="Arial" pitchFamily="34" charset="0"/>
              </a:rPr>
              <a:t>2. Координационный центр</a:t>
            </a:r>
            <a:r>
              <a:rPr lang="ru-RU" dirty="0">
                <a:solidFill>
                  <a:srgbClr val="FFFF00"/>
                </a:solidFill>
                <a:latin typeface="Arial" pitchFamily="34" charset="0"/>
                <a:cs typeface="Arial" pitchFamily="34" charset="0"/>
              </a:rPr>
              <a:t> взаимодействия для:</a:t>
            </a:r>
          </a:p>
          <a:p>
            <a:pPr>
              <a:buNone/>
            </a:pPr>
            <a:r>
              <a:rPr lang="ru-RU" dirty="0">
                <a:solidFill>
                  <a:srgbClr val="FFFF00"/>
                </a:solidFill>
                <a:latin typeface="Arial" pitchFamily="34" charset="0"/>
                <a:cs typeface="Arial" pitchFamily="34" charset="0"/>
              </a:rPr>
              <a:t>- регистрации PR- и рекламных акций, семинаров, встреч и других проводимых мероприятий;</a:t>
            </a:r>
          </a:p>
          <a:p>
            <a:pPr>
              <a:buNone/>
            </a:pPr>
            <a:r>
              <a:rPr lang="ru-RU" dirty="0">
                <a:solidFill>
                  <a:srgbClr val="FFFF00"/>
                </a:solidFill>
                <a:latin typeface="Arial" pitchFamily="34" charset="0"/>
                <a:cs typeface="Arial" pitchFamily="34" charset="0"/>
              </a:rPr>
              <a:t>- формирования архива видео-, фото- материалов, проводимых мероприятий, выявление сложившихся традиций и пр.</a:t>
            </a:r>
          </a:p>
          <a:p>
            <a:pPr>
              <a:buNone/>
            </a:pPr>
            <a:r>
              <a:rPr lang="ru-RU" dirty="0">
                <a:solidFill>
                  <a:srgbClr val="FFFF00"/>
                </a:solidFill>
                <a:latin typeface="Arial" pitchFamily="34" charset="0"/>
                <a:cs typeface="Arial" pitchFamily="34" charset="0"/>
              </a:rPr>
              <a:t>3. </a:t>
            </a:r>
            <a:r>
              <a:rPr lang="ru-RU" i="1" dirty="0">
                <a:solidFill>
                  <a:srgbClr val="FFFF00"/>
                </a:solidFill>
                <a:latin typeface="Arial" pitchFamily="34" charset="0"/>
                <a:cs typeface="Arial" pitchFamily="34" charset="0"/>
              </a:rPr>
              <a:t>Единую систему информационных коммуникаций</a:t>
            </a:r>
            <a:r>
              <a:rPr lang="ru-RU" dirty="0">
                <a:solidFill>
                  <a:srgbClr val="FFFF00"/>
                </a:solidFill>
                <a:latin typeface="Arial" pitchFamily="34" charset="0"/>
                <a:cs typeface="Arial" pitchFamily="34" charset="0"/>
              </a:rPr>
              <a:t> для:</a:t>
            </a:r>
          </a:p>
          <a:p>
            <a:pPr>
              <a:buNone/>
            </a:pPr>
            <a:r>
              <a:rPr lang="ru-RU" dirty="0">
                <a:solidFill>
                  <a:srgbClr val="FFFF00"/>
                </a:solidFill>
                <a:latin typeface="Arial" pitchFamily="34" charset="0"/>
                <a:cs typeface="Arial" pitchFamily="34" charset="0"/>
              </a:rPr>
              <a:t>- формирования необходимого индивидуального и корпоративного имиджа;</a:t>
            </a:r>
          </a:p>
          <a:p>
            <a:pPr>
              <a:buNone/>
            </a:pPr>
            <a:r>
              <a:rPr lang="ru-RU" dirty="0">
                <a:solidFill>
                  <a:srgbClr val="FFFF00"/>
                </a:solidFill>
                <a:latin typeface="Arial" pitchFamily="34" charset="0"/>
                <a:cs typeface="Arial" pitchFamily="34" charset="0"/>
              </a:rPr>
              <a:t>- проведения мероприятий в русле единой информационной политики;</a:t>
            </a:r>
          </a:p>
          <a:p>
            <a:pPr>
              <a:buNone/>
            </a:pPr>
            <a:r>
              <a:rPr lang="ru-RU" dirty="0">
                <a:solidFill>
                  <a:srgbClr val="FFFF00"/>
                </a:solidFill>
                <a:latin typeface="Arial" pitchFamily="34" charset="0"/>
                <a:cs typeface="Arial" pitchFamily="34" charset="0"/>
              </a:rPr>
              <a:t>- формирования и поддержания необходимого общественного мнения.</a:t>
            </a:r>
          </a:p>
          <a:p>
            <a:pPr>
              <a:buNone/>
            </a:pPr>
            <a:r>
              <a:rPr lang="ru-RU" i="1" dirty="0">
                <a:solidFill>
                  <a:srgbClr val="FFFF00"/>
                </a:solidFill>
                <a:latin typeface="Arial" pitchFamily="34" charset="0"/>
                <a:cs typeface="Arial" pitchFamily="34" charset="0"/>
              </a:rPr>
              <a:t>4. Систему обратной связи</a:t>
            </a:r>
            <a:r>
              <a:rPr lang="ru-RU" dirty="0">
                <a:solidFill>
                  <a:srgbClr val="FFFF00"/>
                </a:solidFill>
                <a:latin typeface="Arial" pitchFamily="34" charset="0"/>
                <a:cs typeface="Arial" pitchFamily="34" charset="0"/>
              </a:rPr>
              <a:t> для:</a:t>
            </a:r>
          </a:p>
          <a:p>
            <a:pPr>
              <a:buNone/>
            </a:pPr>
            <a:r>
              <a:rPr lang="ru-RU" dirty="0">
                <a:solidFill>
                  <a:srgbClr val="FFFF00"/>
                </a:solidFill>
                <a:latin typeface="Arial" pitchFamily="34" charset="0"/>
                <a:cs typeface="Arial" pitchFamily="34" charset="0"/>
              </a:rPr>
              <a:t>- получения информации о проводимых мероприятиях, конфликтных ситуациях;</a:t>
            </a:r>
          </a:p>
          <a:p>
            <a:pPr>
              <a:buNone/>
            </a:pPr>
            <a:r>
              <a:rPr lang="ru-RU" dirty="0">
                <a:solidFill>
                  <a:srgbClr val="FFFF00"/>
                </a:solidFill>
                <a:latin typeface="Arial" pitchFamily="34" charset="0"/>
                <a:cs typeface="Arial" pitchFamily="34" charset="0"/>
              </a:rPr>
              <a:t>- изучения общественного мнения;</a:t>
            </a:r>
          </a:p>
          <a:p>
            <a:pPr>
              <a:buNone/>
            </a:pPr>
            <a:r>
              <a:rPr lang="ru-RU" dirty="0">
                <a:solidFill>
                  <a:srgbClr val="FFFF00"/>
                </a:solidFill>
                <a:latin typeface="Arial" pitchFamily="34" charset="0"/>
                <a:cs typeface="Arial" pitchFamily="34" charset="0"/>
              </a:rPr>
              <a:t>- оперативного взаимодействия с партнерами.</a:t>
            </a:r>
          </a:p>
          <a:p>
            <a:pPr>
              <a:buNone/>
            </a:pPr>
            <a:r>
              <a:rPr lang="ru-RU" i="1" dirty="0">
                <a:solidFill>
                  <a:srgbClr val="FFFF00"/>
                </a:solidFill>
                <a:latin typeface="Arial" pitchFamily="34" charset="0"/>
                <a:cs typeface="Arial" pitchFamily="34" charset="0"/>
              </a:rPr>
              <a:t>5. Учебно-методический центр</a:t>
            </a:r>
            <a:r>
              <a:rPr lang="ru-RU" dirty="0">
                <a:solidFill>
                  <a:srgbClr val="FFFF00"/>
                </a:solidFill>
                <a:latin typeface="Arial" pitchFamily="34" charset="0"/>
                <a:cs typeface="Arial" pitchFamily="34" charset="0"/>
              </a:rPr>
              <a:t> для:</a:t>
            </a:r>
          </a:p>
          <a:p>
            <a:pPr>
              <a:buNone/>
            </a:pPr>
            <a:r>
              <a:rPr lang="ru-RU" dirty="0">
                <a:solidFill>
                  <a:srgbClr val="FFFF00"/>
                </a:solidFill>
                <a:latin typeface="Arial" pitchFamily="34" charset="0"/>
                <a:cs typeface="Arial" pitchFamily="34" charset="0"/>
              </a:rPr>
              <a:t>- проведения семинаров, тренингов;</a:t>
            </a:r>
          </a:p>
          <a:p>
            <a:pPr>
              <a:buNone/>
            </a:pPr>
            <a:r>
              <a:rPr lang="ru-RU" dirty="0">
                <a:solidFill>
                  <a:srgbClr val="FFFF00"/>
                </a:solidFill>
                <a:latin typeface="Arial" pitchFamily="34" charset="0"/>
                <a:cs typeface="Arial" pitchFamily="34" charset="0"/>
              </a:rPr>
              <a:t>- выпуска методических пособий и специальной литературы в области коммуникативных технологий и пр.</a:t>
            </a:r>
          </a:p>
          <a:p>
            <a:pPr>
              <a:buNone/>
            </a:pPr>
            <a:endParaRPr lang="ru-RU" dirty="0">
              <a:solidFill>
                <a:srgbClr val="FFFF00"/>
              </a:solidFill>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2528"/>
          </a:xfrm>
        </p:spPr>
        <p:txBody>
          <a:bodyPr>
            <a:normAutofit fontScale="90000"/>
          </a:bodyPr>
          <a:lstStyle/>
          <a:p>
            <a:endParaRPr lang="ru-RU" dirty="0"/>
          </a:p>
        </p:txBody>
      </p:sp>
      <p:sp>
        <p:nvSpPr>
          <p:cNvPr id="3" name="Содержимое 2"/>
          <p:cNvSpPr>
            <a:spLocks noGrp="1"/>
          </p:cNvSpPr>
          <p:nvPr>
            <p:ph idx="1"/>
          </p:nvPr>
        </p:nvSpPr>
        <p:spPr>
          <a:xfrm>
            <a:off x="285720" y="857232"/>
            <a:ext cx="8401080" cy="5268931"/>
          </a:xfrm>
        </p:spPr>
        <p:txBody>
          <a:bodyPr>
            <a:normAutofit fontScale="55000" lnSpcReduction="20000"/>
          </a:bodyPr>
          <a:lstStyle/>
          <a:p>
            <a:pPr>
              <a:buNone/>
            </a:pPr>
            <a:r>
              <a:rPr lang="ru-RU" dirty="0">
                <a:solidFill>
                  <a:srgbClr val="FFFF00"/>
                </a:solidFill>
                <a:latin typeface="Arial" pitchFamily="34" charset="0"/>
                <a:cs typeface="Arial" pitchFamily="34" charset="0"/>
              </a:rPr>
              <a:t>В соответствие с решаемыми задачами организационная структура PR-службы в высших органах власти может отличаться. Прежде всего, в органах государственной власти действуют пресс-центры (информационные центры)или один сотрудник, ответственный за связь со СМИ. В любом случае, у них есть определенные </a:t>
            </a:r>
            <a:r>
              <a:rPr lang="ru-RU" i="1" dirty="0">
                <a:solidFill>
                  <a:srgbClr val="FFFF00"/>
                </a:solidFill>
                <a:latin typeface="Arial" pitchFamily="34" charset="0"/>
                <a:cs typeface="Arial" pitchFamily="34" charset="0"/>
              </a:rPr>
              <a:t>функции:</a:t>
            </a:r>
            <a:endParaRPr lang="ru-RU" dirty="0">
              <a:solidFill>
                <a:srgbClr val="FFFF00"/>
              </a:solidFill>
              <a:latin typeface="Arial" pitchFamily="34" charset="0"/>
              <a:cs typeface="Arial" pitchFamily="34" charset="0"/>
            </a:endParaRPr>
          </a:p>
          <a:p>
            <a:pPr>
              <a:buNone/>
            </a:pPr>
            <a:r>
              <a:rPr lang="ru-RU" dirty="0">
                <a:solidFill>
                  <a:srgbClr val="FFFF00"/>
                </a:solidFill>
                <a:latin typeface="Arial" pitchFamily="34" charset="0"/>
                <a:cs typeface="Arial" pitchFamily="34" charset="0"/>
              </a:rPr>
              <a:t>- установление и поддержание контактов с общественностью;</a:t>
            </a:r>
          </a:p>
          <a:p>
            <a:pPr>
              <a:buNone/>
            </a:pPr>
            <a:r>
              <a:rPr lang="ru-RU" dirty="0">
                <a:solidFill>
                  <a:srgbClr val="FFFF00"/>
                </a:solidFill>
                <a:latin typeface="Arial" pitchFamily="34" charset="0"/>
                <a:cs typeface="Arial" pitchFamily="34" charset="0"/>
              </a:rPr>
              <a:t>- информирование общественности о существе принимающих решений;</a:t>
            </a:r>
          </a:p>
          <a:p>
            <a:pPr>
              <a:buNone/>
            </a:pPr>
            <a:r>
              <a:rPr lang="ru-RU" dirty="0">
                <a:solidFill>
                  <a:srgbClr val="FFFF00"/>
                </a:solidFill>
                <a:latin typeface="Arial" pitchFamily="34" charset="0"/>
                <a:cs typeface="Arial" pitchFamily="34" charset="0"/>
              </a:rPr>
              <a:t>- анализ общественной реакции на действия органов власти;</a:t>
            </a:r>
          </a:p>
          <a:p>
            <a:pPr>
              <a:buFontTx/>
              <a:buChar char="-"/>
            </a:pPr>
            <a:r>
              <a:rPr lang="ru-RU" dirty="0" smtClean="0">
                <a:solidFill>
                  <a:srgbClr val="FFFF00"/>
                </a:solidFill>
                <a:latin typeface="Arial" pitchFamily="34" charset="0"/>
                <a:cs typeface="Arial" pitchFamily="34" charset="0"/>
              </a:rPr>
              <a:t>прогнозирование </a:t>
            </a:r>
            <a:r>
              <a:rPr lang="ru-RU" dirty="0">
                <a:solidFill>
                  <a:srgbClr val="FFFF00"/>
                </a:solidFill>
                <a:latin typeface="Arial" pitchFamily="34" charset="0"/>
                <a:cs typeface="Arial" pitchFamily="34" charset="0"/>
              </a:rPr>
              <a:t>социально-политического процесса, обеспечение органов власти прогнозными аналитическими разработками;</a:t>
            </a:r>
          </a:p>
          <a:p>
            <a:pPr>
              <a:buNone/>
            </a:pPr>
            <a:r>
              <a:rPr lang="ru-RU" dirty="0" smtClean="0">
                <a:solidFill>
                  <a:srgbClr val="FFFF00"/>
                </a:solidFill>
                <a:latin typeface="Arial" pitchFamily="34" charset="0"/>
                <a:cs typeface="Arial" pitchFamily="34" charset="0"/>
              </a:rPr>
              <a:t>- </a:t>
            </a:r>
            <a:r>
              <a:rPr lang="ru-RU" dirty="0">
                <a:solidFill>
                  <a:srgbClr val="FFFF00"/>
                </a:solidFill>
                <a:latin typeface="Arial" pitchFamily="34" charset="0"/>
                <a:cs typeface="Arial" pitchFamily="34" charset="0"/>
              </a:rPr>
              <a:t>формирование благоприятного имиджа власти и должностных лиц.</a:t>
            </a:r>
          </a:p>
          <a:p>
            <a:pPr>
              <a:buNone/>
            </a:pPr>
            <a:endParaRPr lang="ru-RU" dirty="0" smtClean="0">
              <a:solidFill>
                <a:srgbClr val="FFFF00"/>
              </a:solidFill>
              <a:latin typeface="Arial" pitchFamily="34" charset="0"/>
              <a:cs typeface="Arial" pitchFamily="34" charset="0"/>
            </a:endParaRPr>
          </a:p>
          <a:p>
            <a:pPr>
              <a:buNone/>
            </a:pPr>
            <a:r>
              <a:rPr lang="ru-RU" dirty="0" smtClean="0">
                <a:solidFill>
                  <a:srgbClr val="FFFF00"/>
                </a:solidFill>
                <a:latin typeface="Arial" pitchFamily="34" charset="0"/>
                <a:cs typeface="Arial" pitchFamily="34" charset="0"/>
              </a:rPr>
              <a:t>При </a:t>
            </a:r>
            <a:r>
              <a:rPr lang="ru-RU" dirty="0">
                <a:solidFill>
                  <a:srgbClr val="FFFF00"/>
                </a:solidFill>
                <a:latin typeface="Arial" pitchFamily="34" charset="0"/>
                <a:cs typeface="Arial" pitchFamily="34" charset="0"/>
              </a:rPr>
              <a:t>наличии средств, специалистов и понимания руководства в PR-структуру вместе с пресс-центром могут входить и другие формирования:</a:t>
            </a:r>
          </a:p>
          <a:p>
            <a:pPr>
              <a:buNone/>
            </a:pPr>
            <a:r>
              <a:rPr lang="ru-RU" dirty="0">
                <a:solidFill>
                  <a:srgbClr val="FFFF00"/>
                </a:solidFill>
                <a:latin typeface="Arial" pitchFamily="34" charset="0"/>
                <a:cs typeface="Arial" pitchFamily="34" charset="0"/>
              </a:rPr>
              <a:t>- </a:t>
            </a:r>
            <a:r>
              <a:rPr lang="ru-RU" i="1" dirty="0">
                <a:solidFill>
                  <a:srgbClr val="FFFF00"/>
                </a:solidFill>
                <a:latin typeface="Arial" pitchFamily="34" charset="0"/>
                <a:cs typeface="Arial" pitchFamily="34" charset="0"/>
              </a:rPr>
              <a:t>информационно-аналитическая служба;</a:t>
            </a:r>
            <a:endParaRPr lang="ru-RU" dirty="0">
              <a:solidFill>
                <a:srgbClr val="FFFF00"/>
              </a:solidFill>
              <a:latin typeface="Arial" pitchFamily="34" charset="0"/>
              <a:cs typeface="Arial" pitchFamily="34" charset="0"/>
            </a:endParaRPr>
          </a:p>
          <a:p>
            <a:pPr>
              <a:buNone/>
            </a:pPr>
            <a:r>
              <a:rPr lang="ru-RU" dirty="0">
                <a:solidFill>
                  <a:srgbClr val="FFFF00"/>
                </a:solidFill>
                <a:latin typeface="Arial" pitchFamily="34" charset="0"/>
                <a:cs typeface="Arial" pitchFamily="34" charset="0"/>
              </a:rPr>
              <a:t>- </a:t>
            </a:r>
            <a:r>
              <a:rPr lang="ru-RU" i="1" dirty="0">
                <a:solidFill>
                  <a:srgbClr val="FFFF00"/>
                </a:solidFill>
                <a:latin typeface="Arial" pitchFamily="34" charset="0"/>
                <a:cs typeface="Arial" pitchFamily="34" charset="0"/>
              </a:rPr>
              <a:t>подразделение по работе с заявлениями и жалобами граждан;</a:t>
            </a:r>
            <a:endParaRPr lang="ru-RU" dirty="0">
              <a:solidFill>
                <a:srgbClr val="FFFF00"/>
              </a:solidFill>
              <a:latin typeface="Arial" pitchFamily="34" charset="0"/>
              <a:cs typeface="Arial" pitchFamily="34" charset="0"/>
            </a:endParaRPr>
          </a:p>
          <a:p>
            <a:pPr>
              <a:buNone/>
            </a:pPr>
            <a:r>
              <a:rPr lang="ru-RU" dirty="0">
                <a:solidFill>
                  <a:srgbClr val="FFFF00"/>
                </a:solidFill>
                <a:latin typeface="Arial" pitchFamily="34" charset="0"/>
                <a:cs typeface="Arial" pitchFamily="34" charset="0"/>
              </a:rPr>
              <a:t>- </a:t>
            </a:r>
            <a:r>
              <a:rPr lang="ru-RU" i="1" dirty="0">
                <a:solidFill>
                  <a:srgbClr val="FFFF00"/>
                </a:solidFill>
                <a:latin typeface="Arial" pitchFamily="34" charset="0"/>
                <a:cs typeface="Arial" pitchFamily="34" charset="0"/>
              </a:rPr>
              <a:t>телевизионный, радио-, </a:t>
            </a:r>
            <a:r>
              <a:rPr lang="ru-RU" i="1" dirty="0" err="1">
                <a:solidFill>
                  <a:srgbClr val="FFFF00"/>
                </a:solidFill>
                <a:latin typeface="Arial" pitchFamily="34" charset="0"/>
                <a:cs typeface="Arial" pitchFamily="34" charset="0"/>
              </a:rPr>
              <a:t>фотоотдел</a:t>
            </a:r>
            <a:r>
              <a:rPr lang="ru-RU" i="1" dirty="0">
                <a:solidFill>
                  <a:srgbClr val="FFFF00"/>
                </a:solidFill>
                <a:latin typeface="Arial" pitchFamily="34" charset="0"/>
                <a:cs typeface="Arial" pitchFamily="34" charset="0"/>
              </a:rPr>
              <a:t>;</a:t>
            </a:r>
            <a:endParaRPr lang="ru-RU" dirty="0">
              <a:solidFill>
                <a:srgbClr val="FFFF00"/>
              </a:solidFill>
              <a:latin typeface="Arial" pitchFamily="34" charset="0"/>
              <a:cs typeface="Arial" pitchFamily="34" charset="0"/>
            </a:endParaRPr>
          </a:p>
          <a:p>
            <a:pPr>
              <a:buNone/>
            </a:pPr>
            <a:r>
              <a:rPr lang="ru-RU" dirty="0">
                <a:solidFill>
                  <a:srgbClr val="FFFF00"/>
                </a:solidFill>
                <a:latin typeface="Arial" pitchFamily="34" charset="0"/>
                <a:cs typeface="Arial" pitchFamily="34" charset="0"/>
              </a:rPr>
              <a:t>- </a:t>
            </a:r>
            <a:r>
              <a:rPr lang="ru-RU" i="1" dirty="0">
                <a:solidFill>
                  <a:srgbClr val="FFFF00"/>
                </a:solidFill>
                <a:latin typeface="Arial" pitchFamily="34" charset="0"/>
                <a:cs typeface="Arial" pitchFamily="34" charset="0"/>
              </a:rPr>
              <a:t>редакция собственного издания и пр.</a:t>
            </a:r>
            <a:endParaRPr lang="ru-RU" dirty="0">
              <a:solidFill>
                <a:srgbClr val="FFFF00"/>
              </a:solidFill>
              <a:latin typeface="Arial" pitchFamily="34" charset="0"/>
              <a:cs typeface="Arial" pitchFamily="34" charset="0"/>
            </a:endParaRPr>
          </a:p>
          <a:p>
            <a:pPr>
              <a:buNone/>
            </a:pPr>
            <a:endParaRPr lang="ru-RU" dirty="0">
              <a:solidFill>
                <a:srgbClr val="FFFF00"/>
              </a:solidFill>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TotalTime>
  <Words>128</Words>
  <Application>Microsoft Office PowerPoint</Application>
  <PresentationFormat>Экран (4:3)</PresentationFormat>
  <Paragraphs>72</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Тема Office</vt:lpstr>
      <vt:lpstr>Целевые аудитории в PR-деятельности. </vt:lpstr>
      <vt:lpstr>Целевая аудитория</vt:lpstr>
      <vt:lpstr>Слайд 3</vt:lpstr>
      <vt:lpstr>Ключевая аудитория</vt:lpstr>
      <vt:lpstr>Сегментирование аудитории</vt:lpstr>
      <vt:lpstr>Целевые аудитории органов государственной власти</vt:lpstr>
      <vt:lpstr>PR-подразделение органа государственной власти: структура и функции </vt:lpstr>
      <vt:lpstr>Слайд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Целевые аудитории PR-подразделений органов государственной власти</dc:title>
  <dc:creator>KommunistRus</dc:creator>
  <cp:lastModifiedBy>1</cp:lastModifiedBy>
  <cp:revision>11</cp:revision>
  <dcterms:created xsi:type="dcterms:W3CDTF">2015-12-23T13:52:40Z</dcterms:created>
  <dcterms:modified xsi:type="dcterms:W3CDTF">2017-10-22T13:35:37Z</dcterms:modified>
</cp:coreProperties>
</file>