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9721-F183-4364-ABC6-323EDDD1CD66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C17F1-D3FB-4EE0-A15F-28D49BD2BB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9721-F183-4364-ABC6-323EDDD1CD66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C17F1-D3FB-4EE0-A15F-28D49BD2BB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9721-F183-4364-ABC6-323EDDD1CD66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C17F1-D3FB-4EE0-A15F-28D49BD2BB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9721-F183-4364-ABC6-323EDDD1CD66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C17F1-D3FB-4EE0-A15F-28D49BD2BB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9721-F183-4364-ABC6-323EDDD1CD66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C17F1-D3FB-4EE0-A15F-28D49BD2BB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9721-F183-4364-ABC6-323EDDD1CD66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C17F1-D3FB-4EE0-A15F-28D49BD2BB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9721-F183-4364-ABC6-323EDDD1CD66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C17F1-D3FB-4EE0-A15F-28D49BD2BB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9721-F183-4364-ABC6-323EDDD1CD66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C17F1-D3FB-4EE0-A15F-28D49BD2BB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9721-F183-4364-ABC6-323EDDD1CD66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C17F1-D3FB-4EE0-A15F-28D49BD2BB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9721-F183-4364-ABC6-323EDDD1CD66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C17F1-D3FB-4EE0-A15F-28D49BD2BB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79721-F183-4364-ABC6-323EDDD1CD66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C17F1-D3FB-4EE0-A15F-28D49BD2BB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79721-F183-4364-ABC6-323EDDD1CD66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C17F1-D3FB-4EE0-A15F-28D49BD2BB7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3357586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Понятие и характеристика </a:t>
            </a:r>
            <a:r>
              <a:rPr lang="en-US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</a:t>
            </a:r>
            <a:endParaRPr lang="ru-RU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29256" y="3357562"/>
            <a:ext cx="3557590" cy="1752600"/>
          </a:xfrm>
        </p:spPr>
        <p:txBody>
          <a:bodyPr>
            <a:normAutofit/>
          </a:bodyPr>
          <a:lstStyle/>
          <a:p>
            <a:endParaRPr lang="ru-RU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642942"/>
          </a:xfrm>
        </p:spPr>
        <p:txBody>
          <a:bodyPr>
            <a:normAutofit/>
          </a:bodyPr>
          <a:lstStyle/>
          <a:p>
            <a:r>
              <a:rPr lang="ru-RU" sz="3200" b="1" cap="small" dirty="0">
                <a:latin typeface="Verdana" pitchFamily="34" charset="0"/>
                <a:ea typeface="Verdana" pitchFamily="34" charset="0"/>
                <a:cs typeface="Verdana" pitchFamily="34" charset="0"/>
              </a:rPr>
              <a:t>Понятие </a:t>
            </a:r>
            <a:r>
              <a:rPr lang="en-US" sz="3200" b="1" cap="smal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</a:t>
            </a:r>
            <a:endParaRPr lang="ru-RU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607223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100" dirty="0">
                <a:latin typeface="Verdana" pitchFamily="34" charset="0"/>
                <a:ea typeface="Verdana" pitchFamily="34" charset="0"/>
                <a:cs typeface="Verdana" pitchFamily="34" charset="0"/>
              </a:rPr>
              <a:t>Исследователи насчитывают более 500 различных определений PR. Наиболее популярны из них </a:t>
            </a:r>
            <a:r>
              <a:rPr lang="ru-RU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следующие</a:t>
            </a:r>
            <a:r>
              <a:rPr lang="en-US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endParaRPr lang="ru-RU" sz="11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ru-RU" sz="1100" dirty="0">
                <a:latin typeface="Verdana" pitchFamily="34" charset="0"/>
                <a:ea typeface="Verdana" pitchFamily="34" charset="0"/>
                <a:cs typeface="Verdana" pitchFamily="34" charset="0"/>
              </a:rPr>
              <a:t>PR — это продуманные, спланированные и постоянные усилия, имеющие цель установить и </a:t>
            </a:r>
            <a:r>
              <a:rPr lang="ru-RU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поддерживать</a:t>
            </a:r>
            <a:r>
              <a:rPr lang="en-US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взаимопонимание </a:t>
            </a:r>
            <a:r>
              <a:rPr lang="ru-RU" sz="1100" dirty="0">
                <a:latin typeface="Verdana" pitchFamily="34" charset="0"/>
                <a:ea typeface="Verdana" pitchFamily="34" charset="0"/>
                <a:cs typeface="Verdana" pitchFamily="34" charset="0"/>
              </a:rPr>
              <a:t>между организацией и </a:t>
            </a:r>
            <a:r>
              <a:rPr lang="ru-RU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общественностью</a:t>
            </a:r>
            <a:r>
              <a:rPr lang="ru-RU" sz="1100" dirty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r>
              <a:rPr lang="ru-RU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 </a:t>
            </a:r>
            <a:r>
              <a:rPr lang="ru-RU" sz="1100" dirty="0">
                <a:latin typeface="Verdana" pitchFamily="34" charset="0"/>
                <a:ea typeface="Verdana" pitchFamily="34" charset="0"/>
                <a:cs typeface="Verdana" pitchFamily="34" charset="0"/>
              </a:rPr>
              <a:t>— функция менеджмента, которая оценивает отношение общественности, приводит политику и действия человека или организации в соответствие с интересами общественности, планирует и претворяет в жизнь программу действий для того, чтобы завоевать понимание общественности и быть ею принятым.</a:t>
            </a:r>
          </a:p>
          <a:p>
            <a:r>
              <a:rPr lang="ru-RU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 </a:t>
            </a:r>
            <a:r>
              <a:rPr lang="ru-RU" sz="1100" dirty="0">
                <a:latin typeface="Verdana" pitchFamily="34" charset="0"/>
                <a:ea typeface="Verdana" pitchFamily="34" charset="0"/>
                <a:cs typeface="Verdana" pitchFamily="34" charset="0"/>
              </a:rPr>
              <a:t>— это искусство и наука достижения гармонии посредством взаимопонимания, основанного на правде и полной информированности.</a:t>
            </a:r>
          </a:p>
          <a:p>
            <a:r>
              <a:rPr lang="ru-RU" sz="1100" dirty="0">
                <a:latin typeface="Verdana" pitchFamily="34" charset="0"/>
                <a:ea typeface="Verdana" pitchFamily="34" charset="0"/>
                <a:cs typeface="Verdana" pitchFamily="34" charset="0"/>
              </a:rPr>
              <a:t>PR — это особая функция управления, которая способствует установлению и поддержанию общения, взаимопонимания и сотрудничества между организацией и ее общественностью; способствует решению различных проблем и задач; помогает руководству организации быть информированным об общественном мнении и вовремя реагировать на него; определяет и делает особый упор на главной задаче руководства компании — служить интересам общественности; помогает руководству быть готовым к любым переменам и использовать их по возможности наиболее эффективно, выполняя роль "системы раннего оповещения" об опасности и помогая справиться с нежелательными тенденциями; использует исследования и открытое, основанное на этических нормах общение в качестве основных средств деятельности.</a:t>
            </a:r>
          </a:p>
          <a:p>
            <a:r>
              <a:rPr lang="ru-RU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 </a:t>
            </a:r>
            <a:r>
              <a:rPr lang="ru-RU" sz="1100" dirty="0">
                <a:latin typeface="Verdana" pitchFamily="34" charset="0"/>
                <a:ea typeface="Verdana" pitchFamily="34" charset="0"/>
                <a:cs typeface="Verdana" pitchFamily="34" charset="0"/>
              </a:rPr>
              <a:t>— это искусство и социальная наука, позволяющие анализировать тенденции, предсказывать их последствия, консультировать руководство организаций, и претворять в жизнь планируемые заранее программы действий, которые служат интересам как организаций, так и общественности.</a:t>
            </a:r>
          </a:p>
          <a:p>
            <a:r>
              <a:rPr lang="ru-RU" sz="1100" dirty="0">
                <a:latin typeface="Verdana" pitchFamily="34" charset="0"/>
                <a:ea typeface="Verdana" pitchFamily="34" charset="0"/>
                <a:cs typeface="Verdana" pitchFamily="34" charset="0"/>
              </a:rPr>
              <a:t>PR — искусство создавать благоприятный климат, благоприятное отношение к фирме — продавцу (производителю товара) не только потенциальных клиентов, но и широких масс публики, причем на самых разных уровнях, вплоть до правительственного (чиновники внешнеторговых ведомств, таможенных служб и т.п.).</a:t>
            </a:r>
          </a:p>
          <a:p>
            <a:r>
              <a:rPr lang="ru-RU" sz="1100" dirty="0">
                <a:latin typeface="Verdana" pitchFamily="34" charset="0"/>
                <a:ea typeface="Verdana" pitchFamily="34" charset="0"/>
                <a:cs typeface="Verdana" pitchFamily="34" charset="0"/>
              </a:rPr>
              <a:t>PR — это функция управления, способствующая налаживанию или поддержанию взаимовыгодных связей между организацией и ее общественностью, от которой зависит ее успех или неудача.</a:t>
            </a:r>
          </a:p>
          <a:p>
            <a:r>
              <a:rPr lang="ru-RU" sz="1100" dirty="0">
                <a:latin typeface="Verdana" pitchFamily="34" charset="0"/>
                <a:ea typeface="Verdana" pitchFamily="34" charset="0"/>
                <a:cs typeface="Verdana" pitchFamily="34" charset="0"/>
              </a:rPr>
              <a:t>PR — это специальная система управления информацией ( в том числе социальной), если под управлением понимать процесс создания информационных поводов и информации заинтересованной в ней стороной, распространение готовой информационной продукции средствами коммуникации для целенаправленного формирования желаемого общественного мнения.</a:t>
            </a:r>
          </a:p>
          <a:p>
            <a:pPr>
              <a:buNone/>
            </a:pPr>
            <a:endParaRPr lang="ru-RU" sz="11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917596"/>
          </a:xfrm>
        </p:spPr>
        <p:txBody>
          <a:bodyPr>
            <a:normAutofit/>
          </a:bodyPr>
          <a:lstStyle/>
          <a:p>
            <a:r>
              <a:rPr lang="ru-RU" sz="3200" b="1" cap="small" dirty="0">
                <a:latin typeface="Verdana" pitchFamily="34" charset="0"/>
                <a:ea typeface="Verdana" pitchFamily="34" charset="0"/>
                <a:cs typeface="Verdana" pitchFamily="34" charset="0"/>
              </a:rPr>
              <a:t>Принципы и функции </a:t>
            </a:r>
            <a:r>
              <a:rPr lang="en-US" sz="3200" b="1" cap="smal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</a:t>
            </a:r>
            <a:endParaRPr lang="ru-RU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5643602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PR — специалисты, по сути, являются посредниками между организацией и ее общественностью.</a:t>
            </a:r>
          </a:p>
          <a:p>
            <a:pPr>
              <a:buNone/>
            </a:pPr>
            <a:r>
              <a:rPr lang="ru-RU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Поэтому PR — деятельность можно обобщенно представить в виде двух направлений</a:t>
            </a:r>
            <a:r>
              <a:rPr lang="ru-RU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endParaRPr lang="en-US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изучение </a:t>
            </a: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мнения общественности; информирование о нем руководство организации;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создание и распространение информации, позволяющей общественности уяснить политику и деятельность данной организации.</a:t>
            </a:r>
          </a:p>
          <a:p>
            <a:pPr>
              <a:buNone/>
            </a:pPr>
            <a:r>
              <a:rPr lang="ru-RU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Эти направления и определяют основные принципы PR — деятельности</a:t>
            </a:r>
            <a:r>
              <a:rPr lang="ru-RU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endParaRPr lang="en-US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обеспечение </a:t>
            </a: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взаимной пользы организации и общественности; осуществление программ и политики организации через призму общественного интереса;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честность, правдивость и открытость при работе с общественностью и средствами массовой информации;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осуществление коммуникаций до получения результата, т.е. до тех пор, пока не будет достигнуто взаимопонимание между организацией и ее общественностью;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осуществление коммуникаций должно осуществляться с использованием научных методов изучения общественного мнения и междисциплинарного подхода; опираться на выводы психологии, социологии, политологии, других социально — экономических наук;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PR — профессионалы обязаны разъяснять общественности суть проблем до того, как эти проблемы переросли в кризис;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деятельность PR — профессионалов должна оцениваться с точки зрения единого критерия — этики поведения.</a:t>
            </a:r>
          </a:p>
          <a:p>
            <a:pPr>
              <a:buNone/>
            </a:pPr>
            <a:r>
              <a:rPr lang="ru-RU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Считается, что PR выполняют три основные </a:t>
            </a:r>
            <a:r>
              <a:rPr lang="ru-RU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функции:</a:t>
            </a:r>
            <a:endParaRPr lang="en-US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контроль </a:t>
            </a: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(целенаправленное формирование) мнения и поведения общественности с целью удовлетворения потребностей и достижения интересов организации;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реагирование на общественность (мониторинг событий, проблем, поведения и выработка ответной программы действий с учетом полученной информации);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достижение взаимовыгодных отношений между группами общественности внутри организации путем обеспечения их конструктивного взаимодействия, либо способствования ему.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cap="small" dirty="0">
                <a:latin typeface="Verdana" pitchFamily="34" charset="0"/>
                <a:ea typeface="Verdana" pitchFamily="34" charset="0"/>
                <a:cs typeface="Verdana" pitchFamily="34" charset="0"/>
              </a:rPr>
              <a:t>Общественность в сфере </a:t>
            </a:r>
            <a:r>
              <a:rPr lang="en-US" sz="3200" b="1" cap="smal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</a:t>
            </a:r>
            <a:endParaRPr lang="ru-RU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>
            <a:normAutofit fontScale="47500" lnSpcReduction="20000"/>
          </a:bodyPr>
          <a:lstStyle/>
          <a:p>
            <a:pPr algn="just">
              <a:buNone/>
            </a:pPr>
            <a:r>
              <a:rPr lang="ru-RU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Общественность</a:t>
            </a: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 — это группа людей, во — первых, оказавшихся в аналогичной неразрешенной ситуации, во — вторых, сознающих неопределенность и проблематичность ситуации, и, в третьих, реагирующих определенным образом на создавшуюся </a:t>
            </a:r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ситуацию«.Принято </a:t>
            </a: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выделять две группы общественности: внешнюю и внутреннюю.</a:t>
            </a:r>
          </a:p>
          <a:p>
            <a:pPr algn="just">
              <a:buNone/>
            </a:pPr>
            <a:r>
              <a:rPr lang="ru-RU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Внешняя общественность </a:t>
            </a: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представляет собой группы людей, непосредственно не связанные с организацией:</a:t>
            </a:r>
          </a:p>
          <a:p>
            <a:pPr algn="just"/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работники средств массовой информации;</a:t>
            </a:r>
          </a:p>
          <a:p>
            <a:pPr algn="just"/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поставщики, партнеры;</a:t>
            </a:r>
          </a:p>
          <a:p>
            <a:pPr algn="just"/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потребители; клиенты;</a:t>
            </a:r>
          </a:p>
          <a:p>
            <a:pPr algn="just"/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местные жители;</a:t>
            </a:r>
          </a:p>
          <a:p>
            <a:pPr algn="just"/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государственные органы;</a:t>
            </a:r>
          </a:p>
          <a:p>
            <a:pPr algn="just"/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инвесторы (реальные и потенциальные);</a:t>
            </a:r>
          </a:p>
          <a:p>
            <a:pPr algn="just"/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группы специальных интересов (работники системы образования, спорта, здравоохранения и т.д.).</a:t>
            </a:r>
          </a:p>
          <a:p>
            <a:pPr algn="just">
              <a:buNone/>
            </a:pPr>
            <a:r>
              <a:rPr lang="ru-RU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Внутренняя общественность</a:t>
            </a: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 — это группы людей, входящие в состав организации (рабочие, служащие, руководители, акционеры, совет директоров и т.д.).</a:t>
            </a:r>
          </a:p>
          <a:p>
            <a:pPr algn="just">
              <a:buNone/>
            </a:pP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В теории и практике PR широко используется ситуативный подход, который предполагает восприятие общественности как группы людей, сплотившихся вокруг конкретных общих интересов или переживаний при определенных обстоятельствах. </a:t>
            </a:r>
          </a:p>
          <a:p>
            <a:pPr>
              <a:buNone/>
            </a:pPr>
            <a:endParaRPr lang="ru-RU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472518" cy="6286544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В самом общем виде в деятельности PR можно выделить два направления</a:t>
            </a: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Работа с внешней общественностью, включающей клиентов, партнеров, конкурентов, властные структуры и т. д.;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Работа с внутренней общественностью — сотрудниками самой фирмы</a:t>
            </a:r>
          </a:p>
          <a:p>
            <a:pPr>
              <a:buNone/>
            </a:pPr>
            <a:r>
              <a:rPr lang="ru-RU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В работе с персоналом служба PR выполняет следующие функции: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на основе исследования проблем коллектива консультирует руководство и принимает участие в управлении с целью создания гармоничных, доверительных и взаимовыгодных отношений между руководством и персоналом организации;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разрабатывает систему информированности сотрудников на разных уровнях;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организует подготовку внутренних публикаций для сотрудников;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отслеживает и способствует разрешению конфликтных ситуаций в организации;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изучает и поддерживает чувство удовлетворения служащих от работы;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организует корпоративные развлечения — программы отдыха для сотрудников и членов их семей с целью большего сплочения коллектива;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подготавливает и организует вручение премий и наград — материальные и моральные поощрения играют неоценимую роль во внутрифирменных отношениях; следует отметить, что стоимость подарка или размер премии не играют доминирующей роли; главным является признание руководством заслуг сотрудника и внимание, которое при этом оказывается.</a:t>
            </a:r>
          </a:p>
          <a:p>
            <a:pPr>
              <a:buNone/>
            </a:pPr>
            <a:r>
              <a:rPr lang="ru-RU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В работе с руководством служба PR: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осуществляет </a:t>
            </a:r>
            <a:r>
              <a:rPr lang="ru-RU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имиджмейкинг</a:t>
            </a: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 и паблисити руководителя;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готовит статьи и тезисы выступления для руководства;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подготавливает публичные выступления руководителя, включая тренинг, постановку движения, дикции и голоса; консультирует по правилам хорошего тона; правит речь и освобождает от вредных привычек в поведении; обучает приемам овладения аудиторией.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при необходимости консультирует руководство организации по вопросам формирования политики;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участвует в выработке политических решений;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влияет на руководство с тем, чтобы спланированные PR-программы были приняты;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присутствует на всех встречах руководства, планирует и проводит эти встречи.</a:t>
            </a:r>
          </a:p>
          <a:p>
            <a:pPr>
              <a:buNone/>
            </a:pPr>
            <a:endParaRPr lang="ru-RU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cap="smal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Пропаганда </a:t>
            </a:r>
            <a:r>
              <a:rPr lang="ru-RU" sz="3200" b="1" cap="small" dirty="0">
                <a:latin typeface="Verdana" pitchFamily="34" charset="0"/>
                <a:ea typeface="Verdana" pitchFamily="34" charset="0"/>
                <a:cs typeface="Verdana" pitchFamily="34" charset="0"/>
              </a:rPr>
              <a:t>и </a:t>
            </a:r>
            <a:r>
              <a:rPr lang="ru-RU" sz="3200" b="1" cap="smal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паблисити</a:t>
            </a:r>
            <a:endParaRPr lang="ru-RU" sz="3200" b="1" cap="small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Международная энциклопедия общественных наук определяет </a:t>
            </a:r>
            <a:r>
              <a:rPr lang="ru-RU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пропаганду</a:t>
            </a: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 как "умышленную манипуляцию с помощью символов (слова, флаги, памятники, музыка и тому подобное) мыслями или действиями других людей".</a:t>
            </a:r>
          </a:p>
          <a:p>
            <a:pPr>
              <a:buNone/>
            </a:pP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В Советском энциклопедическом словаре 1984 г. издания дается следующее определение </a:t>
            </a:r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пропаганды (лат. </a:t>
            </a:r>
            <a:r>
              <a:rPr lang="ru-RU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propaganda</a:t>
            </a:r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— подлежащее распространению) — распространение политических, философских, научных, художественных и других идей в обществе; в более узком смысле — политическая или идеологическая пропаганда с целью формирования у масс определенного мировоззрения.</a:t>
            </a:r>
          </a:p>
          <a:p>
            <a:pPr>
              <a:buNone/>
            </a:pPr>
            <a:r>
              <a:rPr lang="ru-RU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Паблисити</a:t>
            </a:r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часто воспринимают как синоним PR. На самом деле это лишь одно из средств, которым специалисты по PR пользуются в своей работе. Паблисити — это "информация из независимого источника, используемая средствами информации потому, что она имеет ценность новости. Это неконтролируемый метод размещения сообщений в средствах информации, поскольку источник сообщения ничего не платит прессе за </a:t>
            </a:r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размещение».</a:t>
            </a:r>
            <a:endParaRPr lang="ru-RU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Иными словами, паблисити — это позитивная известность организации, ее деятельности, руководства и персонала, формируемая с использованием </a:t>
            </a:r>
            <a:r>
              <a:rPr lang="ru-RU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СМИ.Она</a:t>
            </a:r>
            <a:r>
              <a:rPr lang="ru-RU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создается целенаправленной информационной работой, ориентированной на целевые группы общественности и играет особую роль для организации в следующих случаях: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улучшение репутации, в том числе, в условиях кризиса;</a:t>
            </a:r>
          </a:p>
          <a:p>
            <a:r>
              <a:rPr lang="ru-RU" dirty="0">
                <a:latin typeface="Verdana" pitchFamily="34" charset="0"/>
                <a:ea typeface="Verdana" pitchFamily="34" charset="0"/>
                <a:cs typeface="Verdana" pitchFamily="34" charset="0"/>
              </a:rPr>
              <a:t>продвижение нового продукта (услуги), либо сложного продукта (услуги), реклама которого потребовала бы слишком много времени, места и денег.</a:t>
            </a:r>
          </a:p>
          <a:p>
            <a:pPr>
              <a:buNone/>
            </a:pPr>
            <a:endParaRPr lang="ru-RU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Сравнение пропаганды и паблисити</a:t>
            </a:r>
            <a:endParaRPr lang="ru-RU" sz="32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000108"/>
          <a:ext cx="8229600" cy="5769086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114800"/>
                <a:gridCol w="4114800"/>
              </a:tblGrid>
              <a:tr h="683696">
                <a:tc>
                  <a:txBody>
                    <a:bodyPr/>
                    <a:lstStyle/>
                    <a:p>
                      <a:pPr fontAlgn="t"/>
                      <a:r>
                        <a:rPr lang="ru-RU" sz="1100" b="1" dirty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Пропаганда</a:t>
                      </a:r>
                      <a:endParaRPr lang="ru-RU" sz="1100" dirty="0"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100" b="1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</a:t>
                      </a:r>
                      <a:endParaRPr lang="en-US" sz="1100"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76200" marR="76200" marT="38100" marB="38100"/>
                </a:tc>
              </a:tr>
              <a:tr h="683696">
                <a:tc>
                  <a:txBody>
                    <a:bodyPr/>
                    <a:lstStyle/>
                    <a:p>
                      <a:pPr fontAlgn="t"/>
                      <a:r>
                        <a:rPr lang="ru-RU" sz="1100" dirty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1.Односторонняя коммуникация, действо, не требующее размышлений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10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1. Двусторонняя коммуникация</a:t>
                      </a:r>
                    </a:p>
                  </a:txBody>
                  <a:tcPr marL="76200" marR="76200" marT="38100" marB="38100"/>
                </a:tc>
              </a:tr>
              <a:tr h="833455">
                <a:tc>
                  <a:txBody>
                    <a:bodyPr/>
                    <a:lstStyle/>
                    <a:p>
                      <a:pPr fontAlgn="t"/>
                      <a:r>
                        <a:rPr lang="ru-RU" sz="110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2.Навязывание точек зрения и информационное давление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10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2.Формирование общественного мнения на основе осознания приемлемости, выгодности, пользы предлагаемой политики (деятельности) организации для общества</a:t>
                      </a:r>
                    </a:p>
                  </a:txBody>
                  <a:tcPr marL="76200" marR="76200" marT="38100" marB="38100"/>
                </a:tc>
              </a:tr>
              <a:tr h="683696">
                <a:tc>
                  <a:txBody>
                    <a:bodyPr/>
                    <a:lstStyle/>
                    <a:p>
                      <a:pPr fontAlgn="t"/>
                      <a:r>
                        <a:rPr lang="ru-RU" sz="110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3.Могут не учитываться этические аспекты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10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3.Учет реакции общественности; при необходимости корректировка этой политики. Основывается на этических нормах</a:t>
                      </a:r>
                    </a:p>
                  </a:txBody>
                  <a:tcPr marL="76200" marR="76200" marT="38100" marB="38100"/>
                </a:tc>
              </a:tr>
              <a:tr h="683696">
                <a:tc>
                  <a:txBody>
                    <a:bodyPr/>
                    <a:lstStyle/>
                    <a:p>
                      <a:pPr fontAlgn="t"/>
                      <a:r>
                        <a:rPr lang="ru-RU" sz="1100" dirty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4.Цель оправдывает средства; возможно искажение и фальсификация фактов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10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4.Цель никогда не оправдывает использование ложных, вредных или сомнительных средств; осуществляется только честными средствами</a:t>
                      </a:r>
                    </a:p>
                  </a:txBody>
                  <a:tcPr marL="76200" marR="76200" marT="38100" marB="38100"/>
                </a:tc>
              </a:tr>
              <a:tr h="683696">
                <a:tc>
                  <a:txBody>
                    <a:bodyPr/>
                    <a:lstStyle/>
                    <a:p>
                      <a:pPr fontAlgn="t"/>
                      <a:r>
                        <a:rPr lang="ru-RU" sz="110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5.При необходимости сокрытие фактов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10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5.Полная открытость</a:t>
                      </a:r>
                    </a:p>
                  </a:txBody>
                  <a:tcPr marL="76200" marR="76200" marT="38100" marB="38100"/>
                </a:tc>
              </a:tr>
              <a:tr h="683696">
                <a:tc>
                  <a:txBody>
                    <a:bodyPr/>
                    <a:lstStyle/>
                    <a:p>
                      <a:pPr fontAlgn="t"/>
                      <a:r>
                        <a:rPr lang="ru-RU" sz="110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6.Убеждение с целью привлечения сторонников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10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6.Убеждение с целью достижения взаимопонимания</a:t>
                      </a:r>
                    </a:p>
                  </a:txBody>
                  <a:tcPr marL="76200" marR="76200" marT="38100" marB="38100"/>
                </a:tc>
              </a:tr>
              <a:tr h="833455">
                <a:tc>
                  <a:txBody>
                    <a:bodyPr/>
                    <a:lstStyle/>
                    <a:p>
                      <a:pPr fontAlgn="t"/>
                      <a:r>
                        <a:rPr lang="ru-RU" sz="110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7.Ставит задачей заставить человека принять определенную точку зрения, отвергая любую другую</a:t>
                      </a: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1100" dirty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7.Исключает негативность. Не отрицает, не отвергает, а налаживает конструктивное сотрудничество, оперируя конкретными</a:t>
                      </a:r>
                    </a:p>
                    <a:p>
                      <a:pPr fontAlgn="t"/>
                      <a:r>
                        <a:rPr lang="ru-RU" sz="1100" dirty="0"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фактами</a:t>
                      </a:r>
                    </a:p>
                  </a:txBody>
                  <a:tcPr marL="76200" marR="76200" marT="38100" marB="3810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585</Words>
  <Application>Microsoft Office PowerPoint</Application>
  <PresentationFormat>Экран (4:3)</PresentationFormat>
  <Paragraphs>83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Понятие и характеристика PR</vt:lpstr>
      <vt:lpstr>Понятие PR</vt:lpstr>
      <vt:lpstr>Принципы и функции PR</vt:lpstr>
      <vt:lpstr>Общественность в сфере PR</vt:lpstr>
      <vt:lpstr>Слайд 5</vt:lpstr>
      <vt:lpstr>Пропаганда и паблисити</vt:lpstr>
      <vt:lpstr>Сравнение пропаганды и паблисити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KommunistRus</dc:creator>
  <cp:lastModifiedBy>1</cp:lastModifiedBy>
  <cp:revision>9</cp:revision>
  <dcterms:created xsi:type="dcterms:W3CDTF">2015-12-23T11:31:19Z</dcterms:created>
  <dcterms:modified xsi:type="dcterms:W3CDTF">2017-10-22T13:36:40Z</dcterms:modified>
</cp:coreProperties>
</file>