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3433B7E-4793-4FB7-8E83-60AC1AA2E0D3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8073AED-52FC-4371-BBF7-CD4ED96158F1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Этический кодекс социального педагога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581128"/>
            <a:ext cx="6560234" cy="1752600"/>
          </a:xfrm>
        </p:spPr>
        <p:txBody>
          <a:bodyPr/>
          <a:lstStyle/>
          <a:p>
            <a:r>
              <a:rPr lang="ru-RU" dirty="0" smtClean="0"/>
              <a:t>Выполнила студентка группы СКП-СПБ-11 </a:t>
            </a:r>
          </a:p>
          <a:p>
            <a:r>
              <a:rPr lang="ru-RU" dirty="0" err="1" smtClean="0"/>
              <a:t>Оствальд</a:t>
            </a:r>
            <a:r>
              <a:rPr lang="ru-RU" dirty="0" smtClean="0"/>
              <a:t> Виктория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0" i="1" dirty="0" smtClean="0"/>
              <a:t>Человеческое достоинство и толерантность.</a:t>
            </a:r>
            <a:br>
              <a:rPr lang="ru-RU" sz="3200" b="0" i="1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59"/>
          </a:xfrm>
        </p:spPr>
        <p:txBody>
          <a:bodyPr>
            <a:normAutofit fontScale="25000" lnSpcReduction="20000"/>
          </a:bodyPr>
          <a:lstStyle/>
          <a:p>
            <a:r>
              <a:rPr lang="ru-RU" sz="7200" i="1" dirty="0" smtClean="0"/>
              <a:t> </a:t>
            </a:r>
            <a:r>
              <a:rPr lang="ru-RU" sz="7200" i="1" dirty="0" smtClean="0"/>
              <a:t>Социальные педагоги:</a:t>
            </a:r>
          </a:p>
          <a:p>
            <a:r>
              <a:rPr lang="ru-RU" sz="7200" i="1" dirty="0" smtClean="0"/>
              <a:t>а) уважают основные права человека, указанные во Всеобщей Декларации ООН по правам человека и в других международных соглашениях, основанных на этой Декларации;</a:t>
            </a:r>
          </a:p>
          <a:p>
            <a:r>
              <a:rPr lang="ru-RU" sz="7200" i="1" dirty="0" smtClean="0"/>
              <a:t>б) демонстрируют уважение и доброжелательное отношение ко всем людям и уважают убеждения своих клиентов, их ценности, культуру, цели, нужды, предпочтения, взаимоотношения и связи с другими людьми;</a:t>
            </a:r>
          </a:p>
          <a:p>
            <a:r>
              <a:rPr lang="ru-RU" sz="7200" i="1" dirty="0" smtClean="0"/>
              <a:t>в) защищают и поддерживают их достоинство, учитывают индивидуальность, интересы и социальные потребности своих клиентов на основе построения толерантных отношений с ними;</a:t>
            </a:r>
          </a:p>
          <a:p>
            <a:r>
              <a:rPr lang="ru-RU" sz="7200" i="1" dirty="0" smtClean="0"/>
              <a:t>г) способствуют достижению личного благосостояния и самостоятельности клиентов, формируют и поддерживают в них уважительное отношение к правам и свободам других людей;</a:t>
            </a:r>
          </a:p>
          <a:p>
            <a:r>
              <a:rPr lang="ru-RU" sz="7200" i="1" dirty="0" err="1" smtClean="0"/>
              <a:t>д</a:t>
            </a:r>
            <a:r>
              <a:rPr lang="ru-RU" sz="7200" i="1" dirty="0" smtClean="0"/>
              <a:t>) уважают права своих клиентов в принятии решений; гарантируют клиентам непосредственное участие в процессе принятия решений на основе предоставления полной информации, касающейся конкретного клиента в конкретной ситуации;</a:t>
            </a:r>
          </a:p>
          <a:p>
            <a:r>
              <a:rPr lang="ru-RU" sz="7200" i="1" dirty="0" smtClean="0"/>
              <a:t>е) гарантируют защиту своим клиентам в целях их безопасности, а также безопасности их социального окружения.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/>
              <a:t>Принцип благополучия ребёнка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i="1" dirty="0" smtClean="0"/>
              <a:t> </a:t>
            </a:r>
            <a:r>
              <a:rPr lang="ru-RU" dirty="0" smtClean="0"/>
              <a:t>В своих профессиональных действиях социальный педагог ориентируется на благополучие клиента и учитывает права всех субъектов образовательного процесса. В случаях, когда обязанности социального педагога вступают в противоречие с этическими нормами, специалист разрешает эти конфликты, руководствуясь принципом «не навреди».</a:t>
            </a:r>
          </a:p>
          <a:p>
            <a:r>
              <a:rPr lang="ru-RU" dirty="0" smtClean="0"/>
              <a:t>- В профессиональной деятельности социального педагога системы общего образования приоритетными объявляются права и интересы ребёнка как основного субъекта образовательного процесса.</a:t>
            </a:r>
          </a:p>
          <a:p>
            <a:r>
              <a:rPr lang="ru-RU" dirty="0" smtClean="0"/>
              <a:t>- Социальный педагог придерживается доброжелательного и </a:t>
            </a:r>
            <a:r>
              <a:rPr lang="ru-RU" dirty="0" err="1" smtClean="0"/>
              <a:t>безоценочного</a:t>
            </a:r>
            <a:r>
              <a:rPr lang="ru-RU" dirty="0" smtClean="0"/>
              <a:t> отношения к ребёнку. В ходе обследований социальный педагог должен выявлять и подчёркивать способности и возможности ребёнка.</a:t>
            </a:r>
          </a:p>
          <a:p>
            <a:r>
              <a:rPr lang="ru-RU" dirty="0" smtClean="0"/>
              <a:t>- Социальный педагог в ходе профессиональной деятельности не должен допусками дискриминации клиентов по социальному статусу, возрасту, полу, национальности, вероисповеданию, интеллекту и другим различиям.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Компетентность.</a:t>
            </a:r>
            <a:br>
              <a:rPr lang="ru-RU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i="1" dirty="0" smtClean="0"/>
              <a:t>обеспечивает принадлежность социального педагога к их профессиональной группе;</a:t>
            </a:r>
          </a:p>
          <a:p>
            <a:r>
              <a:rPr lang="ru-RU" i="1" dirty="0" smtClean="0"/>
              <a:t> </a:t>
            </a:r>
            <a:r>
              <a:rPr lang="ru-RU" i="1" dirty="0" smtClean="0"/>
              <a:t>определяет возможность их быстрого профессионального роста и привлечения для решения более сложных задач клиента;</a:t>
            </a:r>
          </a:p>
          <a:p>
            <a:r>
              <a:rPr lang="ru-RU" i="1" dirty="0" smtClean="0"/>
              <a:t> </a:t>
            </a:r>
            <a:r>
              <a:rPr lang="ru-RU" i="1" dirty="0" smtClean="0"/>
              <a:t>побуждает к постоянному повышению уровня профессионализма, освоению новых знаний, развитию навыков и умений практической деятельности, глубокого понимания ценностей социально-педагогической работы и освоению методов научного исследования процессов социальной среды.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Принцип конфиденциальности и информированности клиента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7200" dirty="0" smtClean="0"/>
              <a:t>Полученная информация не подлежит сознательному или случайному разглашению. При необходимости передачи её третьим лицам, информация предоставляется в форме, исключающей её использование против интересов ребёнка.</a:t>
            </a:r>
          </a:p>
          <a:p>
            <a:r>
              <a:rPr lang="ru-RU" sz="7200" dirty="0" smtClean="0"/>
              <a:t>- </a:t>
            </a:r>
            <a:r>
              <a:rPr lang="ru-RU" sz="7200" dirty="0" smtClean="0"/>
              <a:t>Лица, участвующие в социально-педагогических исследованиях, тренингах и других мероприятиях, проводимых социальным педагогом. Должны быть осведомлены об объёме и характере работы. Социальный педагог обязан информировать участников о тех аспектах деятельности, которые повлияют на их решение участвовать или не участвовать в предстоящей работе. К таким аспектам могут относиться физический дискомфорт, неприятный эмоциональный опыт и др.</a:t>
            </a:r>
          </a:p>
          <a:p>
            <a:r>
              <a:rPr lang="ru-RU" sz="7200" dirty="0" smtClean="0"/>
              <a:t>- При работе с обучающимися, воспитанниками, их родителями и педагогами специалист использует доступный для понимания клиентов язык.</a:t>
            </a:r>
          </a:p>
          <a:p>
            <a:r>
              <a:rPr lang="ru-RU" sz="7200" dirty="0" smtClean="0"/>
              <a:t>- Заключение социального педагога по результатам исследований не должно носить категоричный характер. Оно может быть предложено клиенту только в виде чётких рекомендаций, не содержащих в себе заведомо невыполнимых условий.</a:t>
            </a:r>
          </a:p>
          <a:p>
            <a:r>
              <a:rPr lang="ru-RU" sz="7200" dirty="0" smtClean="0"/>
              <a:t>- </a:t>
            </a:r>
            <a:r>
              <a:rPr lang="ru-RU" sz="7200" dirty="0" smtClean="0"/>
              <a:t>Присутствие третьих лиц во время консультирования допускается только с предварительного согласия клиента </a:t>
            </a:r>
            <a:r>
              <a:rPr lang="ru-RU" sz="5500" dirty="0" smtClean="0"/>
              <a:t>или лиц, несущих за него ответственность (родителей или лиц, их заменяющих)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</TotalTime>
  <Words>416</Words>
  <Application>Microsoft Office PowerPoint</Application>
  <PresentationFormat>Экран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Литейная</vt:lpstr>
      <vt:lpstr>Этический кодекс социального педагога</vt:lpstr>
      <vt:lpstr>Человеческое достоинство и толерантность. </vt:lpstr>
      <vt:lpstr>Принцип благополучия ребёнка  </vt:lpstr>
      <vt:lpstr>Компетентность. </vt:lpstr>
      <vt:lpstr>Принцип конфиденциальности и информированности клиента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Этический кодекс социального педагога</dc:title>
  <dc:creator>Альберт</dc:creator>
  <cp:lastModifiedBy>Альберт</cp:lastModifiedBy>
  <cp:revision>2</cp:revision>
  <dcterms:created xsi:type="dcterms:W3CDTF">2019-11-25T16:37:38Z</dcterms:created>
  <dcterms:modified xsi:type="dcterms:W3CDTF">2019-11-25T16:56:24Z</dcterms:modified>
</cp:coreProperties>
</file>