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9" r:id="rId3"/>
    <p:sldId id="292" r:id="rId4"/>
    <p:sldId id="295" r:id="rId5"/>
    <p:sldId id="296" r:id="rId6"/>
    <p:sldId id="297" r:id="rId7"/>
    <p:sldId id="270" r:id="rId8"/>
    <p:sldId id="300" r:id="rId9"/>
    <p:sldId id="301" r:id="rId10"/>
    <p:sldId id="302" r:id="rId11"/>
    <p:sldId id="263" r:id="rId12"/>
    <p:sldId id="303" r:id="rId13"/>
    <p:sldId id="304" r:id="rId14"/>
    <p:sldId id="305" r:id="rId15"/>
    <p:sldId id="258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>
          <p15:clr>
            <a:srgbClr val="A4A3A4"/>
          </p15:clr>
        </p15:guide>
        <p15:guide id="2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DB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58"/>
      </p:cViewPr>
      <p:guideLst>
        <p:guide orient="horz" pos="2115"/>
        <p:guide pos="38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2024/5/17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2024/5/17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2024/5/17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-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2024/5/17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2024/5/17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2024/5/17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2024/5/17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and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2024/5/17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nd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2024/5/17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2024/5/17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ly-arranged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2024/5/17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2024/5/17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2"/>
          <a:srcRect t="21994" b="21994"/>
          <a:stretch>
            <a:fillRect/>
          </a:stretch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17" y="430484"/>
            <a:ext cx="4876397" cy="3657298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>
          <a:xfrm>
            <a:off x="2909570" y="3791585"/>
            <a:ext cx="6257290" cy="246062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70000"/>
              </a:lnSpc>
            </a:pPr>
            <a:r>
              <a:rPr lang="ru-RU" altLang="en-US" sz="4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Генерация музыкального</a:t>
            </a:r>
          </a:p>
          <a:p>
            <a:pPr algn="ctr">
              <a:lnSpc>
                <a:spcPct val="70000"/>
              </a:lnSpc>
            </a:pPr>
            <a:r>
              <a:rPr lang="ru-RU" altLang="en-US" sz="4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контента средствами</a:t>
            </a:r>
          </a:p>
          <a:p>
            <a:pPr algn="ctr">
              <a:lnSpc>
                <a:spcPct val="70000"/>
              </a:lnSpc>
            </a:pPr>
            <a:r>
              <a:rPr lang="ru-RU" altLang="en-US" sz="4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интеллектуальных</a:t>
            </a:r>
          </a:p>
          <a:p>
            <a:pPr algn="ctr">
              <a:lnSpc>
                <a:spcPct val="70000"/>
              </a:lnSpc>
            </a:pPr>
            <a:r>
              <a:rPr lang="ru-RU" altLang="en-US" sz="4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технологий</a:t>
            </a:r>
          </a:p>
        </p:txBody>
      </p:sp>
      <p:sp>
        <p:nvSpPr>
          <p:cNvPr id="19" name="矩形 18"/>
          <p:cNvSpPr/>
          <p:nvPr/>
        </p:nvSpPr>
        <p:spPr>
          <a:xfrm>
            <a:off x="7010873" y="5565030"/>
            <a:ext cx="6797364" cy="9220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ru-RU" sz="1200" dirty="0"/>
              <a:t>Студент: Климовских Н. М.</a:t>
            </a:r>
          </a:p>
          <a:p>
            <a:pPr algn="ctr">
              <a:lnSpc>
                <a:spcPct val="150000"/>
              </a:lnSpc>
            </a:pPr>
            <a:r>
              <a:rPr lang="ru-RU" sz="1200" dirty="0"/>
              <a:t>Научный руководитель: Усольцев В. Л.</a:t>
            </a:r>
          </a:p>
          <a:p>
            <a:pPr algn="ctr">
              <a:lnSpc>
                <a:spcPct val="150000"/>
              </a:lnSpc>
            </a:pPr>
            <a:r>
              <a:rPr lang="ru-RU" sz="1200" dirty="0">
                <a:sym typeface="+mn-ea"/>
              </a:rPr>
              <a:t>МИФ-ПИБ-41</a:t>
            </a:r>
            <a:endParaRPr lang="ru-RU" sz="1200" dirty="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/>
          <a:srcRect t="21994" b="21994"/>
          <a:stretch>
            <a:fillRect/>
          </a:stretch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882453" y="1954470"/>
            <a:ext cx="2320562" cy="130363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34" b="25476"/>
          <a:stretch>
            <a:fillRect/>
          </a:stretch>
        </p:blipFill>
        <p:spPr>
          <a:xfrm>
            <a:off x="5575177" y="884698"/>
            <a:ext cx="2636667" cy="2139543"/>
          </a:xfrm>
          <a:prstGeom prst="rect">
            <a:avLst/>
          </a:prstGeom>
        </p:spPr>
      </p:pic>
      <p:sp>
        <p:nvSpPr>
          <p:cNvPr id="7" name="文本框 15"/>
          <p:cNvSpPr txBox="1"/>
          <p:nvPr/>
        </p:nvSpPr>
        <p:spPr>
          <a:xfrm>
            <a:off x="3006090" y="3445510"/>
            <a:ext cx="625856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charset="0"/>
                <a:ea typeface="汉仪良品线简" panose="00020600040101010101" pitchFamily="18" charset="-122"/>
                <a:cs typeface="Corbel" panose="020B0503020204020204" charset="0"/>
                <a:sym typeface="+mn-lt"/>
              </a:rPr>
              <a:t>Актуальность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4"/>
          <p:cNvGrpSpPr/>
          <p:nvPr/>
        </p:nvGrpSpPr>
        <p:grpSpPr>
          <a:xfrm>
            <a:off x="297087" y="1451912"/>
            <a:ext cx="4356009" cy="3975477"/>
            <a:chOff x="5823675" y="1471683"/>
            <a:chExt cx="4662575" cy="4255262"/>
          </a:xfrm>
        </p:grpSpPr>
        <p:sp>
          <p:nvSpPr>
            <p:cNvPr id="3" name="Oval 1"/>
            <p:cNvSpPr/>
            <p:nvPr/>
          </p:nvSpPr>
          <p:spPr>
            <a:xfrm>
              <a:off x="6445756" y="1870738"/>
              <a:ext cx="3457147" cy="3457147"/>
            </a:xfrm>
            <a:prstGeom prst="ellipse">
              <a:avLst/>
            </a:prstGeom>
            <a:noFill/>
            <a:ln w="19050">
              <a:solidFill>
                <a:schemeClr val="tx2">
                  <a:lumMod val="75000"/>
                  <a:lumOff val="2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4" name="Group 2"/>
            <p:cNvGrpSpPr/>
            <p:nvPr/>
          </p:nvGrpSpPr>
          <p:grpSpPr>
            <a:xfrm rot="5400000">
              <a:off x="7255029" y="1906002"/>
              <a:ext cx="2138089" cy="1269452"/>
              <a:chOff x="1371600" y="1272983"/>
              <a:chExt cx="1603567" cy="952089"/>
            </a:xfrm>
            <a:solidFill>
              <a:schemeClr val="accent1"/>
            </a:solidFill>
          </p:grpSpPr>
          <p:sp>
            <p:nvSpPr>
              <p:cNvPr id="17" name="Rectangle: Rounded Corners 3"/>
              <p:cNvSpPr/>
              <p:nvPr/>
            </p:nvSpPr>
            <p:spPr>
              <a:xfrm>
                <a:off x="1371600" y="1733550"/>
                <a:ext cx="1524000" cy="304800"/>
              </a:xfrm>
              <a:prstGeom prst="roundRect">
                <a:avLst>
                  <a:gd name="adj" fmla="val 50000"/>
                </a:avLst>
              </a:prstGeom>
              <a:solidFill>
                <a:srgbClr val="9EDBE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8" name="Rectangle: Rounded Corners 4"/>
              <p:cNvSpPr/>
              <p:nvPr/>
            </p:nvSpPr>
            <p:spPr>
              <a:xfrm rot="2700000">
                <a:off x="2132204" y="1542065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rgbClr val="9EDBE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9" name="Rectangle: Rounded Corners 5"/>
              <p:cNvSpPr/>
              <p:nvPr/>
            </p:nvSpPr>
            <p:spPr>
              <a:xfrm rot="18900000" flipV="1">
                <a:off x="2132204" y="1920272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rgbClr val="9EDBE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5" name="Group 6"/>
            <p:cNvGrpSpPr/>
            <p:nvPr/>
          </p:nvGrpSpPr>
          <p:grpSpPr>
            <a:xfrm rot="10800000">
              <a:off x="8383086" y="3154538"/>
              <a:ext cx="2103164" cy="1269452"/>
              <a:chOff x="1397794" y="1272983"/>
              <a:chExt cx="1577373" cy="952089"/>
            </a:xfrm>
            <a:solidFill>
              <a:schemeClr val="accent2">
                <a:alpha val="50000"/>
              </a:schemeClr>
            </a:solidFill>
          </p:grpSpPr>
          <p:sp>
            <p:nvSpPr>
              <p:cNvPr id="14" name="Rectangle: Rounded Corners 7"/>
              <p:cNvSpPr/>
              <p:nvPr/>
            </p:nvSpPr>
            <p:spPr>
              <a:xfrm>
                <a:off x="1397794" y="1738789"/>
                <a:ext cx="1524000" cy="304800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5" name="Rectangle: Rounded Corners 8"/>
              <p:cNvSpPr/>
              <p:nvPr/>
            </p:nvSpPr>
            <p:spPr>
              <a:xfrm rot="2700000">
                <a:off x="2132204" y="1542065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6" name="Rectangle: Rounded Corners 9"/>
              <p:cNvSpPr/>
              <p:nvPr/>
            </p:nvSpPr>
            <p:spPr>
              <a:xfrm rot="18900000" flipV="1">
                <a:off x="2132204" y="1920272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6" name="Group 10"/>
            <p:cNvGrpSpPr/>
            <p:nvPr/>
          </p:nvGrpSpPr>
          <p:grpSpPr>
            <a:xfrm>
              <a:off x="5823675" y="2768770"/>
              <a:ext cx="2141900" cy="1269452"/>
              <a:chOff x="1368742" y="1272983"/>
              <a:chExt cx="1606425" cy="952089"/>
            </a:xfrm>
            <a:solidFill>
              <a:schemeClr val="accent4">
                <a:alpha val="50000"/>
              </a:schemeClr>
            </a:solidFill>
          </p:grpSpPr>
          <p:sp>
            <p:nvSpPr>
              <p:cNvPr id="11" name="Rectangle: Rounded Corners 11"/>
              <p:cNvSpPr/>
              <p:nvPr/>
            </p:nvSpPr>
            <p:spPr>
              <a:xfrm>
                <a:off x="1368742" y="1743551"/>
                <a:ext cx="1524000" cy="304800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2" name="Rectangle: Rounded Corners 12"/>
              <p:cNvSpPr/>
              <p:nvPr/>
            </p:nvSpPr>
            <p:spPr>
              <a:xfrm rot="2700000">
                <a:off x="2132204" y="1542065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3" name="Rectangle: Rounded Corners 13"/>
              <p:cNvSpPr/>
              <p:nvPr/>
            </p:nvSpPr>
            <p:spPr>
              <a:xfrm rot="18900000" flipV="1">
                <a:off x="2132204" y="1920272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7" name="Group 30"/>
            <p:cNvGrpSpPr/>
            <p:nvPr/>
          </p:nvGrpSpPr>
          <p:grpSpPr>
            <a:xfrm>
              <a:off x="7351487" y="3588854"/>
              <a:ext cx="1269452" cy="2138091"/>
              <a:chOff x="5513615" y="3097307"/>
              <a:chExt cx="952089" cy="1603568"/>
            </a:xfrm>
          </p:grpSpPr>
          <p:sp>
            <p:nvSpPr>
              <p:cNvPr id="8" name="Rectangle: Rounded Corners 31"/>
              <p:cNvSpPr/>
              <p:nvPr/>
            </p:nvSpPr>
            <p:spPr>
              <a:xfrm rot="16200000">
                <a:off x="5364581" y="3786475"/>
                <a:ext cx="1524000" cy="304800"/>
              </a:xfrm>
              <a:prstGeom prst="roundRect">
                <a:avLst>
                  <a:gd name="adj" fmla="val 50000"/>
                </a:avLst>
              </a:prstGeom>
              <a:solidFill>
                <a:srgbClr val="9EDBE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9" name="Rectangle: Rounded Corners 32"/>
              <p:cNvSpPr/>
              <p:nvPr/>
            </p:nvSpPr>
            <p:spPr>
              <a:xfrm rot="18900000">
                <a:off x="5513615" y="3366389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rgbClr val="9EDBE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0" name="Rectangle: Rounded Corners 33"/>
              <p:cNvSpPr/>
              <p:nvPr/>
            </p:nvSpPr>
            <p:spPr>
              <a:xfrm rot="13500000" flipV="1">
                <a:off x="5891822" y="3366389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rgbClr val="9EDBE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  <p:sp>
        <p:nvSpPr>
          <p:cNvPr id="20" name="矩形 19"/>
          <p:cNvSpPr/>
          <p:nvPr/>
        </p:nvSpPr>
        <p:spPr>
          <a:xfrm>
            <a:off x="4982714" y="1055205"/>
            <a:ext cx="2566670" cy="58356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zh-CN" sz="3200" b="1" dirty="0"/>
              <a:t>Актуальность</a:t>
            </a:r>
          </a:p>
        </p:txBody>
      </p:sp>
      <p:sp>
        <p:nvSpPr>
          <p:cNvPr id="21" name="矩形 20"/>
          <p:cNvSpPr/>
          <p:nvPr/>
        </p:nvSpPr>
        <p:spPr>
          <a:xfrm>
            <a:off x="4982714" y="1638924"/>
            <a:ext cx="6746737" cy="470789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ru-RU" sz="2000" dirty="0"/>
              <a:t>Музыка является неотъемлемой частью культуры. </a:t>
            </a:r>
            <a:r>
              <a:rPr lang="en-US" altLang="zh-CN" sz="2000" dirty="0"/>
              <a:t> </a:t>
            </a:r>
            <a:r>
              <a:rPr lang="ru-RU" altLang="en-US" sz="2000" dirty="0"/>
              <a:t>Музыкальная индустрия постоянно развивается, и в настоящее время разрабатываются системы генерации музыки. Но эти системы основаны на нейросетях и имеют ограничения без платной подписки. Я же хочу сделать экспертную систему, основанную на определенных формулах и музыкальной теории, с возможностью сохранения в формате </a:t>
            </a:r>
            <a:r>
              <a:rPr lang="en-US" altLang="en-US" sz="2000" dirty="0"/>
              <a:t>midi </a:t>
            </a:r>
            <a:r>
              <a:rPr lang="ru-RU" altLang="en-US" sz="2000" dirty="0"/>
              <a:t>для открытия в музыкальном редакторе. </a:t>
            </a:r>
            <a:endParaRPr lang="zh-CN" altLang="en-US" sz="2000" dirty="0"/>
          </a:p>
          <a:p>
            <a:pPr>
              <a:lnSpc>
                <a:spcPct val="150000"/>
              </a:lnSpc>
            </a:pPr>
            <a:endParaRPr lang="zh-CN" altLang="en-US" sz="2000" dirty="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/>
          <a:srcRect t="21994" b="21994"/>
          <a:stretch>
            <a:fillRect/>
          </a:stretch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882453" y="1954470"/>
            <a:ext cx="2320562" cy="130363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34" b="25476"/>
          <a:stretch>
            <a:fillRect/>
          </a:stretch>
        </p:blipFill>
        <p:spPr>
          <a:xfrm>
            <a:off x="5575177" y="884698"/>
            <a:ext cx="2636667" cy="2139543"/>
          </a:xfrm>
          <a:prstGeom prst="rect">
            <a:avLst/>
          </a:prstGeom>
        </p:spPr>
      </p:pic>
      <p:sp>
        <p:nvSpPr>
          <p:cNvPr id="7" name="文本框 15"/>
          <p:cNvSpPr txBox="1"/>
          <p:nvPr/>
        </p:nvSpPr>
        <p:spPr>
          <a:xfrm>
            <a:off x="3006090" y="3445510"/>
            <a:ext cx="6258560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charset="0"/>
                <a:ea typeface="汉仪良品线简" panose="00020600040101010101" pitchFamily="18" charset="-122"/>
                <a:cs typeface="Corbel" panose="020B0503020204020204" charset="0"/>
                <a:sym typeface="+mn-lt"/>
              </a:rPr>
              <a:t>Объект, предмет работы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4"/>
          <p:cNvSpPr txBox="1"/>
          <p:nvPr/>
        </p:nvSpPr>
        <p:spPr>
          <a:xfrm>
            <a:off x="3133090" y="1026160"/>
            <a:ext cx="14859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dist" defTabSz="694690">
              <a:lnSpc>
                <a:spcPct val="150000"/>
              </a:lnSpc>
            </a:pPr>
            <a:r>
              <a:rPr lang="ru-RU" altLang="en-US" sz="2400" b="1" dirty="0">
                <a:latin typeface="+mn-ea"/>
                <a:cs typeface="+mn-ea"/>
                <a:sym typeface="+mn-lt"/>
              </a:rPr>
              <a:t>Объект</a:t>
            </a:r>
          </a:p>
        </p:txBody>
      </p:sp>
      <p:sp>
        <p:nvSpPr>
          <p:cNvPr id="3" name="文本框 4"/>
          <p:cNvSpPr txBox="1"/>
          <p:nvPr/>
        </p:nvSpPr>
        <p:spPr>
          <a:xfrm>
            <a:off x="1523669" y="1671311"/>
            <a:ext cx="472614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200000"/>
              </a:lnSpc>
            </a:pPr>
            <a:r>
              <a:rPr lang="ru-RU" altLang="zh-CN" dirty="0">
                <a:latin typeface="+mn-ea"/>
                <a:cs typeface="+mn-ea"/>
                <a:sym typeface="+mn-lt"/>
              </a:rPr>
              <a:t>Системы генерации</a:t>
            </a:r>
          </a:p>
          <a:p>
            <a:pPr algn="ctr" fontAlgn="auto">
              <a:lnSpc>
                <a:spcPct val="200000"/>
              </a:lnSpc>
            </a:pPr>
            <a:r>
              <a:rPr lang="ru-RU" altLang="zh-CN" dirty="0">
                <a:latin typeface="+mn-ea"/>
                <a:cs typeface="+mn-ea"/>
                <a:sym typeface="+mn-lt"/>
              </a:rPr>
              <a:t>музыкального контента</a:t>
            </a:r>
          </a:p>
        </p:txBody>
      </p:sp>
      <p:sp>
        <p:nvSpPr>
          <p:cNvPr id="4" name="文本框 6"/>
          <p:cNvSpPr txBox="1"/>
          <p:nvPr/>
        </p:nvSpPr>
        <p:spPr>
          <a:xfrm>
            <a:off x="2910205" y="3849370"/>
            <a:ext cx="19532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dist" defTabSz="694690">
              <a:lnSpc>
                <a:spcPct val="150000"/>
              </a:lnSpc>
            </a:pPr>
            <a:r>
              <a:rPr lang="ru-RU" altLang="en-US" sz="2400" b="1" dirty="0">
                <a:latin typeface="+mn-ea"/>
                <a:cs typeface="+mn-ea"/>
                <a:sym typeface="+mn-lt"/>
              </a:rPr>
              <a:t>Предмет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513509" y="4347833"/>
            <a:ext cx="472614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200000"/>
              </a:lnSpc>
            </a:pPr>
            <a:r>
              <a:rPr lang="ru-RU" altLang="zh-CN" dirty="0">
                <a:latin typeface="+mn-ea"/>
                <a:cs typeface="+mn-ea"/>
                <a:sym typeface="+mn-lt"/>
              </a:rPr>
              <a:t>Реализация экспертной системы генерации на основе музыкальной теории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9654" y="837278"/>
            <a:ext cx="5041402" cy="504140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/>
          <a:srcRect t="21994" b="21994"/>
          <a:stretch>
            <a:fillRect/>
          </a:stretch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882453" y="1954470"/>
            <a:ext cx="2320562" cy="130363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34" b="25476"/>
          <a:stretch>
            <a:fillRect/>
          </a:stretch>
        </p:blipFill>
        <p:spPr>
          <a:xfrm>
            <a:off x="5575177" y="884698"/>
            <a:ext cx="2636667" cy="2139543"/>
          </a:xfrm>
          <a:prstGeom prst="rect">
            <a:avLst/>
          </a:prstGeom>
        </p:spPr>
      </p:pic>
      <p:sp>
        <p:nvSpPr>
          <p:cNvPr id="7" name="文本框 15"/>
          <p:cNvSpPr txBox="1"/>
          <p:nvPr/>
        </p:nvSpPr>
        <p:spPr>
          <a:xfrm>
            <a:off x="3006090" y="3445510"/>
            <a:ext cx="625856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charset="0"/>
                <a:ea typeface="汉仪良品线简" panose="00020600040101010101" pitchFamily="18" charset="-122"/>
                <a:cs typeface="Corbel" panose="020B0503020204020204" charset="0"/>
                <a:sym typeface="+mn-lt"/>
              </a:rPr>
              <a:t>Цель, задачи работы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4"/>
          <p:cNvSpPr txBox="1"/>
          <p:nvPr/>
        </p:nvSpPr>
        <p:spPr>
          <a:xfrm>
            <a:off x="3300730" y="897255"/>
            <a:ext cx="11518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dist" defTabSz="694690">
              <a:lnSpc>
                <a:spcPct val="150000"/>
              </a:lnSpc>
            </a:pPr>
            <a:r>
              <a:rPr lang="ru-RU" altLang="en-US" sz="1600" b="1" dirty="0">
                <a:latin typeface="+mn-ea"/>
                <a:cs typeface="+mn-ea"/>
                <a:sym typeface="+mn-lt"/>
              </a:rPr>
              <a:t>Цель</a:t>
            </a:r>
          </a:p>
        </p:txBody>
      </p:sp>
      <p:sp>
        <p:nvSpPr>
          <p:cNvPr id="3" name="文本框 4"/>
          <p:cNvSpPr txBox="1"/>
          <p:nvPr/>
        </p:nvSpPr>
        <p:spPr>
          <a:xfrm>
            <a:off x="1513509" y="1248401"/>
            <a:ext cx="472614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200000"/>
              </a:lnSpc>
            </a:pPr>
            <a:r>
              <a:rPr lang="ru-RU" sz="1400" dirty="0">
                <a:latin typeface="+mn-ea"/>
                <a:cs typeface="+mn-ea"/>
                <a:sym typeface="+mn-lt"/>
              </a:rPr>
              <a:t>Разработать систему, которая сможет принимать параметры (темп, жанр и т.д.) и формировать подходящую музыкальную композицию.</a:t>
            </a:r>
          </a:p>
        </p:txBody>
      </p:sp>
      <p:sp>
        <p:nvSpPr>
          <p:cNvPr id="4" name="文本框 6"/>
          <p:cNvSpPr txBox="1"/>
          <p:nvPr/>
        </p:nvSpPr>
        <p:spPr>
          <a:xfrm>
            <a:off x="3164205" y="3608070"/>
            <a:ext cx="142621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dist" defTabSz="694690">
              <a:lnSpc>
                <a:spcPct val="150000"/>
              </a:lnSpc>
            </a:pPr>
            <a:r>
              <a:rPr lang="ru-RU" altLang="en-US" sz="1600" b="1" dirty="0">
                <a:latin typeface="+mn-ea"/>
                <a:cs typeface="+mn-ea"/>
                <a:sym typeface="+mn-lt"/>
              </a:rPr>
              <a:t>Задачи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514144" y="4140823"/>
            <a:ext cx="472614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200000"/>
              </a:lnSpc>
            </a:pPr>
            <a:r>
              <a:rPr lang="ru-RU" sz="1200" dirty="0">
                <a:latin typeface="+mn-ea"/>
                <a:cs typeface="+mn-ea"/>
                <a:sym typeface="+mn-lt"/>
              </a:rPr>
              <a:t>1. Анализ предметной области</a:t>
            </a:r>
          </a:p>
          <a:p>
            <a:pPr algn="ctr" fontAlgn="auto">
              <a:lnSpc>
                <a:spcPct val="200000"/>
              </a:lnSpc>
            </a:pPr>
            <a:r>
              <a:rPr lang="ru-RU" sz="1200" dirty="0">
                <a:latin typeface="+mn-ea"/>
                <a:cs typeface="+mn-ea"/>
                <a:sym typeface="+mn-lt"/>
              </a:rPr>
              <a:t>2. Проектирование системы</a:t>
            </a:r>
          </a:p>
          <a:p>
            <a:pPr algn="ctr" fontAlgn="auto">
              <a:lnSpc>
                <a:spcPct val="200000"/>
              </a:lnSpc>
            </a:pPr>
            <a:r>
              <a:rPr lang="ru-RU" sz="1200" dirty="0">
                <a:latin typeface="+mn-ea"/>
                <a:cs typeface="+mn-ea"/>
                <a:sym typeface="+mn-lt"/>
              </a:rPr>
              <a:t>3. Написание кода</a:t>
            </a:r>
            <a:endParaRPr lang="en-US" altLang="ru-RU" sz="1200" dirty="0">
              <a:latin typeface="+mn-ea"/>
              <a:cs typeface="+mn-ea"/>
              <a:sym typeface="+mn-lt"/>
            </a:endParaRPr>
          </a:p>
          <a:p>
            <a:pPr algn="ctr" fontAlgn="auto">
              <a:lnSpc>
                <a:spcPct val="200000"/>
              </a:lnSpc>
            </a:pPr>
            <a:r>
              <a:rPr lang="ru-RU" altLang="en-US" sz="1200" dirty="0">
                <a:latin typeface="+mn-ea"/>
                <a:cs typeface="+mn-ea"/>
                <a:sym typeface="+mn-lt"/>
              </a:rPr>
              <a:t>4. Реализация пользовательского интерфейса</a:t>
            </a:r>
          </a:p>
          <a:p>
            <a:pPr algn="ctr" fontAlgn="auto">
              <a:lnSpc>
                <a:spcPct val="200000"/>
              </a:lnSpc>
            </a:pPr>
            <a:r>
              <a:rPr lang="ru-RU" altLang="en-US" sz="1200" dirty="0">
                <a:latin typeface="+mn-ea"/>
                <a:cs typeface="+mn-ea"/>
                <a:sym typeface="+mn-lt"/>
              </a:rPr>
              <a:t>5. Выбор формата сохраняемого файла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9654" y="837278"/>
            <a:ext cx="5041402" cy="504140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/>
          <a:srcRect t="21994" b="21994"/>
          <a:stretch>
            <a:fillRect/>
          </a:stretch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882453" y="1954470"/>
            <a:ext cx="2320562" cy="130363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34" b="25476"/>
          <a:stretch>
            <a:fillRect/>
          </a:stretch>
        </p:blipFill>
        <p:spPr>
          <a:xfrm>
            <a:off x="5575177" y="884698"/>
            <a:ext cx="2636667" cy="2139543"/>
          </a:xfrm>
          <a:prstGeom prst="rect">
            <a:avLst/>
          </a:prstGeom>
        </p:spPr>
      </p:pic>
      <p:sp>
        <p:nvSpPr>
          <p:cNvPr id="7" name="文本框 15"/>
          <p:cNvSpPr txBox="1"/>
          <p:nvPr/>
        </p:nvSpPr>
        <p:spPr>
          <a:xfrm>
            <a:off x="3006090" y="3445510"/>
            <a:ext cx="625856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charset="0"/>
                <a:ea typeface="汉仪良品线简" panose="00020600040101010101" pitchFamily="18" charset="-122"/>
                <a:cs typeface="Corbel" panose="020B0503020204020204" charset="0"/>
                <a:sym typeface="+mn-lt"/>
              </a:rPr>
              <a:t>Значимость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4"/>
          <p:cNvGrpSpPr/>
          <p:nvPr/>
        </p:nvGrpSpPr>
        <p:grpSpPr>
          <a:xfrm>
            <a:off x="297087" y="1451912"/>
            <a:ext cx="4356009" cy="3975477"/>
            <a:chOff x="5823675" y="1471683"/>
            <a:chExt cx="4662575" cy="4255262"/>
          </a:xfrm>
        </p:grpSpPr>
        <p:sp>
          <p:nvSpPr>
            <p:cNvPr id="3" name="Oval 1"/>
            <p:cNvSpPr/>
            <p:nvPr/>
          </p:nvSpPr>
          <p:spPr>
            <a:xfrm>
              <a:off x="6445756" y="1870738"/>
              <a:ext cx="3457147" cy="3457147"/>
            </a:xfrm>
            <a:prstGeom prst="ellipse">
              <a:avLst/>
            </a:prstGeom>
            <a:noFill/>
            <a:ln w="19050">
              <a:solidFill>
                <a:schemeClr val="tx2">
                  <a:lumMod val="75000"/>
                  <a:lumOff val="2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4" name="Group 2"/>
            <p:cNvGrpSpPr/>
            <p:nvPr/>
          </p:nvGrpSpPr>
          <p:grpSpPr>
            <a:xfrm rot="5400000">
              <a:off x="7255029" y="1906002"/>
              <a:ext cx="2138089" cy="1269452"/>
              <a:chOff x="1371600" y="1272983"/>
              <a:chExt cx="1603567" cy="952089"/>
            </a:xfrm>
            <a:solidFill>
              <a:schemeClr val="accent1"/>
            </a:solidFill>
          </p:grpSpPr>
          <p:sp>
            <p:nvSpPr>
              <p:cNvPr id="17" name="Rectangle: Rounded Corners 3"/>
              <p:cNvSpPr/>
              <p:nvPr/>
            </p:nvSpPr>
            <p:spPr>
              <a:xfrm>
                <a:off x="1371600" y="1733550"/>
                <a:ext cx="1524000" cy="304800"/>
              </a:xfrm>
              <a:prstGeom prst="roundRect">
                <a:avLst>
                  <a:gd name="adj" fmla="val 50000"/>
                </a:avLst>
              </a:prstGeom>
              <a:solidFill>
                <a:srgbClr val="9EDBE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8" name="Rectangle: Rounded Corners 4"/>
              <p:cNvSpPr/>
              <p:nvPr/>
            </p:nvSpPr>
            <p:spPr>
              <a:xfrm rot="2700000">
                <a:off x="2132204" y="1542065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rgbClr val="9EDBE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9" name="Rectangle: Rounded Corners 5"/>
              <p:cNvSpPr/>
              <p:nvPr/>
            </p:nvSpPr>
            <p:spPr>
              <a:xfrm rot="18900000" flipV="1">
                <a:off x="2132204" y="1920272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rgbClr val="9EDBE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5" name="Group 6"/>
            <p:cNvGrpSpPr/>
            <p:nvPr/>
          </p:nvGrpSpPr>
          <p:grpSpPr>
            <a:xfrm rot="10800000">
              <a:off x="8383086" y="3154538"/>
              <a:ext cx="2103164" cy="1269452"/>
              <a:chOff x="1397794" y="1272983"/>
              <a:chExt cx="1577373" cy="952089"/>
            </a:xfrm>
            <a:solidFill>
              <a:schemeClr val="accent2">
                <a:alpha val="50000"/>
              </a:schemeClr>
            </a:solidFill>
          </p:grpSpPr>
          <p:sp>
            <p:nvSpPr>
              <p:cNvPr id="14" name="Rectangle: Rounded Corners 7"/>
              <p:cNvSpPr/>
              <p:nvPr/>
            </p:nvSpPr>
            <p:spPr>
              <a:xfrm>
                <a:off x="1397794" y="1738789"/>
                <a:ext cx="1524000" cy="304800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5" name="Rectangle: Rounded Corners 8"/>
              <p:cNvSpPr/>
              <p:nvPr/>
            </p:nvSpPr>
            <p:spPr>
              <a:xfrm rot="2700000">
                <a:off x="2132204" y="1542065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6" name="Rectangle: Rounded Corners 9"/>
              <p:cNvSpPr/>
              <p:nvPr/>
            </p:nvSpPr>
            <p:spPr>
              <a:xfrm rot="18900000" flipV="1">
                <a:off x="2132204" y="1920272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6" name="Group 10"/>
            <p:cNvGrpSpPr/>
            <p:nvPr/>
          </p:nvGrpSpPr>
          <p:grpSpPr>
            <a:xfrm>
              <a:off x="5823675" y="2768770"/>
              <a:ext cx="2141900" cy="1269452"/>
              <a:chOff x="1368742" y="1272983"/>
              <a:chExt cx="1606425" cy="952089"/>
            </a:xfrm>
            <a:solidFill>
              <a:schemeClr val="accent4">
                <a:alpha val="50000"/>
              </a:schemeClr>
            </a:solidFill>
          </p:grpSpPr>
          <p:sp>
            <p:nvSpPr>
              <p:cNvPr id="11" name="Rectangle: Rounded Corners 11"/>
              <p:cNvSpPr/>
              <p:nvPr/>
            </p:nvSpPr>
            <p:spPr>
              <a:xfrm>
                <a:off x="1368742" y="1743551"/>
                <a:ext cx="1524000" cy="304800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2" name="Rectangle: Rounded Corners 12"/>
              <p:cNvSpPr/>
              <p:nvPr/>
            </p:nvSpPr>
            <p:spPr>
              <a:xfrm rot="2700000">
                <a:off x="2132204" y="1542065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3" name="Rectangle: Rounded Corners 13"/>
              <p:cNvSpPr/>
              <p:nvPr/>
            </p:nvSpPr>
            <p:spPr>
              <a:xfrm rot="18900000" flipV="1">
                <a:off x="2132204" y="1920272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7" name="Group 30"/>
            <p:cNvGrpSpPr/>
            <p:nvPr/>
          </p:nvGrpSpPr>
          <p:grpSpPr>
            <a:xfrm>
              <a:off x="7351487" y="3588854"/>
              <a:ext cx="1269452" cy="2138091"/>
              <a:chOff x="5513615" y="3097307"/>
              <a:chExt cx="952089" cy="1603568"/>
            </a:xfrm>
          </p:grpSpPr>
          <p:sp>
            <p:nvSpPr>
              <p:cNvPr id="8" name="Rectangle: Rounded Corners 31"/>
              <p:cNvSpPr/>
              <p:nvPr/>
            </p:nvSpPr>
            <p:spPr>
              <a:xfrm rot="16200000">
                <a:off x="5364581" y="3786475"/>
                <a:ext cx="1524000" cy="304800"/>
              </a:xfrm>
              <a:prstGeom prst="roundRect">
                <a:avLst>
                  <a:gd name="adj" fmla="val 50000"/>
                </a:avLst>
              </a:prstGeom>
              <a:solidFill>
                <a:srgbClr val="9EDBE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9" name="Rectangle: Rounded Corners 32"/>
              <p:cNvSpPr/>
              <p:nvPr/>
            </p:nvSpPr>
            <p:spPr>
              <a:xfrm rot="18900000">
                <a:off x="5513615" y="3366389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rgbClr val="9EDBE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0" name="Rectangle: Rounded Corners 33"/>
              <p:cNvSpPr/>
              <p:nvPr/>
            </p:nvSpPr>
            <p:spPr>
              <a:xfrm rot="13500000" flipV="1">
                <a:off x="5891822" y="3366389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rgbClr val="9EDBE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  <p:sp>
        <p:nvSpPr>
          <p:cNvPr id="20" name="矩形 19"/>
          <p:cNvSpPr/>
          <p:nvPr/>
        </p:nvSpPr>
        <p:spPr>
          <a:xfrm>
            <a:off x="4982714" y="1724495"/>
            <a:ext cx="2263775" cy="58356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zh-CN" sz="3200" b="1" dirty="0"/>
              <a:t>Значимость</a:t>
            </a:r>
          </a:p>
        </p:txBody>
      </p:sp>
      <p:sp>
        <p:nvSpPr>
          <p:cNvPr id="21" name="矩形 20"/>
          <p:cNvSpPr/>
          <p:nvPr/>
        </p:nvSpPr>
        <p:spPr>
          <a:xfrm>
            <a:off x="4982714" y="2308214"/>
            <a:ext cx="6746737" cy="286131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ru-RU" sz="2000" dirty="0"/>
              <a:t>Система позволит создавать музыку без авторских прав для разных целей: саундтрек для видео, игр, треки для вечеринок, конкурсов. Также она может помочь таким музыкантам, как я, в написании своей музыки - бывает сложно с нуля придумать мелодию или последовательность аккордов.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/>
          <a:srcRect t="21994" b="21994"/>
          <a:stretch>
            <a:fillRect/>
          </a:stretch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882453" y="1954470"/>
            <a:ext cx="2320562" cy="130363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34" b="25476"/>
          <a:stretch>
            <a:fillRect/>
          </a:stretch>
        </p:blipFill>
        <p:spPr>
          <a:xfrm>
            <a:off x="5575177" y="884698"/>
            <a:ext cx="2636667" cy="2139543"/>
          </a:xfrm>
          <a:prstGeom prst="rect">
            <a:avLst/>
          </a:prstGeom>
        </p:spPr>
      </p:pic>
      <p:sp>
        <p:nvSpPr>
          <p:cNvPr id="7" name="文本框 15"/>
          <p:cNvSpPr txBox="1"/>
          <p:nvPr/>
        </p:nvSpPr>
        <p:spPr>
          <a:xfrm>
            <a:off x="3006090" y="3445510"/>
            <a:ext cx="625856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charset="0"/>
                <a:ea typeface="汉仪良品线简" panose="00020600040101010101" pitchFamily="18" charset="-122"/>
                <a:cs typeface="Corbel" panose="020B0503020204020204" charset="0"/>
                <a:sym typeface="+mn-lt"/>
              </a:rPr>
              <a:t>Прогресс работы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矩形 1"/>
          <p:cNvSpPr/>
          <p:nvPr/>
        </p:nvSpPr>
        <p:spPr>
          <a:xfrm>
            <a:off x="-2062" y="1117346"/>
            <a:ext cx="12192000" cy="2138095"/>
          </a:xfrm>
          <a:custGeom>
            <a:avLst/>
            <a:gdLst>
              <a:gd name="connsiteX0" fmla="*/ 0 w 12192000"/>
              <a:gd name="connsiteY0" fmla="*/ 0 h 2374489"/>
              <a:gd name="connsiteX1" fmla="*/ 12192000 w 12192000"/>
              <a:gd name="connsiteY1" fmla="*/ 0 h 2374489"/>
              <a:gd name="connsiteX2" fmla="*/ 12192000 w 12192000"/>
              <a:gd name="connsiteY2" fmla="*/ 2374489 h 2374489"/>
              <a:gd name="connsiteX3" fmla="*/ 0 w 12192000"/>
              <a:gd name="connsiteY3" fmla="*/ 2374489 h 2374489"/>
              <a:gd name="connsiteX4" fmla="*/ 0 w 12192000"/>
              <a:gd name="connsiteY4" fmla="*/ 0 h 2374489"/>
              <a:gd name="connsiteX0-1" fmla="*/ 0 w 12206748"/>
              <a:gd name="connsiteY0-2" fmla="*/ 2079522 h 4454011"/>
              <a:gd name="connsiteX1-3" fmla="*/ 12206748 w 12206748"/>
              <a:gd name="connsiteY1-4" fmla="*/ 0 h 4454011"/>
              <a:gd name="connsiteX2-5" fmla="*/ 12192000 w 12206748"/>
              <a:gd name="connsiteY2-6" fmla="*/ 4454011 h 4454011"/>
              <a:gd name="connsiteX3-7" fmla="*/ 0 w 12206748"/>
              <a:gd name="connsiteY3-8" fmla="*/ 4454011 h 4454011"/>
              <a:gd name="connsiteX4-9" fmla="*/ 0 w 12206748"/>
              <a:gd name="connsiteY4-10" fmla="*/ 2079522 h 4454011"/>
              <a:gd name="connsiteX0-11" fmla="*/ 0 w 12221497"/>
              <a:gd name="connsiteY0-12" fmla="*/ 73741 h 2448230"/>
              <a:gd name="connsiteX1-13" fmla="*/ 12221497 w 12221497"/>
              <a:gd name="connsiteY1-14" fmla="*/ 0 h 2448230"/>
              <a:gd name="connsiteX2-15" fmla="*/ 12192000 w 12221497"/>
              <a:gd name="connsiteY2-16" fmla="*/ 2448230 h 2448230"/>
              <a:gd name="connsiteX3-17" fmla="*/ 0 w 12221497"/>
              <a:gd name="connsiteY3-18" fmla="*/ 2448230 h 2448230"/>
              <a:gd name="connsiteX4-19" fmla="*/ 0 w 12221497"/>
              <a:gd name="connsiteY4-20" fmla="*/ 73741 h 2448230"/>
              <a:gd name="connsiteX0-21" fmla="*/ 0 w 12221497"/>
              <a:gd name="connsiteY0-22" fmla="*/ 0 h 2374489"/>
              <a:gd name="connsiteX1-23" fmla="*/ 12221497 w 12221497"/>
              <a:gd name="connsiteY1-24" fmla="*/ 1 h 2374489"/>
              <a:gd name="connsiteX2-25" fmla="*/ 12192000 w 12221497"/>
              <a:gd name="connsiteY2-26" fmla="*/ 2374489 h 2374489"/>
              <a:gd name="connsiteX3-27" fmla="*/ 0 w 12221497"/>
              <a:gd name="connsiteY3-28" fmla="*/ 2374489 h 2374489"/>
              <a:gd name="connsiteX4-29" fmla="*/ 0 w 12221497"/>
              <a:gd name="connsiteY4-30" fmla="*/ 0 h 2374489"/>
              <a:gd name="connsiteX0-31" fmla="*/ 0 w 12206749"/>
              <a:gd name="connsiteY0-32" fmla="*/ 0 h 2374489"/>
              <a:gd name="connsiteX1-33" fmla="*/ 12206749 w 12206749"/>
              <a:gd name="connsiteY1-34" fmla="*/ 1 h 2374489"/>
              <a:gd name="connsiteX2-35" fmla="*/ 12192000 w 12206749"/>
              <a:gd name="connsiteY2-36" fmla="*/ 2374489 h 2374489"/>
              <a:gd name="connsiteX3-37" fmla="*/ 0 w 12206749"/>
              <a:gd name="connsiteY3-38" fmla="*/ 2374489 h 2374489"/>
              <a:gd name="connsiteX4-39" fmla="*/ 0 w 12206749"/>
              <a:gd name="connsiteY4-40" fmla="*/ 0 h 237448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2206749" h="2374489">
                <a:moveTo>
                  <a:pt x="0" y="0"/>
                </a:moveTo>
                <a:lnTo>
                  <a:pt x="12206749" y="1"/>
                </a:lnTo>
                <a:cubicBezTo>
                  <a:pt x="12201833" y="791497"/>
                  <a:pt x="12196916" y="1582993"/>
                  <a:pt x="12192000" y="2374489"/>
                </a:cubicBezTo>
                <a:lnTo>
                  <a:pt x="0" y="2374489"/>
                </a:lnTo>
                <a:lnTo>
                  <a:pt x="0" y="0"/>
                </a:lnTo>
                <a:close/>
              </a:path>
            </a:pathLst>
          </a:custGeom>
          <a:solidFill>
            <a:srgbClr val="9ED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799148" y="1854052"/>
            <a:ext cx="3036570" cy="4110990"/>
            <a:chOff x="2828" y="2325"/>
            <a:chExt cx="13456" cy="6474"/>
          </a:xfrm>
        </p:grpSpPr>
        <p:sp>
          <p:nvSpPr>
            <p:cNvPr id="14" name="矩形 13"/>
            <p:cNvSpPr/>
            <p:nvPr/>
          </p:nvSpPr>
          <p:spPr>
            <a:xfrm>
              <a:off x="2828" y="2325"/>
              <a:ext cx="13456" cy="647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3654" y="2692"/>
              <a:ext cx="11799" cy="57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sp>
        <p:nvSpPr>
          <p:cNvPr id="4" name="Oval 29"/>
          <p:cNvSpPr/>
          <p:nvPr/>
        </p:nvSpPr>
        <p:spPr>
          <a:xfrm>
            <a:off x="4827905" y="3854585"/>
            <a:ext cx="680720" cy="680720"/>
          </a:xfrm>
          <a:prstGeom prst="ellipse">
            <a:avLst/>
          </a:prstGeom>
          <a:solidFill>
            <a:srgbClr val="001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13" name="图片 12" descr="ios-sen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3790" y="3950470"/>
            <a:ext cx="488315" cy="488315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986" y="2285690"/>
            <a:ext cx="3518697" cy="3518697"/>
          </a:xfrm>
          <a:prstGeom prst="rect">
            <a:avLst/>
          </a:prstGeom>
        </p:spPr>
      </p:pic>
      <p:sp>
        <p:nvSpPr>
          <p:cNvPr id="38" name="矩形 37"/>
          <p:cNvSpPr/>
          <p:nvPr/>
        </p:nvSpPr>
        <p:spPr>
          <a:xfrm>
            <a:off x="4697276" y="1925798"/>
            <a:ext cx="592066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zh-CN" sz="3600" b="1" dirty="0"/>
              <a:t>Анализ предметной области</a:t>
            </a:r>
          </a:p>
        </p:txBody>
      </p:sp>
      <p:sp>
        <p:nvSpPr>
          <p:cNvPr id="39" name="矩形 38"/>
          <p:cNvSpPr/>
          <p:nvPr/>
        </p:nvSpPr>
        <p:spPr>
          <a:xfrm>
            <a:off x="5809447" y="3854585"/>
            <a:ext cx="5311864" cy="12958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ru-RU" dirty="0"/>
              <a:t>Для того, чтобы сгенерировать песню, нужно определить ее структуру. Основные составляющие – жанр, размер, темп и тональность.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矩形 1"/>
          <p:cNvSpPr/>
          <p:nvPr/>
        </p:nvSpPr>
        <p:spPr>
          <a:xfrm>
            <a:off x="-2062" y="1117346"/>
            <a:ext cx="12192000" cy="2138095"/>
          </a:xfrm>
          <a:custGeom>
            <a:avLst/>
            <a:gdLst>
              <a:gd name="connsiteX0" fmla="*/ 0 w 12192000"/>
              <a:gd name="connsiteY0" fmla="*/ 0 h 2374489"/>
              <a:gd name="connsiteX1" fmla="*/ 12192000 w 12192000"/>
              <a:gd name="connsiteY1" fmla="*/ 0 h 2374489"/>
              <a:gd name="connsiteX2" fmla="*/ 12192000 w 12192000"/>
              <a:gd name="connsiteY2" fmla="*/ 2374489 h 2374489"/>
              <a:gd name="connsiteX3" fmla="*/ 0 w 12192000"/>
              <a:gd name="connsiteY3" fmla="*/ 2374489 h 2374489"/>
              <a:gd name="connsiteX4" fmla="*/ 0 w 12192000"/>
              <a:gd name="connsiteY4" fmla="*/ 0 h 2374489"/>
              <a:gd name="connsiteX0-1" fmla="*/ 0 w 12206748"/>
              <a:gd name="connsiteY0-2" fmla="*/ 2079522 h 4454011"/>
              <a:gd name="connsiteX1-3" fmla="*/ 12206748 w 12206748"/>
              <a:gd name="connsiteY1-4" fmla="*/ 0 h 4454011"/>
              <a:gd name="connsiteX2-5" fmla="*/ 12192000 w 12206748"/>
              <a:gd name="connsiteY2-6" fmla="*/ 4454011 h 4454011"/>
              <a:gd name="connsiteX3-7" fmla="*/ 0 w 12206748"/>
              <a:gd name="connsiteY3-8" fmla="*/ 4454011 h 4454011"/>
              <a:gd name="connsiteX4-9" fmla="*/ 0 w 12206748"/>
              <a:gd name="connsiteY4-10" fmla="*/ 2079522 h 4454011"/>
              <a:gd name="connsiteX0-11" fmla="*/ 0 w 12221497"/>
              <a:gd name="connsiteY0-12" fmla="*/ 73741 h 2448230"/>
              <a:gd name="connsiteX1-13" fmla="*/ 12221497 w 12221497"/>
              <a:gd name="connsiteY1-14" fmla="*/ 0 h 2448230"/>
              <a:gd name="connsiteX2-15" fmla="*/ 12192000 w 12221497"/>
              <a:gd name="connsiteY2-16" fmla="*/ 2448230 h 2448230"/>
              <a:gd name="connsiteX3-17" fmla="*/ 0 w 12221497"/>
              <a:gd name="connsiteY3-18" fmla="*/ 2448230 h 2448230"/>
              <a:gd name="connsiteX4-19" fmla="*/ 0 w 12221497"/>
              <a:gd name="connsiteY4-20" fmla="*/ 73741 h 2448230"/>
              <a:gd name="connsiteX0-21" fmla="*/ 0 w 12221497"/>
              <a:gd name="connsiteY0-22" fmla="*/ 0 h 2374489"/>
              <a:gd name="connsiteX1-23" fmla="*/ 12221497 w 12221497"/>
              <a:gd name="connsiteY1-24" fmla="*/ 1 h 2374489"/>
              <a:gd name="connsiteX2-25" fmla="*/ 12192000 w 12221497"/>
              <a:gd name="connsiteY2-26" fmla="*/ 2374489 h 2374489"/>
              <a:gd name="connsiteX3-27" fmla="*/ 0 w 12221497"/>
              <a:gd name="connsiteY3-28" fmla="*/ 2374489 h 2374489"/>
              <a:gd name="connsiteX4-29" fmla="*/ 0 w 12221497"/>
              <a:gd name="connsiteY4-30" fmla="*/ 0 h 2374489"/>
              <a:gd name="connsiteX0-31" fmla="*/ 0 w 12206749"/>
              <a:gd name="connsiteY0-32" fmla="*/ 0 h 2374489"/>
              <a:gd name="connsiteX1-33" fmla="*/ 12206749 w 12206749"/>
              <a:gd name="connsiteY1-34" fmla="*/ 1 h 2374489"/>
              <a:gd name="connsiteX2-35" fmla="*/ 12192000 w 12206749"/>
              <a:gd name="connsiteY2-36" fmla="*/ 2374489 h 2374489"/>
              <a:gd name="connsiteX3-37" fmla="*/ 0 w 12206749"/>
              <a:gd name="connsiteY3-38" fmla="*/ 2374489 h 2374489"/>
              <a:gd name="connsiteX4-39" fmla="*/ 0 w 12206749"/>
              <a:gd name="connsiteY4-40" fmla="*/ 0 h 237448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2206749" h="2374489">
                <a:moveTo>
                  <a:pt x="0" y="0"/>
                </a:moveTo>
                <a:lnTo>
                  <a:pt x="12206749" y="1"/>
                </a:lnTo>
                <a:cubicBezTo>
                  <a:pt x="12201833" y="791497"/>
                  <a:pt x="12196916" y="1582993"/>
                  <a:pt x="12192000" y="2374489"/>
                </a:cubicBezTo>
                <a:lnTo>
                  <a:pt x="0" y="2374489"/>
                </a:lnTo>
                <a:lnTo>
                  <a:pt x="0" y="0"/>
                </a:lnTo>
                <a:close/>
              </a:path>
            </a:pathLst>
          </a:custGeom>
          <a:solidFill>
            <a:srgbClr val="9ED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799148" y="1854052"/>
            <a:ext cx="3036570" cy="4110990"/>
            <a:chOff x="2828" y="2325"/>
            <a:chExt cx="13456" cy="6474"/>
          </a:xfrm>
        </p:grpSpPr>
        <p:sp>
          <p:nvSpPr>
            <p:cNvPr id="14" name="矩形 13"/>
            <p:cNvSpPr/>
            <p:nvPr/>
          </p:nvSpPr>
          <p:spPr>
            <a:xfrm>
              <a:off x="2828" y="2325"/>
              <a:ext cx="13456" cy="647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3654" y="2692"/>
              <a:ext cx="11799" cy="57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sp>
        <p:nvSpPr>
          <p:cNvPr id="4" name="Oval 29"/>
          <p:cNvSpPr/>
          <p:nvPr/>
        </p:nvSpPr>
        <p:spPr>
          <a:xfrm>
            <a:off x="4827905" y="3854585"/>
            <a:ext cx="680720" cy="680720"/>
          </a:xfrm>
          <a:prstGeom prst="ellipse">
            <a:avLst/>
          </a:prstGeom>
          <a:solidFill>
            <a:srgbClr val="001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13" name="图片 12" descr="ios-sen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3790" y="3950470"/>
            <a:ext cx="488315" cy="488315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986" y="2285690"/>
            <a:ext cx="3518697" cy="3518697"/>
          </a:xfrm>
          <a:prstGeom prst="rect">
            <a:avLst/>
          </a:prstGeom>
        </p:spPr>
      </p:pic>
      <p:sp>
        <p:nvSpPr>
          <p:cNvPr id="38" name="矩形 37"/>
          <p:cNvSpPr/>
          <p:nvPr/>
        </p:nvSpPr>
        <p:spPr>
          <a:xfrm>
            <a:off x="4697276" y="1925798"/>
            <a:ext cx="537204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zh-CN" sz="3600" b="1" dirty="0"/>
              <a:t>Проектирование системы</a:t>
            </a:r>
          </a:p>
        </p:txBody>
      </p:sp>
      <p:sp>
        <p:nvSpPr>
          <p:cNvPr id="39" name="矩形 38"/>
          <p:cNvSpPr/>
          <p:nvPr/>
        </p:nvSpPr>
        <p:spPr>
          <a:xfrm>
            <a:off x="5800569" y="3854585"/>
            <a:ext cx="5311864" cy="254236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ru-RU" dirty="0"/>
              <a:t>Для разработки экспертной системы используются языки </a:t>
            </a:r>
            <a:r>
              <a:rPr lang="en-US" dirty="0"/>
              <a:t>CLIPS</a:t>
            </a:r>
            <a:r>
              <a:rPr lang="ru-RU" dirty="0"/>
              <a:t> и</a:t>
            </a:r>
            <a:r>
              <a:rPr lang="en-US" dirty="0"/>
              <a:t> Python, </a:t>
            </a:r>
            <a:r>
              <a:rPr lang="ru-RU" dirty="0"/>
              <a:t>модуль интеграции </a:t>
            </a:r>
            <a:r>
              <a:rPr lang="en-US" dirty="0"/>
              <a:t>CLIPS </a:t>
            </a:r>
            <a:r>
              <a:rPr lang="ru-RU" dirty="0"/>
              <a:t>для </a:t>
            </a:r>
            <a:r>
              <a:rPr lang="en-US" dirty="0"/>
              <a:t>Python</a:t>
            </a:r>
            <a:r>
              <a:rPr lang="ru-RU" dirty="0"/>
              <a:t>. Искомая система – дерево решений на основе </a:t>
            </a:r>
            <a:r>
              <a:rPr lang="en-US" dirty="0"/>
              <a:t>CLIPS</a:t>
            </a:r>
            <a:r>
              <a:rPr lang="ru-RU" dirty="0"/>
              <a:t>, формирующее музыкальный контент, основываясь на вводимой пользователем информации (тональность, размер…).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231136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矩形 1"/>
          <p:cNvSpPr/>
          <p:nvPr/>
        </p:nvSpPr>
        <p:spPr>
          <a:xfrm>
            <a:off x="-2062" y="1117346"/>
            <a:ext cx="12192000" cy="2138095"/>
          </a:xfrm>
          <a:custGeom>
            <a:avLst/>
            <a:gdLst>
              <a:gd name="connsiteX0" fmla="*/ 0 w 12192000"/>
              <a:gd name="connsiteY0" fmla="*/ 0 h 2374489"/>
              <a:gd name="connsiteX1" fmla="*/ 12192000 w 12192000"/>
              <a:gd name="connsiteY1" fmla="*/ 0 h 2374489"/>
              <a:gd name="connsiteX2" fmla="*/ 12192000 w 12192000"/>
              <a:gd name="connsiteY2" fmla="*/ 2374489 h 2374489"/>
              <a:gd name="connsiteX3" fmla="*/ 0 w 12192000"/>
              <a:gd name="connsiteY3" fmla="*/ 2374489 h 2374489"/>
              <a:gd name="connsiteX4" fmla="*/ 0 w 12192000"/>
              <a:gd name="connsiteY4" fmla="*/ 0 h 2374489"/>
              <a:gd name="connsiteX0-1" fmla="*/ 0 w 12206748"/>
              <a:gd name="connsiteY0-2" fmla="*/ 2079522 h 4454011"/>
              <a:gd name="connsiteX1-3" fmla="*/ 12206748 w 12206748"/>
              <a:gd name="connsiteY1-4" fmla="*/ 0 h 4454011"/>
              <a:gd name="connsiteX2-5" fmla="*/ 12192000 w 12206748"/>
              <a:gd name="connsiteY2-6" fmla="*/ 4454011 h 4454011"/>
              <a:gd name="connsiteX3-7" fmla="*/ 0 w 12206748"/>
              <a:gd name="connsiteY3-8" fmla="*/ 4454011 h 4454011"/>
              <a:gd name="connsiteX4-9" fmla="*/ 0 w 12206748"/>
              <a:gd name="connsiteY4-10" fmla="*/ 2079522 h 4454011"/>
              <a:gd name="connsiteX0-11" fmla="*/ 0 w 12221497"/>
              <a:gd name="connsiteY0-12" fmla="*/ 73741 h 2448230"/>
              <a:gd name="connsiteX1-13" fmla="*/ 12221497 w 12221497"/>
              <a:gd name="connsiteY1-14" fmla="*/ 0 h 2448230"/>
              <a:gd name="connsiteX2-15" fmla="*/ 12192000 w 12221497"/>
              <a:gd name="connsiteY2-16" fmla="*/ 2448230 h 2448230"/>
              <a:gd name="connsiteX3-17" fmla="*/ 0 w 12221497"/>
              <a:gd name="connsiteY3-18" fmla="*/ 2448230 h 2448230"/>
              <a:gd name="connsiteX4-19" fmla="*/ 0 w 12221497"/>
              <a:gd name="connsiteY4-20" fmla="*/ 73741 h 2448230"/>
              <a:gd name="connsiteX0-21" fmla="*/ 0 w 12221497"/>
              <a:gd name="connsiteY0-22" fmla="*/ 0 h 2374489"/>
              <a:gd name="connsiteX1-23" fmla="*/ 12221497 w 12221497"/>
              <a:gd name="connsiteY1-24" fmla="*/ 1 h 2374489"/>
              <a:gd name="connsiteX2-25" fmla="*/ 12192000 w 12221497"/>
              <a:gd name="connsiteY2-26" fmla="*/ 2374489 h 2374489"/>
              <a:gd name="connsiteX3-27" fmla="*/ 0 w 12221497"/>
              <a:gd name="connsiteY3-28" fmla="*/ 2374489 h 2374489"/>
              <a:gd name="connsiteX4-29" fmla="*/ 0 w 12221497"/>
              <a:gd name="connsiteY4-30" fmla="*/ 0 h 2374489"/>
              <a:gd name="connsiteX0-31" fmla="*/ 0 w 12206749"/>
              <a:gd name="connsiteY0-32" fmla="*/ 0 h 2374489"/>
              <a:gd name="connsiteX1-33" fmla="*/ 12206749 w 12206749"/>
              <a:gd name="connsiteY1-34" fmla="*/ 1 h 2374489"/>
              <a:gd name="connsiteX2-35" fmla="*/ 12192000 w 12206749"/>
              <a:gd name="connsiteY2-36" fmla="*/ 2374489 h 2374489"/>
              <a:gd name="connsiteX3-37" fmla="*/ 0 w 12206749"/>
              <a:gd name="connsiteY3-38" fmla="*/ 2374489 h 2374489"/>
              <a:gd name="connsiteX4-39" fmla="*/ 0 w 12206749"/>
              <a:gd name="connsiteY4-40" fmla="*/ 0 h 237448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2206749" h="2374489">
                <a:moveTo>
                  <a:pt x="0" y="0"/>
                </a:moveTo>
                <a:lnTo>
                  <a:pt x="12206749" y="1"/>
                </a:lnTo>
                <a:cubicBezTo>
                  <a:pt x="12201833" y="791497"/>
                  <a:pt x="12196916" y="1582993"/>
                  <a:pt x="12192000" y="2374489"/>
                </a:cubicBezTo>
                <a:lnTo>
                  <a:pt x="0" y="2374489"/>
                </a:lnTo>
                <a:lnTo>
                  <a:pt x="0" y="0"/>
                </a:lnTo>
                <a:close/>
              </a:path>
            </a:pathLst>
          </a:custGeom>
          <a:solidFill>
            <a:srgbClr val="9ED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799148" y="1854052"/>
            <a:ext cx="3036570" cy="4110990"/>
            <a:chOff x="2828" y="2325"/>
            <a:chExt cx="13456" cy="6474"/>
          </a:xfrm>
        </p:grpSpPr>
        <p:sp>
          <p:nvSpPr>
            <p:cNvPr id="14" name="矩形 13"/>
            <p:cNvSpPr/>
            <p:nvPr/>
          </p:nvSpPr>
          <p:spPr>
            <a:xfrm>
              <a:off x="2828" y="2325"/>
              <a:ext cx="13456" cy="647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3654" y="2692"/>
              <a:ext cx="11799" cy="57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sp>
        <p:nvSpPr>
          <p:cNvPr id="4" name="Oval 29"/>
          <p:cNvSpPr/>
          <p:nvPr/>
        </p:nvSpPr>
        <p:spPr>
          <a:xfrm>
            <a:off x="4827905" y="3854585"/>
            <a:ext cx="680720" cy="680720"/>
          </a:xfrm>
          <a:prstGeom prst="ellipse">
            <a:avLst/>
          </a:prstGeom>
          <a:solidFill>
            <a:srgbClr val="001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13" name="图片 12" descr="ios-sen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3790" y="3950470"/>
            <a:ext cx="488315" cy="488315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986" y="2285690"/>
            <a:ext cx="3518697" cy="3518697"/>
          </a:xfrm>
          <a:prstGeom prst="rect">
            <a:avLst/>
          </a:prstGeom>
        </p:spPr>
      </p:pic>
      <p:sp>
        <p:nvSpPr>
          <p:cNvPr id="38" name="矩形 37"/>
          <p:cNvSpPr/>
          <p:nvPr/>
        </p:nvSpPr>
        <p:spPr>
          <a:xfrm>
            <a:off x="4697276" y="1925798"/>
            <a:ext cx="3427413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zh-CN" sz="3600" b="1" dirty="0"/>
              <a:t>Написание кода</a:t>
            </a:r>
          </a:p>
        </p:txBody>
      </p:sp>
      <p:sp>
        <p:nvSpPr>
          <p:cNvPr id="39" name="矩形 38"/>
          <p:cNvSpPr/>
          <p:nvPr/>
        </p:nvSpPr>
        <p:spPr>
          <a:xfrm>
            <a:off x="5800569" y="3854585"/>
            <a:ext cx="5311864" cy="12958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ru-RU" dirty="0"/>
              <a:t>На данный момент написан прототип программы на </a:t>
            </a:r>
            <a:r>
              <a:rPr lang="en-US" dirty="0"/>
              <a:t>CLIPS</a:t>
            </a:r>
            <a:r>
              <a:rPr lang="ru-RU" dirty="0"/>
              <a:t>. Программа выдает простую мелодию в одном из двух жанров, в выбранной тональности.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285495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矩形 1"/>
          <p:cNvSpPr/>
          <p:nvPr/>
        </p:nvSpPr>
        <p:spPr>
          <a:xfrm>
            <a:off x="-2062" y="1117346"/>
            <a:ext cx="12192000" cy="2138095"/>
          </a:xfrm>
          <a:custGeom>
            <a:avLst/>
            <a:gdLst>
              <a:gd name="connsiteX0" fmla="*/ 0 w 12192000"/>
              <a:gd name="connsiteY0" fmla="*/ 0 h 2374489"/>
              <a:gd name="connsiteX1" fmla="*/ 12192000 w 12192000"/>
              <a:gd name="connsiteY1" fmla="*/ 0 h 2374489"/>
              <a:gd name="connsiteX2" fmla="*/ 12192000 w 12192000"/>
              <a:gd name="connsiteY2" fmla="*/ 2374489 h 2374489"/>
              <a:gd name="connsiteX3" fmla="*/ 0 w 12192000"/>
              <a:gd name="connsiteY3" fmla="*/ 2374489 h 2374489"/>
              <a:gd name="connsiteX4" fmla="*/ 0 w 12192000"/>
              <a:gd name="connsiteY4" fmla="*/ 0 h 2374489"/>
              <a:gd name="connsiteX0-1" fmla="*/ 0 w 12206748"/>
              <a:gd name="connsiteY0-2" fmla="*/ 2079522 h 4454011"/>
              <a:gd name="connsiteX1-3" fmla="*/ 12206748 w 12206748"/>
              <a:gd name="connsiteY1-4" fmla="*/ 0 h 4454011"/>
              <a:gd name="connsiteX2-5" fmla="*/ 12192000 w 12206748"/>
              <a:gd name="connsiteY2-6" fmla="*/ 4454011 h 4454011"/>
              <a:gd name="connsiteX3-7" fmla="*/ 0 w 12206748"/>
              <a:gd name="connsiteY3-8" fmla="*/ 4454011 h 4454011"/>
              <a:gd name="connsiteX4-9" fmla="*/ 0 w 12206748"/>
              <a:gd name="connsiteY4-10" fmla="*/ 2079522 h 4454011"/>
              <a:gd name="connsiteX0-11" fmla="*/ 0 w 12221497"/>
              <a:gd name="connsiteY0-12" fmla="*/ 73741 h 2448230"/>
              <a:gd name="connsiteX1-13" fmla="*/ 12221497 w 12221497"/>
              <a:gd name="connsiteY1-14" fmla="*/ 0 h 2448230"/>
              <a:gd name="connsiteX2-15" fmla="*/ 12192000 w 12221497"/>
              <a:gd name="connsiteY2-16" fmla="*/ 2448230 h 2448230"/>
              <a:gd name="connsiteX3-17" fmla="*/ 0 w 12221497"/>
              <a:gd name="connsiteY3-18" fmla="*/ 2448230 h 2448230"/>
              <a:gd name="connsiteX4-19" fmla="*/ 0 w 12221497"/>
              <a:gd name="connsiteY4-20" fmla="*/ 73741 h 2448230"/>
              <a:gd name="connsiteX0-21" fmla="*/ 0 w 12221497"/>
              <a:gd name="connsiteY0-22" fmla="*/ 0 h 2374489"/>
              <a:gd name="connsiteX1-23" fmla="*/ 12221497 w 12221497"/>
              <a:gd name="connsiteY1-24" fmla="*/ 1 h 2374489"/>
              <a:gd name="connsiteX2-25" fmla="*/ 12192000 w 12221497"/>
              <a:gd name="connsiteY2-26" fmla="*/ 2374489 h 2374489"/>
              <a:gd name="connsiteX3-27" fmla="*/ 0 w 12221497"/>
              <a:gd name="connsiteY3-28" fmla="*/ 2374489 h 2374489"/>
              <a:gd name="connsiteX4-29" fmla="*/ 0 w 12221497"/>
              <a:gd name="connsiteY4-30" fmla="*/ 0 h 2374489"/>
              <a:gd name="connsiteX0-31" fmla="*/ 0 w 12206749"/>
              <a:gd name="connsiteY0-32" fmla="*/ 0 h 2374489"/>
              <a:gd name="connsiteX1-33" fmla="*/ 12206749 w 12206749"/>
              <a:gd name="connsiteY1-34" fmla="*/ 1 h 2374489"/>
              <a:gd name="connsiteX2-35" fmla="*/ 12192000 w 12206749"/>
              <a:gd name="connsiteY2-36" fmla="*/ 2374489 h 2374489"/>
              <a:gd name="connsiteX3-37" fmla="*/ 0 w 12206749"/>
              <a:gd name="connsiteY3-38" fmla="*/ 2374489 h 2374489"/>
              <a:gd name="connsiteX4-39" fmla="*/ 0 w 12206749"/>
              <a:gd name="connsiteY4-40" fmla="*/ 0 h 237448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2206749" h="2374489">
                <a:moveTo>
                  <a:pt x="0" y="0"/>
                </a:moveTo>
                <a:lnTo>
                  <a:pt x="12206749" y="1"/>
                </a:lnTo>
                <a:cubicBezTo>
                  <a:pt x="12201833" y="791497"/>
                  <a:pt x="12196916" y="1582993"/>
                  <a:pt x="12192000" y="2374489"/>
                </a:cubicBezTo>
                <a:lnTo>
                  <a:pt x="0" y="2374489"/>
                </a:lnTo>
                <a:lnTo>
                  <a:pt x="0" y="0"/>
                </a:lnTo>
                <a:close/>
              </a:path>
            </a:pathLst>
          </a:custGeom>
          <a:solidFill>
            <a:srgbClr val="9ED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799148" y="1854052"/>
            <a:ext cx="3036570" cy="4110990"/>
            <a:chOff x="2828" y="2325"/>
            <a:chExt cx="13456" cy="6474"/>
          </a:xfrm>
        </p:grpSpPr>
        <p:sp>
          <p:nvSpPr>
            <p:cNvPr id="14" name="矩形 13"/>
            <p:cNvSpPr/>
            <p:nvPr/>
          </p:nvSpPr>
          <p:spPr>
            <a:xfrm>
              <a:off x="2828" y="2325"/>
              <a:ext cx="13456" cy="647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3654" y="2692"/>
              <a:ext cx="11799" cy="57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sp>
        <p:nvSpPr>
          <p:cNvPr id="4" name="Oval 29"/>
          <p:cNvSpPr/>
          <p:nvPr/>
        </p:nvSpPr>
        <p:spPr>
          <a:xfrm>
            <a:off x="4827905" y="3854585"/>
            <a:ext cx="680720" cy="680720"/>
          </a:xfrm>
          <a:prstGeom prst="ellipse">
            <a:avLst/>
          </a:prstGeom>
          <a:solidFill>
            <a:srgbClr val="001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13" name="图片 12" descr="ios-sen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3790" y="3950470"/>
            <a:ext cx="488315" cy="488315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986" y="2285690"/>
            <a:ext cx="3518697" cy="3518697"/>
          </a:xfrm>
          <a:prstGeom prst="rect">
            <a:avLst/>
          </a:prstGeom>
        </p:spPr>
      </p:pic>
      <p:sp>
        <p:nvSpPr>
          <p:cNvPr id="38" name="矩形 37"/>
          <p:cNvSpPr/>
          <p:nvPr/>
        </p:nvSpPr>
        <p:spPr>
          <a:xfrm>
            <a:off x="4697276" y="1925798"/>
            <a:ext cx="3427413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zh-CN" sz="3600" b="1" dirty="0"/>
              <a:t>Написание кода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6FF5C98-0F94-4898-A7FE-1D9645783B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6889" y="1645098"/>
            <a:ext cx="7344800" cy="4610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15246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2"/>
          <a:srcRect t="21994" b="21994"/>
          <a:stretch>
            <a:fillRect/>
          </a:stretch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801" y="716234"/>
            <a:ext cx="4876397" cy="3657298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4168985" y="4147327"/>
            <a:ext cx="3854030" cy="144526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latinLnBrk="1"/>
            <a:r>
              <a:rPr lang="ru-RU" altLang="en-US" sz="4400" b="1" dirty="0">
                <a:latin typeface="Arial" panose="020B0604020202020204" pitchFamily="34" charset="0"/>
              </a:rPr>
              <a:t>Спасибо за  внимание.</a:t>
            </a:r>
            <a:endParaRPr lang="ru-RU" altLang="en-US" sz="4400" b="1" i="0" dirty="0"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304</Words>
  <Application>Microsoft Office PowerPoint</Application>
  <PresentationFormat>Широкоэкранный</PresentationFormat>
  <Paragraphs>37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Microsoft YaHei</vt:lpstr>
      <vt:lpstr>Microsoft YaHei</vt:lpstr>
      <vt:lpstr>Aharoni</vt:lpstr>
      <vt:lpstr>Arial</vt:lpstr>
      <vt:lpstr>Calibri</vt:lpstr>
      <vt:lpstr>Corbel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刘丹</dc:creator>
  <cp:lastModifiedBy>Никита Климовских</cp:lastModifiedBy>
  <cp:revision>18</cp:revision>
  <dcterms:created xsi:type="dcterms:W3CDTF">2019-07-02T09:14:00Z</dcterms:created>
  <dcterms:modified xsi:type="dcterms:W3CDTF">2024-05-17T09:49:08Z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1033-11.2.0.11225</vt:lpwstr>
  </property>
  <property fmtid="{D5CDD505-2E9C-101B-9397-08002B2CF9AE}" pid="3" name="ICV">
    <vt:lpwstr>AC42821AC6ED43C3BA6BD8D710A62DBD</vt:lpwstr>
  </property>
</Properties>
</file>