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4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029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136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714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645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470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679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182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107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388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567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186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C9774-E4DA-4131-9742-3C2120F4FE56}" type="datetimeFigureOut">
              <a:rPr lang="ru-RU" smtClean="0"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7E576-684F-4288-A1DC-4AE8A1B2D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249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Macsyma" TargetMode="External"/><Relationship Id="rId2" Type="http://schemas.openxmlformats.org/officeDocument/2006/relationships/hyperlink" Target="https://ru.wikipedia.org/wiki/Reduce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maxima.sourceforge.net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pen-axiom.org/" TargetMode="External"/><Relationship Id="rId2" Type="http://schemas.openxmlformats.org/officeDocument/2006/relationships/hyperlink" Target="https://ru.wikipedia.org/wiki/Axio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pari.math.u-bordeaux.fr/" TargetMode="External"/><Relationship Id="rId5" Type="http://schemas.openxmlformats.org/officeDocument/2006/relationships/hyperlink" Target="https://www.gap-system.org/" TargetMode="External"/><Relationship Id="rId4" Type="http://schemas.openxmlformats.org/officeDocument/2006/relationships/hyperlink" Target="http://axiom-developer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Mathcad" TargetMode="External"/><Relationship Id="rId2" Type="http://schemas.openxmlformats.org/officeDocument/2006/relationships/hyperlink" Target="https://ru.wikipedia.org/wiki/MATLAB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ru.wikipedia.org/wiki/Wolfram_Research" TargetMode="External"/><Relationship Id="rId4" Type="http://schemas.openxmlformats.org/officeDocument/2006/relationships/hyperlink" Target="https://ru.wikipedia.org/wiki/Mathematica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lframalpha.com/pro/" TargetMode="External"/><Relationship Id="rId2" Type="http://schemas.openxmlformats.org/officeDocument/2006/relationships/hyperlink" Target="https://www.wolframalpha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eogebra.org/" TargetMode="External"/><Relationship Id="rId5" Type="http://schemas.openxmlformats.org/officeDocument/2006/relationships/hyperlink" Target="https://en.wikipedia.org/wiki/Cinderella_(software))" TargetMode="External"/><Relationship Id="rId4" Type="http://schemas.openxmlformats.org/officeDocument/2006/relationships/hyperlink" Target="https://en.wikipedia.org/wiki/Magma_(computer_algebra_system)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List_of_interactive_geometry_software" TargetMode="External"/><Relationship Id="rId2" Type="http://schemas.openxmlformats.org/officeDocument/2006/relationships/hyperlink" Target="https://en.wikipedia.org/wiki/List_of_computer_algebra_system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xdy.ru/viewtopic.php?t=13583" TargetMode="External"/><Relationship Id="rId4" Type="http://schemas.openxmlformats.org/officeDocument/2006/relationships/hyperlink" Target="https://en.wikipedia.org/wiki/Comparison_of_statistical_packag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47286" y="234669"/>
            <a:ext cx="8189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Из истории математических пакетов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6308" y="1051965"/>
            <a:ext cx="10281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Программы для численных расчетов появились вместе и компьютерами и развивались вместе с ними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1572" y="1530707"/>
            <a:ext cx="10925363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Единичные символьные вычисления производились тоже практически с момента появления компьютеров.</a:t>
            </a:r>
            <a:br>
              <a:rPr lang="ru-RU" dirty="0"/>
            </a:br>
            <a:r>
              <a:rPr lang="ru-RU" dirty="0"/>
              <a:t>Но поначалу в рамках программ для частных задач.</a:t>
            </a:r>
          </a:p>
          <a:p>
            <a:r>
              <a:rPr lang="ru-RU" dirty="0"/>
              <a:t>Первой системой компьютерной алгебры (</a:t>
            </a:r>
            <a:r>
              <a:rPr lang="en-US" dirty="0"/>
              <a:t>CAS</a:t>
            </a:r>
            <a:r>
              <a:rPr lang="ru-RU" dirty="0"/>
              <a:t>)  стала </a:t>
            </a:r>
            <a:r>
              <a:rPr lang="en-US" dirty="0"/>
              <a:t>REDUCE </a:t>
            </a:r>
            <a:br>
              <a:rPr lang="en-US" dirty="0"/>
            </a:br>
            <a:r>
              <a:rPr lang="en-US" dirty="0">
                <a:hlinkClick r:id="rId2"/>
              </a:rPr>
              <a:t>https://ru.wikipedia.org/wiki/Reduce</a:t>
            </a:r>
            <a:endParaRPr lang="en-US" dirty="0"/>
          </a:p>
          <a:p>
            <a:r>
              <a:rPr lang="ru-RU" dirty="0"/>
              <a:t>Пакет «пал жертвой» перехода с больших ЭВМ на персональные компьютеры.</a:t>
            </a:r>
            <a:br>
              <a:rPr lang="ru-RU" dirty="0"/>
            </a:br>
            <a:r>
              <a:rPr lang="ru-RU" dirty="0"/>
              <a:t>В эпоху больших ЭВМ посредником между математиком и компьютером был оператор ЭВМ.</a:t>
            </a:r>
            <a:br>
              <a:rPr lang="ru-RU" dirty="0"/>
            </a:br>
            <a:r>
              <a:rPr lang="ru-RU" dirty="0"/>
              <a:t>В такой ситуации выгоднее обучить оператора (их круг узок) работать </a:t>
            </a:r>
            <a:r>
              <a:rPr lang="ru-RU"/>
              <a:t>с примитивным </a:t>
            </a:r>
            <a:r>
              <a:rPr lang="ru-RU" dirty="0"/>
              <a:t>интерфейсом, </a:t>
            </a:r>
            <a:br>
              <a:rPr lang="ru-RU" dirty="0"/>
            </a:br>
            <a:r>
              <a:rPr lang="ru-RU" dirty="0"/>
              <a:t>чем вкладываться в разработку более удобного.</a:t>
            </a:r>
            <a:br>
              <a:rPr lang="ru-RU" dirty="0"/>
            </a:br>
            <a:r>
              <a:rPr lang="ru-RU" dirty="0"/>
              <a:t>С появлением персональных компьютеров плохой интерфейс стал причиной того, что конкуренты ушли </a:t>
            </a:r>
            <a:br>
              <a:rPr lang="ru-RU" dirty="0"/>
            </a:br>
            <a:r>
              <a:rPr lang="ru-RU" dirty="0"/>
              <a:t>вперед. С 2008-го года </a:t>
            </a:r>
            <a:r>
              <a:rPr lang="en-US" dirty="0"/>
              <a:t>REDUCE </a:t>
            </a:r>
            <a:r>
              <a:rPr lang="ru-RU" dirty="0"/>
              <a:t>распространяется свободно.</a:t>
            </a:r>
            <a:br>
              <a:rPr lang="ru-RU" dirty="0"/>
            </a:br>
            <a:r>
              <a:rPr lang="ru-RU" dirty="0"/>
              <a:t>Примерно с середины 60-х годов прошлого века в </a:t>
            </a:r>
            <a:r>
              <a:rPr lang="ru-RU" dirty="0" err="1"/>
              <a:t>Лабаратории</a:t>
            </a:r>
            <a:r>
              <a:rPr lang="ru-RU" dirty="0"/>
              <a:t> информатики и искусственного интеллекта </a:t>
            </a:r>
            <a:br>
              <a:rPr lang="ru-RU" dirty="0"/>
            </a:br>
            <a:r>
              <a:rPr lang="ru-RU" dirty="0"/>
              <a:t>Массачусетского Технологического Института (</a:t>
            </a:r>
            <a:r>
              <a:rPr lang="en-US" dirty="0"/>
              <a:t>MIT) </a:t>
            </a:r>
            <a:r>
              <a:rPr lang="ru-RU" dirty="0"/>
              <a:t>начали работу над </a:t>
            </a:r>
            <a:r>
              <a:rPr lang="en-US" dirty="0"/>
              <a:t>CAS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В результате появились почти тезки </a:t>
            </a:r>
            <a:r>
              <a:rPr lang="en-US" dirty="0" err="1"/>
              <a:t>Macsyma</a:t>
            </a:r>
            <a:r>
              <a:rPr lang="en-US" dirty="0"/>
              <a:t> </a:t>
            </a:r>
            <a:r>
              <a:rPr lang="ru-RU" dirty="0"/>
              <a:t>и </a:t>
            </a:r>
            <a:r>
              <a:rPr lang="en-US" dirty="0"/>
              <a:t>Maxima</a:t>
            </a:r>
            <a:r>
              <a:rPr lang="ru-RU" dirty="0"/>
              <a:t> (</a:t>
            </a:r>
            <a:r>
              <a:rPr lang="en-US" dirty="0">
                <a:hlinkClick r:id="rId3"/>
              </a:rPr>
              <a:t>https://ru.wikipedia.org/wiki/Macsyma</a:t>
            </a:r>
            <a:r>
              <a:rPr lang="ru-RU" dirty="0"/>
              <a:t>)</a:t>
            </a:r>
          </a:p>
          <a:p>
            <a:r>
              <a:rPr lang="ru-RU" dirty="0"/>
              <a:t>Они были настолько надежно защищены от пиратского</a:t>
            </a:r>
            <a:br>
              <a:rPr lang="ru-RU" dirty="0"/>
            </a:br>
            <a:r>
              <a:rPr lang="ru-RU" dirty="0"/>
              <a:t>копирования…, что не получили распространения. В 1999 году политика производителя резко поменялась и </a:t>
            </a:r>
            <a:br>
              <a:rPr lang="en-US" dirty="0"/>
            </a:br>
            <a:r>
              <a:rPr lang="en-US" dirty="0"/>
              <a:t>Maxima (</a:t>
            </a:r>
            <a:r>
              <a:rPr lang="ru-RU" dirty="0"/>
              <a:t>но не </a:t>
            </a:r>
            <a:r>
              <a:rPr lang="en-US" dirty="0" err="1"/>
              <a:t>Macsyma</a:t>
            </a:r>
            <a:r>
              <a:rPr lang="ru-RU" dirty="0"/>
              <a:t>) стала распространяться свободно.</a:t>
            </a:r>
            <a:br>
              <a:rPr lang="ru-RU" dirty="0"/>
            </a:br>
            <a:r>
              <a:rPr lang="ru-RU" dirty="0"/>
              <a:t>И </a:t>
            </a:r>
            <a:r>
              <a:rPr lang="en-US" dirty="0"/>
              <a:t>PEDUCE</a:t>
            </a:r>
            <a:r>
              <a:rPr lang="ru-RU" dirty="0"/>
              <a:t>,</a:t>
            </a:r>
            <a:r>
              <a:rPr lang="en-US" dirty="0"/>
              <a:t> </a:t>
            </a:r>
            <a:r>
              <a:rPr lang="ru-RU" dirty="0"/>
              <a:t>и </a:t>
            </a:r>
            <a:r>
              <a:rPr lang="en-US" dirty="0" err="1"/>
              <a:t>Macsyma</a:t>
            </a:r>
            <a:r>
              <a:rPr lang="ru-RU" dirty="0"/>
              <a:t> (</a:t>
            </a:r>
            <a:r>
              <a:rPr lang="en-US" dirty="0"/>
              <a:t>Maxima</a:t>
            </a:r>
            <a:r>
              <a:rPr lang="ru-RU" dirty="0"/>
              <a:t>) написаны на языках подобных </a:t>
            </a:r>
            <a:r>
              <a:rPr lang="en-US" dirty="0"/>
              <a:t>Lisp</a:t>
            </a:r>
            <a:r>
              <a:rPr lang="ru-RU" dirty="0"/>
              <a:t> (старейшем языке высокого уровня)</a:t>
            </a:r>
            <a:endParaRPr lang="en-US" dirty="0"/>
          </a:p>
          <a:p>
            <a:r>
              <a:rPr lang="en-US" dirty="0">
                <a:hlinkClick r:id="rId4"/>
              </a:rPr>
              <a:t>http://maxima.sourceforge.net/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4958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2450" y="495300"/>
            <a:ext cx="1130424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 19</a:t>
            </a:r>
            <a:r>
              <a:rPr lang="en-US" dirty="0"/>
              <a:t>65</a:t>
            </a:r>
            <a:r>
              <a:rPr lang="ru-RU" dirty="0"/>
              <a:t> году</a:t>
            </a:r>
            <a:r>
              <a:rPr lang="en-US" dirty="0"/>
              <a:t> </a:t>
            </a:r>
            <a:r>
              <a:rPr lang="ru-RU" dirty="0"/>
              <a:t>компания </a:t>
            </a:r>
            <a:r>
              <a:rPr lang="en-US" dirty="0"/>
              <a:t>IBM </a:t>
            </a:r>
            <a:r>
              <a:rPr lang="ru-RU" dirty="0"/>
              <a:t>приступила к разработке </a:t>
            </a:r>
            <a:r>
              <a:rPr lang="en-US" dirty="0"/>
              <a:t>CAS Scratchpad</a:t>
            </a:r>
            <a:r>
              <a:rPr lang="ru-RU" dirty="0"/>
              <a:t>. На рынке она появилась с начала 70-х годов.</a:t>
            </a:r>
          </a:p>
          <a:p>
            <a:r>
              <a:rPr lang="ru-RU" dirty="0"/>
              <a:t>В </a:t>
            </a:r>
            <a:r>
              <a:rPr lang="en-US" dirty="0"/>
              <a:t>Scratchpad</a:t>
            </a:r>
            <a:r>
              <a:rPr lang="ru-RU" dirty="0"/>
              <a:t> было реализовано много прогрессивных идей компьютерной алгебры (идеология Д. Кнута).</a:t>
            </a:r>
            <a:br>
              <a:rPr lang="ru-RU" dirty="0"/>
            </a:br>
            <a:r>
              <a:rPr lang="ru-RU" dirty="0"/>
              <a:t>Но коммерческого успеха система не имела и </a:t>
            </a:r>
            <a:r>
              <a:rPr lang="en-US" dirty="0"/>
              <a:t>IBM </a:t>
            </a:r>
            <a:r>
              <a:rPr lang="ru-RU" dirty="0"/>
              <a:t>продала пакет фирме </a:t>
            </a:r>
            <a:r>
              <a:rPr lang="en-US" dirty="0"/>
              <a:t>NAG </a:t>
            </a:r>
            <a:r>
              <a:rPr lang="ru-RU" dirty="0"/>
              <a:t>(</a:t>
            </a:r>
            <a:r>
              <a:rPr lang="en-US" dirty="0"/>
              <a:t>Numerical Algorithms Group</a:t>
            </a:r>
            <a:r>
              <a:rPr lang="ru-RU" dirty="0"/>
              <a:t>)</a:t>
            </a:r>
            <a:r>
              <a:rPr lang="en-US" dirty="0"/>
              <a:t>.</a:t>
            </a:r>
            <a:br>
              <a:rPr lang="en-US" dirty="0"/>
            </a:br>
            <a:r>
              <a:rPr lang="ru-RU" dirty="0"/>
              <a:t>В результате </a:t>
            </a:r>
            <a:r>
              <a:rPr lang="ru-RU" dirty="0" err="1"/>
              <a:t>ребрендинга</a:t>
            </a:r>
            <a:r>
              <a:rPr lang="ru-RU" dirty="0"/>
              <a:t> пакет получил имя </a:t>
            </a:r>
            <a:r>
              <a:rPr lang="en-US" dirty="0"/>
              <a:t>Axiom. </a:t>
            </a:r>
            <a:r>
              <a:rPr lang="ru-RU" dirty="0"/>
              <a:t>Но продажи по-прежнему шли плохо и в 2007 году </a:t>
            </a:r>
            <a:r>
              <a:rPr lang="en-US" dirty="0"/>
              <a:t>NAG</a:t>
            </a:r>
            <a:br>
              <a:rPr lang="ru-RU" dirty="0"/>
            </a:br>
            <a:r>
              <a:rPr lang="ru-RU" dirty="0"/>
              <a:t>сделала </a:t>
            </a:r>
            <a:r>
              <a:rPr lang="en-US" dirty="0"/>
              <a:t>Axiom</a:t>
            </a:r>
            <a:r>
              <a:rPr lang="ru-RU" dirty="0"/>
              <a:t> свободно </a:t>
            </a:r>
            <a:r>
              <a:rPr lang="ru-RU" dirty="0" err="1"/>
              <a:t>распроспраяемой</a:t>
            </a:r>
            <a:r>
              <a:rPr lang="ru-RU" dirty="0"/>
              <a:t> </a:t>
            </a:r>
            <a:r>
              <a:rPr lang="en-US" dirty="0"/>
              <a:t>CAS</a:t>
            </a:r>
            <a:r>
              <a:rPr lang="ru-RU" dirty="0"/>
              <a:t>: </a:t>
            </a:r>
            <a:r>
              <a:rPr lang="en-US" dirty="0">
                <a:hlinkClick r:id="rId2"/>
              </a:rPr>
              <a:t>https://ru.wikipedia.org/wiki/Axiom</a:t>
            </a:r>
            <a:r>
              <a:rPr lang="en-US" dirty="0"/>
              <a:t> </a:t>
            </a:r>
          </a:p>
          <a:p>
            <a:r>
              <a:rPr lang="ru-RU" dirty="0" err="1"/>
              <a:t>Октрытая</a:t>
            </a:r>
            <a:r>
              <a:rPr lang="ru-RU" dirty="0"/>
              <a:t> версия: </a:t>
            </a:r>
            <a:r>
              <a:rPr lang="en-US" dirty="0">
                <a:hlinkClick r:id="rId3"/>
              </a:rPr>
              <a:t>http://www.open-axiom.org/</a:t>
            </a:r>
            <a:endParaRPr lang="ru-RU" dirty="0"/>
          </a:p>
          <a:p>
            <a:r>
              <a:rPr lang="ru-RU" dirty="0"/>
              <a:t>Официальный сайт: </a:t>
            </a:r>
            <a:r>
              <a:rPr lang="en-US" dirty="0">
                <a:hlinkClick r:id="rId4"/>
              </a:rPr>
              <a:t>http://axiom-developer.org/</a:t>
            </a:r>
            <a:r>
              <a:rPr lang="ru-RU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5358" y="2632105"/>
            <a:ext cx="110612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 конце 70-х  годов на рынке появилась </a:t>
            </a:r>
            <a:r>
              <a:rPr lang="en-US" dirty="0"/>
              <a:t>CAS </a:t>
            </a:r>
            <a:r>
              <a:rPr lang="en-US" dirty="0" err="1"/>
              <a:t>muMATH</a:t>
            </a:r>
            <a:r>
              <a:rPr lang="en-US" dirty="0"/>
              <a:t> – </a:t>
            </a:r>
            <a:r>
              <a:rPr lang="ru-RU" dirty="0"/>
              <a:t>первая программа ориентированная на персональные </a:t>
            </a:r>
            <a:br>
              <a:rPr lang="ru-RU" dirty="0"/>
            </a:br>
            <a:r>
              <a:rPr lang="ru-RU" dirty="0"/>
              <a:t>компьютеры. Ее более поздний аналог </a:t>
            </a:r>
            <a:r>
              <a:rPr lang="en-US" dirty="0"/>
              <a:t>DERIVE </a:t>
            </a:r>
            <a:r>
              <a:rPr lang="ru-RU" dirty="0" err="1"/>
              <a:t>пользвался</a:t>
            </a:r>
            <a:r>
              <a:rPr lang="ru-RU" dirty="0"/>
              <a:t> огромной популярностью, поскольку был очень</a:t>
            </a:r>
            <a:br>
              <a:rPr lang="ru-RU" dirty="0"/>
            </a:br>
            <a:r>
              <a:rPr lang="ru-RU" dirty="0"/>
              <a:t>нетребователен к ресурсам</a:t>
            </a:r>
            <a:r>
              <a:rPr lang="en-US" dirty="0"/>
              <a:t>:</a:t>
            </a:r>
            <a:r>
              <a:rPr lang="ru-RU" dirty="0"/>
              <a:t> легко умещался на дискету и запускался на персональных компьютерах с малым</a:t>
            </a:r>
            <a:br>
              <a:rPr lang="ru-RU" dirty="0"/>
            </a:br>
            <a:r>
              <a:rPr lang="ru-RU" dirty="0"/>
              <a:t>объемом оперативной памяти (640</a:t>
            </a:r>
            <a:r>
              <a:rPr lang="en-US" dirty="0"/>
              <a:t>K)</a:t>
            </a:r>
            <a:r>
              <a:rPr lang="ru-RU" dirty="0"/>
              <a:t>. При этом круг решаемых задач был довольно широк. </a:t>
            </a:r>
            <a:br>
              <a:rPr lang="ru-RU" dirty="0"/>
            </a:br>
            <a:r>
              <a:rPr lang="ru-RU" dirty="0"/>
              <a:t>Но с ростом мощи персональных компьютеров преимущества </a:t>
            </a:r>
            <a:r>
              <a:rPr lang="en-US" dirty="0"/>
              <a:t>DERIVE </a:t>
            </a:r>
            <a:r>
              <a:rPr lang="ru-RU" dirty="0"/>
              <a:t>перестали иметь решающее значение</a:t>
            </a:r>
            <a:br>
              <a:rPr lang="ru-RU" dirty="0"/>
            </a:br>
            <a:r>
              <a:rPr lang="ru-RU" dirty="0"/>
              <a:t> и с 2007 года производители прекратили поддержку, а с 2009 года и продажу </a:t>
            </a:r>
            <a:r>
              <a:rPr lang="en-US" dirty="0"/>
              <a:t>CAS</a:t>
            </a:r>
            <a:r>
              <a:rPr lang="ru-RU" dirty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2450" y="4640366"/>
            <a:ext cx="111296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 80-е годы появились свободно распространяемые </a:t>
            </a:r>
            <a:r>
              <a:rPr lang="en-US" dirty="0"/>
              <a:t>CAS</a:t>
            </a:r>
            <a:r>
              <a:rPr lang="ru-RU" dirty="0"/>
              <a:t>, ориентированные на отдельные области математики.  </a:t>
            </a:r>
            <a:br>
              <a:rPr lang="ru-RU" dirty="0"/>
            </a:br>
            <a:r>
              <a:rPr lang="ru-RU" dirty="0"/>
              <a:t>Из них успешно продолжают развиваться </a:t>
            </a:r>
            <a:r>
              <a:rPr lang="en-US" dirty="0"/>
              <a:t>GAP </a:t>
            </a:r>
            <a:r>
              <a:rPr lang="ru-RU" dirty="0"/>
              <a:t>(</a:t>
            </a:r>
            <a:r>
              <a:rPr lang="en-US" i="1" dirty="0"/>
              <a:t>Groups, Algorithms, Programming</a:t>
            </a:r>
            <a:r>
              <a:rPr lang="en-US" dirty="0"/>
              <a:t> </a:t>
            </a:r>
            <a:r>
              <a:rPr lang="ru-RU" dirty="0"/>
              <a:t>) </a:t>
            </a:r>
            <a:r>
              <a:rPr lang="en-US" dirty="0">
                <a:hlinkClick r:id="rId5"/>
              </a:rPr>
              <a:t>https://www.gap-system.org/</a:t>
            </a:r>
            <a:endParaRPr lang="ru-RU" dirty="0"/>
          </a:p>
          <a:p>
            <a:r>
              <a:rPr lang="ru-RU" dirty="0"/>
              <a:t>и </a:t>
            </a:r>
            <a:r>
              <a:rPr lang="en-US" dirty="0"/>
              <a:t>PARI/GP (PARI – </a:t>
            </a:r>
            <a:r>
              <a:rPr lang="ru-RU" dirty="0"/>
              <a:t>библиотека, а </a:t>
            </a:r>
            <a:r>
              <a:rPr lang="en-US" dirty="0"/>
              <a:t>GP – </a:t>
            </a:r>
            <a:r>
              <a:rPr lang="ru-RU" dirty="0"/>
              <a:t>интерфейс (довольно примитивный)</a:t>
            </a:r>
            <a:r>
              <a:rPr lang="en-US" dirty="0"/>
              <a:t>)</a:t>
            </a:r>
            <a:r>
              <a:rPr lang="ru-RU" dirty="0"/>
              <a:t> </a:t>
            </a:r>
            <a:r>
              <a:rPr lang="en-US" dirty="0">
                <a:hlinkClick r:id="rId6"/>
              </a:rPr>
              <a:t>http://pari.math.u-bordeaux.fr/</a:t>
            </a:r>
            <a:endParaRPr lang="ru-RU" dirty="0"/>
          </a:p>
          <a:p>
            <a:r>
              <a:rPr lang="ru-RU" dirty="0"/>
              <a:t>Примерно тогда же появилось довольно много геометрических пакетов. Но сейчас используются преимущественно другие, более поздние.</a:t>
            </a:r>
          </a:p>
        </p:txBody>
      </p:sp>
    </p:spTree>
    <p:extLst>
      <p:ext uri="{BB962C8B-B14F-4D97-AF65-F5344CB8AC3E}">
        <p14:creationId xmlns:p14="http://schemas.microsoft.com/office/powerpoint/2010/main" val="1759006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8206" y="470019"/>
            <a:ext cx="108104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Начиная со второй половины 80-х годов прошлого века на протяжении нескольких десятилетий среди </a:t>
            </a:r>
            <a:br>
              <a:rPr lang="ru-RU" dirty="0"/>
            </a:br>
            <a:r>
              <a:rPr lang="ru-RU" dirty="0"/>
              <a:t>математических пакетов наибольшей популярностью пользовались «4 </a:t>
            </a:r>
            <a:r>
              <a:rPr lang="en-US" dirty="0"/>
              <a:t>M</a:t>
            </a:r>
            <a:r>
              <a:rPr lang="ru-RU" dirty="0"/>
              <a:t>»: </a:t>
            </a:r>
            <a:r>
              <a:rPr lang="en-US" dirty="0" err="1"/>
              <a:t>MatLab</a:t>
            </a:r>
            <a:r>
              <a:rPr lang="en-US" dirty="0"/>
              <a:t>, </a:t>
            </a:r>
            <a:r>
              <a:rPr lang="en-US" dirty="0" err="1"/>
              <a:t>MathCad</a:t>
            </a:r>
            <a:r>
              <a:rPr lang="en-US" dirty="0"/>
              <a:t>, Mathematica</a:t>
            </a:r>
            <a:br>
              <a:rPr lang="ru-RU" dirty="0"/>
            </a:br>
            <a:r>
              <a:rPr lang="ru-RU" dirty="0"/>
              <a:t>и </a:t>
            </a:r>
            <a:r>
              <a:rPr lang="en-US" dirty="0"/>
              <a:t>Maple</a:t>
            </a:r>
            <a:r>
              <a:rPr lang="ru-RU" dirty="0"/>
              <a:t>. Все они распространяются на коммерческой основе.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8206" y="1572426"/>
            <a:ext cx="109557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MatLab</a:t>
            </a:r>
            <a:r>
              <a:rPr lang="en-US" dirty="0"/>
              <a:t> (Matrix Laboratory)</a:t>
            </a:r>
            <a:r>
              <a:rPr lang="ru-RU" dirty="0"/>
              <a:t> распространяется компанией </a:t>
            </a:r>
            <a:r>
              <a:rPr lang="en-US" dirty="0" err="1"/>
              <a:t>MathWorks</a:t>
            </a:r>
            <a:r>
              <a:rPr lang="ru-RU" dirty="0"/>
              <a:t>. </a:t>
            </a:r>
            <a:r>
              <a:rPr lang="en-US" dirty="0">
                <a:hlinkClick r:id="rId2"/>
              </a:rPr>
              <a:t>https://ru.wikipedia.org/wiki/MATLAB</a:t>
            </a:r>
            <a:endParaRPr lang="ru-RU" dirty="0"/>
          </a:p>
          <a:p>
            <a:r>
              <a:rPr lang="en-US" dirty="0" err="1"/>
              <a:t>MatLab</a:t>
            </a:r>
            <a:r>
              <a:rPr lang="ru-RU" dirty="0"/>
              <a:t> – лидер пакетов, ориентированных на численные методы.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8206" y="2397834"/>
            <a:ext cx="105369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MathCad</a:t>
            </a:r>
            <a:r>
              <a:rPr lang="en-US" dirty="0"/>
              <a:t> (</a:t>
            </a:r>
            <a:r>
              <a:rPr lang="en-US" dirty="0">
                <a:hlinkClick r:id="rId3"/>
              </a:rPr>
              <a:t>https://ru.wikipedia.org/wiki/Mathcad</a:t>
            </a:r>
            <a:r>
              <a:rPr lang="en-US" dirty="0"/>
              <a:t>) </a:t>
            </a:r>
            <a:r>
              <a:rPr lang="ru-RU" dirty="0"/>
              <a:t>производился компанией </a:t>
            </a:r>
            <a:r>
              <a:rPr lang="en-US" dirty="0" err="1"/>
              <a:t>MathSoft</a:t>
            </a:r>
            <a:r>
              <a:rPr lang="ru-RU" dirty="0"/>
              <a:t>, которая с 2006 года </a:t>
            </a:r>
            <a:r>
              <a:rPr lang="en-US" dirty="0"/>
              <a:t> </a:t>
            </a:r>
            <a:r>
              <a:rPr lang="ru-RU" dirty="0"/>
              <a:t>влилась в </a:t>
            </a:r>
            <a:r>
              <a:rPr lang="en-US" dirty="0"/>
              <a:t>PTC (Parametric Technology Corporation).</a:t>
            </a:r>
            <a:r>
              <a:rPr lang="ru-RU" dirty="0"/>
              <a:t> Самая успешная в коммерческом отношении </a:t>
            </a:r>
            <a:r>
              <a:rPr lang="en-US" dirty="0"/>
              <a:t>CAS.</a:t>
            </a:r>
            <a:br>
              <a:rPr lang="en-US" dirty="0"/>
            </a:br>
            <a:r>
              <a:rPr lang="ru-RU" dirty="0"/>
              <a:t>По-видимому, этот успех следствие удачного (так считает большинство пользователей, хотя это субъективно) интерфейса, основанного на</a:t>
            </a:r>
            <a:r>
              <a:rPr lang="en-US" dirty="0"/>
              <a:t> WYSIWYG</a:t>
            </a:r>
            <a:r>
              <a:rPr lang="ru-RU" dirty="0"/>
              <a:t> (</a:t>
            </a:r>
            <a:r>
              <a:rPr lang="en-US" dirty="0"/>
              <a:t>what you see is what you get – </a:t>
            </a:r>
            <a:r>
              <a:rPr lang="ru-RU" dirty="0"/>
              <a:t>что видишь, то и получишь), и продуманной маркетинговой кампании. В то же время, по своим возможностям </a:t>
            </a:r>
            <a:r>
              <a:rPr lang="en-US" dirty="0" err="1"/>
              <a:t>MathCad</a:t>
            </a:r>
            <a:r>
              <a:rPr lang="ru-RU" dirty="0"/>
              <a:t> значительно уступает основным конкурентам (которых опережает по популярности)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8206" y="4331237"/>
            <a:ext cx="112952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Mathematica (</a:t>
            </a:r>
            <a:r>
              <a:rPr lang="en-US" dirty="0">
                <a:hlinkClick r:id="rId4"/>
              </a:rPr>
              <a:t>https://ru.wikipedia.org/wiki/Mathematica</a:t>
            </a:r>
            <a:r>
              <a:rPr lang="en-US" dirty="0"/>
              <a:t>) </a:t>
            </a:r>
            <a:r>
              <a:rPr lang="ru-RU" dirty="0"/>
              <a:t>– один из успешных проектов Стивена Вольфрама,</a:t>
            </a:r>
            <a:br>
              <a:rPr lang="ru-RU" dirty="0"/>
            </a:br>
            <a:r>
              <a:rPr lang="ru-RU" dirty="0"/>
              <a:t>вундеркинда, подававшего огромные надежды в теоретической физике, «переметнувшегося» в компьютерную </a:t>
            </a:r>
            <a:br>
              <a:rPr lang="ru-RU" dirty="0"/>
            </a:br>
            <a:r>
              <a:rPr lang="ru-RU" dirty="0"/>
              <a:t>математику.  </a:t>
            </a:r>
            <a:r>
              <a:rPr lang="en-US" dirty="0"/>
              <a:t>CAS Mathematica </a:t>
            </a:r>
            <a:r>
              <a:rPr lang="ru-RU" dirty="0"/>
              <a:t>на протяжении многих лет является одним из лидеров символьных вычислений </a:t>
            </a:r>
            <a:br>
              <a:rPr lang="ru-RU" dirty="0"/>
            </a:br>
            <a:r>
              <a:rPr lang="ru-RU" dirty="0"/>
              <a:t>на компьютере. Производится компанией </a:t>
            </a:r>
            <a:r>
              <a:rPr lang="en-US" dirty="0">
                <a:hlinkClick r:id="rId5" tooltip="Wolfram Research"/>
              </a:rPr>
              <a:t>Wolfram Research</a:t>
            </a:r>
            <a:r>
              <a:rPr lang="ru-RU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8206" y="5784213"/>
            <a:ext cx="11280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Maple </a:t>
            </a:r>
            <a:r>
              <a:rPr lang="ru-RU" dirty="0"/>
              <a:t>компании </a:t>
            </a:r>
            <a:r>
              <a:rPr lang="en-US" dirty="0" err="1"/>
              <a:t>MapleSoft</a:t>
            </a:r>
            <a:r>
              <a:rPr lang="en-US" dirty="0"/>
              <a:t> – CAS </a:t>
            </a:r>
            <a:r>
              <a:rPr lang="ru-RU" dirty="0"/>
              <a:t>на протяжении нескольких десятилетий главный конкурент </a:t>
            </a:r>
            <a:r>
              <a:rPr lang="en-US" dirty="0"/>
              <a:t>Mathematica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На изучении </a:t>
            </a:r>
            <a:r>
              <a:rPr lang="en-US" dirty="0"/>
              <a:t>Maple </a:t>
            </a:r>
            <a:r>
              <a:rPr lang="ru-RU" dirty="0"/>
              <a:t>мы позже остановимся подробнее.</a:t>
            </a:r>
          </a:p>
        </p:txBody>
      </p:sp>
    </p:spTree>
    <p:extLst>
      <p:ext uri="{BB962C8B-B14F-4D97-AF65-F5344CB8AC3E}">
        <p14:creationId xmlns:p14="http://schemas.microsoft.com/office/powerpoint/2010/main" val="2898979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5656" y="367469"/>
            <a:ext cx="112497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 нашем столетии круг доступных математических пакетов и программ существенно расширился.</a:t>
            </a:r>
            <a:br>
              <a:rPr lang="ru-RU" dirty="0"/>
            </a:br>
            <a:r>
              <a:rPr lang="ru-RU" dirty="0"/>
              <a:t>Во многом за счет </a:t>
            </a:r>
            <a:r>
              <a:rPr lang="en-US" dirty="0"/>
              <a:t>CAS</a:t>
            </a:r>
            <a:r>
              <a:rPr lang="ru-RU" dirty="0"/>
              <a:t>, доступных онлайн. Некоторые новые </a:t>
            </a:r>
            <a:r>
              <a:rPr lang="en-US" dirty="0"/>
              <a:t>CAS </a:t>
            </a:r>
            <a:r>
              <a:rPr lang="ru-RU" dirty="0"/>
              <a:t>изначально ориентированы на работу онлайн.</a:t>
            </a:r>
            <a:br>
              <a:rPr lang="ru-RU" dirty="0"/>
            </a:br>
            <a:r>
              <a:rPr lang="ru-RU" dirty="0"/>
              <a:t>Другие предоставляют выбор: работать удаленно или установить программу на свой компьютер.</a:t>
            </a:r>
            <a:br>
              <a:rPr lang="ru-RU" dirty="0"/>
            </a:br>
            <a:r>
              <a:rPr lang="ru-RU" dirty="0"/>
              <a:t>По последнему пути пошли и многие разработчики более ранних программ (например, </a:t>
            </a:r>
            <a:r>
              <a:rPr lang="en-US" dirty="0"/>
              <a:t>PARI/GP</a:t>
            </a:r>
            <a:r>
              <a:rPr lang="ru-RU" dirty="0"/>
              <a:t>).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95656" y="1700612"/>
            <a:ext cx="1137991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Новым словом в развитии </a:t>
            </a:r>
            <a:r>
              <a:rPr lang="en-US" dirty="0"/>
              <a:t>CAS </a:t>
            </a:r>
            <a:r>
              <a:rPr lang="ru-RU" dirty="0"/>
              <a:t>стала, выпущенная </a:t>
            </a:r>
            <a:r>
              <a:rPr lang="en-US" dirty="0" err="1"/>
              <a:t>WolframResearch</a:t>
            </a:r>
            <a:r>
              <a:rPr lang="en-US" dirty="0"/>
              <a:t> </a:t>
            </a:r>
            <a:r>
              <a:rPr lang="ru-RU" dirty="0"/>
              <a:t>в</a:t>
            </a:r>
            <a:r>
              <a:rPr lang="en-US" dirty="0"/>
              <a:t> 2009 </a:t>
            </a:r>
            <a:r>
              <a:rPr lang="ru-RU" dirty="0"/>
              <a:t>году </a:t>
            </a:r>
            <a:r>
              <a:rPr lang="en-US" dirty="0" err="1"/>
              <a:t>Wolfram|Alpha</a:t>
            </a:r>
            <a:r>
              <a:rPr lang="ru-RU" dirty="0"/>
              <a:t> – база знаний и </a:t>
            </a:r>
            <a:br>
              <a:rPr lang="ru-RU" dirty="0"/>
            </a:br>
            <a:r>
              <a:rPr lang="ru-RU" dirty="0"/>
              <a:t>вычислительных алгоритмов. Основные особенности – программа формирует отчет в том числе на запросы </a:t>
            </a:r>
            <a:br>
              <a:rPr lang="ru-RU" dirty="0"/>
            </a:br>
            <a:r>
              <a:rPr lang="ru-RU" dirty="0"/>
              <a:t>математического содержания, сформулированные пользователем в произвольной форме. Разумеется, ответ</a:t>
            </a:r>
            <a:br>
              <a:rPr lang="ru-RU" dirty="0"/>
            </a:br>
            <a:r>
              <a:rPr lang="ru-RU" dirty="0"/>
              <a:t>удовлетворяет пользователя не всегда, но, учитывая нечеткость и неоднозначность запроса, поразительно часто.</a:t>
            </a:r>
            <a:br>
              <a:rPr lang="ru-RU" dirty="0"/>
            </a:br>
            <a:r>
              <a:rPr lang="ru-RU" dirty="0"/>
              <a:t>Можно оформить подписку на </a:t>
            </a:r>
            <a:r>
              <a:rPr lang="en-US" dirty="0" err="1"/>
              <a:t>WolframAlpha</a:t>
            </a:r>
            <a:r>
              <a:rPr lang="ru-RU" dirty="0"/>
              <a:t> за абонентскую плату (раз в месяц). Платная версия возвращает</a:t>
            </a:r>
            <a:br>
              <a:rPr lang="ru-RU" dirty="0"/>
            </a:br>
            <a:r>
              <a:rPr lang="ru-RU" dirty="0"/>
              <a:t>пошаговое решение задачи. Бесплатная версия доступна онлайн по запросу </a:t>
            </a:r>
            <a:r>
              <a:rPr lang="en-US" dirty="0">
                <a:hlinkClick r:id="rId2"/>
              </a:rPr>
              <a:t>https://www.wolframalpha.com/</a:t>
            </a:r>
            <a:endParaRPr lang="en-US" dirty="0"/>
          </a:p>
          <a:p>
            <a:r>
              <a:rPr lang="ru-RU" dirty="0"/>
              <a:t>Платная - </a:t>
            </a:r>
            <a:r>
              <a:rPr lang="en-US" dirty="0">
                <a:hlinkClick r:id="rId3"/>
              </a:rPr>
              <a:t>https://www.wolframalpha.com/pro/</a:t>
            </a:r>
            <a:r>
              <a:rPr lang="ru-RU" dirty="0"/>
              <a:t> (после регистрации и оплаты)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5477" y="3864751"/>
            <a:ext cx="10489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 число лидеров среди </a:t>
            </a:r>
            <a:r>
              <a:rPr lang="en-US" dirty="0"/>
              <a:t>CAS </a:t>
            </a:r>
            <a:r>
              <a:rPr lang="ru-RU" dirty="0"/>
              <a:t>в последние годы ворвалась </a:t>
            </a:r>
            <a:r>
              <a:rPr lang="en-US" dirty="0"/>
              <a:t>Magma (</a:t>
            </a:r>
            <a:r>
              <a:rPr lang="ru-RU" dirty="0"/>
              <a:t>Разработка Сиднейского университета)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>
                <a:hlinkClick r:id="rId4"/>
              </a:rPr>
              <a:t>https://en.wikipedia.org/wiki/Magma_(computer_algebra_system)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55477" y="4643896"/>
            <a:ext cx="1084296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Среди специализированных пакетов велико разнообразие геометрических.</a:t>
            </a:r>
            <a:br>
              <a:rPr lang="ru-RU" dirty="0"/>
            </a:br>
            <a:r>
              <a:rPr lang="ru-RU" dirty="0"/>
              <a:t>Такие как </a:t>
            </a:r>
            <a:r>
              <a:rPr lang="en-US" dirty="0"/>
              <a:t>Cinderella</a:t>
            </a:r>
            <a:r>
              <a:rPr lang="ru-RU" dirty="0"/>
              <a:t> (</a:t>
            </a:r>
            <a:r>
              <a:rPr lang="en-US" dirty="0">
                <a:hlinkClick r:id="rId5"/>
              </a:rPr>
              <a:t>https://en.wikipedia.org/wiki/Cinderella_(software)</a:t>
            </a:r>
            <a:r>
              <a:rPr lang="ru-RU" dirty="0">
                <a:hlinkClick r:id="rId5"/>
              </a:rPr>
              <a:t>)</a:t>
            </a:r>
            <a:r>
              <a:rPr lang="ru-RU" dirty="0"/>
              <a:t> позволяют интерактивно работать</a:t>
            </a:r>
            <a:br>
              <a:rPr lang="ru-RU" dirty="0"/>
            </a:br>
            <a:r>
              <a:rPr lang="ru-RU" dirty="0"/>
              <a:t>не только в евклидовой, но и в сферической и гиперболической геометриях).</a:t>
            </a:r>
          </a:p>
          <a:p>
            <a:r>
              <a:rPr lang="ru-RU" dirty="0"/>
              <a:t> Очень популярная в последние годы </a:t>
            </a:r>
            <a:r>
              <a:rPr lang="en-US" dirty="0" err="1"/>
              <a:t>GeoGebra</a:t>
            </a:r>
            <a:r>
              <a:rPr lang="en-US" dirty="0"/>
              <a:t> (</a:t>
            </a:r>
            <a:r>
              <a:rPr lang="en-US" dirty="0">
                <a:hlinkClick r:id="rId6"/>
              </a:rPr>
              <a:t>https://www.geogebra.org/</a:t>
            </a:r>
            <a:r>
              <a:rPr lang="en-US" dirty="0"/>
              <a:t>)</a:t>
            </a:r>
            <a:r>
              <a:rPr lang="ru-RU" dirty="0"/>
              <a:t> претендует на универсальность</a:t>
            </a:r>
            <a:br>
              <a:rPr lang="ru-RU" dirty="0"/>
            </a:br>
            <a:r>
              <a:rPr lang="ru-RU" dirty="0"/>
              <a:t>(в названии можно заметить не только геометрию, но алгебру), но используется преимущественно как</a:t>
            </a:r>
            <a:br>
              <a:rPr lang="ru-RU" dirty="0"/>
            </a:br>
            <a:r>
              <a:rPr lang="ru-RU" dirty="0"/>
              <a:t>геометрический пакет, из-за прекрасных возможностей строить интерактивные чертежи, возможности</a:t>
            </a:r>
            <a:br>
              <a:rPr lang="ru-RU" dirty="0"/>
            </a:br>
            <a:r>
              <a:rPr lang="ru-RU" dirty="0"/>
              <a:t>работать онлайн и свободному распространению.</a:t>
            </a:r>
          </a:p>
        </p:txBody>
      </p:sp>
    </p:spTree>
    <p:extLst>
      <p:ext uri="{BB962C8B-B14F-4D97-AF65-F5344CB8AC3E}">
        <p14:creationId xmlns:p14="http://schemas.microsoft.com/office/powerpoint/2010/main" val="4119578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2748" y="512748"/>
            <a:ext cx="11182100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 заключение приведу несколько ссылок на сводные таблицы математических пакетов, ориентированных </a:t>
            </a:r>
            <a:br>
              <a:rPr lang="ru-RU" dirty="0"/>
            </a:br>
            <a:r>
              <a:rPr lang="ru-RU" dirty="0"/>
              <a:t>на различные разделы математики. Таблицы на английском языке, но информацию о форме распространения,</a:t>
            </a:r>
            <a:br>
              <a:rPr lang="ru-RU" dirty="0"/>
            </a:br>
            <a:r>
              <a:rPr lang="ru-RU" dirty="0"/>
              <a:t>и ценовой политике в зависимости от категории покупателя (как правило, студенческие лицензии в десятки</a:t>
            </a:r>
            <a:br>
              <a:rPr lang="ru-RU" dirty="0"/>
            </a:br>
            <a:r>
              <a:rPr lang="ru-RU" dirty="0"/>
              <a:t>раз дешевле коммерческих) можно понять без слов. </a:t>
            </a:r>
            <a:br>
              <a:rPr lang="ru-RU" dirty="0"/>
            </a:br>
            <a:r>
              <a:rPr lang="ru-RU" dirty="0"/>
              <a:t>Многие пакеты представлены сразу в нескольких категориях.</a:t>
            </a:r>
            <a:br>
              <a:rPr lang="ru-RU" dirty="0"/>
            </a:br>
            <a:br>
              <a:rPr lang="ru-RU" dirty="0"/>
            </a:br>
            <a:r>
              <a:rPr lang="ru-RU" dirty="0"/>
              <a:t>Универсальные </a:t>
            </a:r>
            <a:r>
              <a:rPr lang="en-US" dirty="0"/>
              <a:t>CAS </a:t>
            </a:r>
            <a:r>
              <a:rPr lang="ru-RU" dirty="0"/>
              <a:t>и </a:t>
            </a:r>
            <a:r>
              <a:rPr lang="en-US" dirty="0"/>
              <a:t>CAS</a:t>
            </a:r>
            <a:r>
              <a:rPr lang="ru-RU" dirty="0"/>
              <a:t>, ориентированные преимущественно на алгебру и теорию чисел:</a:t>
            </a:r>
            <a:br>
              <a:rPr lang="ru-RU" dirty="0"/>
            </a:br>
            <a:r>
              <a:rPr lang="en-US" dirty="0">
                <a:hlinkClick r:id="rId2"/>
              </a:rPr>
              <a:t>https://en.wikipedia.org/wiki/List_of_computer_algebra_systems</a:t>
            </a:r>
            <a:endParaRPr lang="ru-RU" dirty="0"/>
          </a:p>
          <a:p>
            <a:endParaRPr lang="ru-RU" dirty="0"/>
          </a:p>
          <a:p>
            <a:r>
              <a:rPr lang="ru-RU" dirty="0"/>
              <a:t>Интерактивная геометрия: </a:t>
            </a:r>
            <a:r>
              <a:rPr lang="en-US" dirty="0">
                <a:hlinkClick r:id="rId3"/>
              </a:rPr>
              <a:t>https://en.wikipedia.org/wiki/List_of_interactive_geometry_software</a:t>
            </a:r>
            <a:endParaRPr lang="ru-RU" dirty="0"/>
          </a:p>
          <a:p>
            <a:endParaRPr lang="ru-RU" dirty="0"/>
          </a:p>
          <a:p>
            <a:r>
              <a:rPr lang="ru-RU" dirty="0"/>
              <a:t>Численные методы: </a:t>
            </a:r>
            <a:r>
              <a:rPr lang="en-US" dirty="0">
                <a:hlinkClick r:id="rId3"/>
              </a:rPr>
              <a:t>https://en.wikipedia.org/wiki/List_of_interactive_geometry_software</a:t>
            </a:r>
            <a:endParaRPr lang="ru-RU" dirty="0"/>
          </a:p>
          <a:p>
            <a:endParaRPr lang="ru-RU" dirty="0"/>
          </a:p>
          <a:p>
            <a:r>
              <a:rPr lang="ru-RU" dirty="0"/>
              <a:t>Математическая графика: </a:t>
            </a:r>
            <a:r>
              <a:rPr lang="en-US" dirty="0">
                <a:hlinkClick r:id="rId3"/>
              </a:rPr>
              <a:t>https://en.wikipedia.org/wiki/List_of_interactive_geometry_software</a:t>
            </a:r>
            <a:endParaRPr lang="ru-RU" dirty="0"/>
          </a:p>
          <a:p>
            <a:endParaRPr lang="ru-RU" dirty="0"/>
          </a:p>
          <a:p>
            <a:r>
              <a:rPr lang="ru-RU" dirty="0"/>
              <a:t>Статистика: </a:t>
            </a:r>
            <a:r>
              <a:rPr lang="en-US" dirty="0">
                <a:hlinkClick r:id="rId4"/>
              </a:rPr>
              <a:t>https://en.wikipedia.org/wiki/Comparison_of_statistical_packages</a:t>
            </a:r>
            <a:endParaRPr lang="ru-RU" dirty="0"/>
          </a:p>
          <a:p>
            <a:endParaRPr lang="ru-RU" dirty="0"/>
          </a:p>
          <a:p>
            <a:r>
              <a:rPr lang="ru-RU" dirty="0"/>
              <a:t>Теория графов: </a:t>
            </a:r>
            <a:r>
              <a:rPr lang="en-US" dirty="0">
                <a:hlinkClick r:id="rId5"/>
              </a:rPr>
              <a:t>https://dxdy.ru/viewtopic.php?t=13583</a:t>
            </a:r>
            <a:r>
              <a:rPr lang="ru-RU" dirty="0"/>
              <a:t> (без таблиц, но зато на русском)</a:t>
            </a:r>
          </a:p>
          <a:p>
            <a:endParaRPr lang="ru-RU" dirty="0"/>
          </a:p>
          <a:p>
            <a:r>
              <a:rPr lang="ru-RU" dirty="0"/>
              <a:t>Автоматическое доказательство теорем :</a:t>
            </a:r>
          </a:p>
          <a:p>
            <a:r>
              <a:rPr lang="en-US" dirty="0">
                <a:hlinkClick r:id="rId3"/>
              </a:rPr>
              <a:t>https://en.wikipedia.org/wiki/List_of_interactive_geometry_software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5248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2131</TotalTime>
  <Words>1332</Words>
  <Application>Microsoft Office PowerPoint</Application>
  <PresentationFormat>Широкоэкранный</PresentationFormat>
  <Paragraphs>41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Владимир Лецко</dc:creator>
  <cp:lastModifiedBy>VAL</cp:lastModifiedBy>
  <cp:revision>37</cp:revision>
  <dcterms:created xsi:type="dcterms:W3CDTF">2020-03-31T13:40:55Z</dcterms:created>
  <dcterms:modified xsi:type="dcterms:W3CDTF">2022-09-12T04:38:31Z</dcterms:modified>
</cp:coreProperties>
</file>