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6" d="100"/>
          <a:sy n="106" d="100"/>
        </p:scale>
        <p:origin x="516"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6184FC53-71A1-4471-BECC-6CE484F2E53A}" type="datetimeFigureOut">
              <a:rPr lang="ru-RU" smtClean="0"/>
              <a:t>11.09.2022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21B59E0-191B-4373-9644-8FE040AE868C}" type="slidenum">
              <a:rPr lang="ru-RU" smtClean="0"/>
              <a:t>‹#›</a:t>
            </a:fld>
            <a:endParaRPr lang="ru-RU"/>
          </a:p>
        </p:txBody>
      </p:sp>
    </p:spTree>
    <p:extLst>
      <p:ext uri="{BB962C8B-B14F-4D97-AF65-F5344CB8AC3E}">
        <p14:creationId xmlns:p14="http://schemas.microsoft.com/office/powerpoint/2010/main" val="7376761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6184FC53-71A1-4471-BECC-6CE484F2E53A}" type="datetimeFigureOut">
              <a:rPr lang="ru-RU" smtClean="0"/>
              <a:t>11.09.2022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21B59E0-191B-4373-9644-8FE040AE868C}" type="slidenum">
              <a:rPr lang="ru-RU" smtClean="0"/>
              <a:t>‹#›</a:t>
            </a:fld>
            <a:endParaRPr lang="ru-RU"/>
          </a:p>
        </p:txBody>
      </p:sp>
    </p:spTree>
    <p:extLst>
      <p:ext uri="{BB962C8B-B14F-4D97-AF65-F5344CB8AC3E}">
        <p14:creationId xmlns:p14="http://schemas.microsoft.com/office/powerpoint/2010/main" val="2354690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6184FC53-71A1-4471-BECC-6CE484F2E53A}" type="datetimeFigureOut">
              <a:rPr lang="ru-RU" smtClean="0"/>
              <a:t>11.09.2022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21B59E0-191B-4373-9644-8FE040AE868C}" type="slidenum">
              <a:rPr lang="ru-RU" smtClean="0"/>
              <a:t>‹#›</a:t>
            </a:fld>
            <a:endParaRPr lang="ru-RU"/>
          </a:p>
        </p:txBody>
      </p:sp>
    </p:spTree>
    <p:extLst>
      <p:ext uri="{BB962C8B-B14F-4D97-AF65-F5344CB8AC3E}">
        <p14:creationId xmlns:p14="http://schemas.microsoft.com/office/powerpoint/2010/main" val="42481589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6184FC53-71A1-4471-BECC-6CE484F2E53A}" type="datetimeFigureOut">
              <a:rPr lang="ru-RU" smtClean="0"/>
              <a:t>11.09.2022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21B59E0-191B-4373-9644-8FE040AE868C}" type="slidenum">
              <a:rPr lang="ru-RU" smtClean="0"/>
              <a:t>‹#›</a:t>
            </a:fld>
            <a:endParaRPr lang="ru-RU"/>
          </a:p>
        </p:txBody>
      </p:sp>
    </p:spTree>
    <p:extLst>
      <p:ext uri="{BB962C8B-B14F-4D97-AF65-F5344CB8AC3E}">
        <p14:creationId xmlns:p14="http://schemas.microsoft.com/office/powerpoint/2010/main" val="706278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6184FC53-71A1-4471-BECC-6CE484F2E53A}" type="datetimeFigureOut">
              <a:rPr lang="ru-RU" smtClean="0"/>
              <a:t>11.09.2022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21B59E0-191B-4373-9644-8FE040AE868C}" type="slidenum">
              <a:rPr lang="ru-RU" smtClean="0"/>
              <a:t>‹#›</a:t>
            </a:fld>
            <a:endParaRPr lang="ru-RU"/>
          </a:p>
        </p:txBody>
      </p:sp>
    </p:spTree>
    <p:extLst>
      <p:ext uri="{BB962C8B-B14F-4D97-AF65-F5344CB8AC3E}">
        <p14:creationId xmlns:p14="http://schemas.microsoft.com/office/powerpoint/2010/main" val="34543119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6184FC53-71A1-4471-BECC-6CE484F2E53A}" type="datetimeFigureOut">
              <a:rPr lang="ru-RU" smtClean="0"/>
              <a:t>11.09.2022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21B59E0-191B-4373-9644-8FE040AE868C}" type="slidenum">
              <a:rPr lang="ru-RU" smtClean="0"/>
              <a:t>‹#›</a:t>
            </a:fld>
            <a:endParaRPr lang="ru-RU"/>
          </a:p>
        </p:txBody>
      </p:sp>
    </p:spTree>
    <p:extLst>
      <p:ext uri="{BB962C8B-B14F-4D97-AF65-F5344CB8AC3E}">
        <p14:creationId xmlns:p14="http://schemas.microsoft.com/office/powerpoint/2010/main" val="25537443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184FC53-71A1-4471-BECC-6CE484F2E53A}" type="datetimeFigureOut">
              <a:rPr lang="ru-RU" smtClean="0"/>
              <a:t>11.09.2022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21B59E0-191B-4373-9644-8FE040AE868C}" type="slidenum">
              <a:rPr lang="ru-RU" smtClean="0"/>
              <a:t>‹#›</a:t>
            </a:fld>
            <a:endParaRPr lang="ru-RU"/>
          </a:p>
        </p:txBody>
      </p:sp>
    </p:spTree>
    <p:extLst>
      <p:ext uri="{BB962C8B-B14F-4D97-AF65-F5344CB8AC3E}">
        <p14:creationId xmlns:p14="http://schemas.microsoft.com/office/powerpoint/2010/main" val="17714276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6184FC53-71A1-4471-BECC-6CE484F2E53A}" type="datetimeFigureOut">
              <a:rPr lang="ru-RU" smtClean="0"/>
              <a:t>11.09.2022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21B59E0-191B-4373-9644-8FE040AE868C}" type="slidenum">
              <a:rPr lang="ru-RU" smtClean="0"/>
              <a:t>‹#›</a:t>
            </a:fld>
            <a:endParaRPr lang="ru-RU"/>
          </a:p>
        </p:txBody>
      </p:sp>
    </p:spTree>
    <p:extLst>
      <p:ext uri="{BB962C8B-B14F-4D97-AF65-F5344CB8AC3E}">
        <p14:creationId xmlns:p14="http://schemas.microsoft.com/office/powerpoint/2010/main" val="1096367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6184FC53-71A1-4471-BECC-6CE484F2E53A}" type="datetimeFigureOut">
              <a:rPr lang="ru-RU" smtClean="0"/>
              <a:t>11.09.2022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21B59E0-191B-4373-9644-8FE040AE868C}" type="slidenum">
              <a:rPr lang="ru-RU" smtClean="0"/>
              <a:t>‹#›</a:t>
            </a:fld>
            <a:endParaRPr lang="ru-RU"/>
          </a:p>
        </p:txBody>
      </p:sp>
    </p:spTree>
    <p:extLst>
      <p:ext uri="{BB962C8B-B14F-4D97-AF65-F5344CB8AC3E}">
        <p14:creationId xmlns:p14="http://schemas.microsoft.com/office/powerpoint/2010/main" val="2792756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6184FC53-71A1-4471-BECC-6CE484F2E53A}" type="datetimeFigureOut">
              <a:rPr lang="ru-RU" smtClean="0"/>
              <a:t>11.09.2022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21B59E0-191B-4373-9644-8FE040AE868C}" type="slidenum">
              <a:rPr lang="ru-RU" smtClean="0"/>
              <a:t>‹#›</a:t>
            </a:fld>
            <a:endParaRPr lang="ru-RU"/>
          </a:p>
        </p:txBody>
      </p:sp>
    </p:spTree>
    <p:extLst>
      <p:ext uri="{BB962C8B-B14F-4D97-AF65-F5344CB8AC3E}">
        <p14:creationId xmlns:p14="http://schemas.microsoft.com/office/powerpoint/2010/main" val="1240317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6184FC53-71A1-4471-BECC-6CE484F2E53A}" type="datetimeFigureOut">
              <a:rPr lang="ru-RU" smtClean="0"/>
              <a:t>11.09.2022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21B59E0-191B-4373-9644-8FE040AE868C}" type="slidenum">
              <a:rPr lang="ru-RU" smtClean="0"/>
              <a:t>‹#›</a:t>
            </a:fld>
            <a:endParaRPr lang="ru-RU"/>
          </a:p>
        </p:txBody>
      </p:sp>
    </p:spTree>
    <p:extLst>
      <p:ext uri="{BB962C8B-B14F-4D97-AF65-F5344CB8AC3E}">
        <p14:creationId xmlns:p14="http://schemas.microsoft.com/office/powerpoint/2010/main" val="36398149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84FC53-71A1-4471-BECC-6CE484F2E53A}" type="datetimeFigureOut">
              <a:rPr lang="ru-RU" smtClean="0"/>
              <a:t>11.09.2022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1B59E0-191B-4373-9644-8FE040AE868C}" type="slidenum">
              <a:rPr lang="ru-RU" smtClean="0"/>
              <a:t>‹#›</a:t>
            </a:fld>
            <a:endParaRPr lang="ru-RU"/>
          </a:p>
        </p:txBody>
      </p:sp>
    </p:spTree>
    <p:extLst>
      <p:ext uri="{BB962C8B-B14F-4D97-AF65-F5344CB8AC3E}">
        <p14:creationId xmlns:p14="http://schemas.microsoft.com/office/powerpoint/2010/main" val="3368384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857428" y="474278"/>
            <a:ext cx="10799036" cy="465759"/>
          </a:xfrm>
        </p:spPr>
        <p:txBody>
          <a:bodyPr>
            <a:normAutofit/>
          </a:bodyPr>
          <a:lstStyle/>
          <a:p>
            <a:r>
              <a:rPr lang="ru-RU" dirty="0"/>
              <a:t>Информационные технологии в математике</a:t>
            </a:r>
          </a:p>
        </p:txBody>
      </p:sp>
      <p:sp>
        <p:nvSpPr>
          <p:cNvPr id="4" name="TextBox 3"/>
          <p:cNvSpPr txBox="1"/>
          <p:nvPr/>
        </p:nvSpPr>
        <p:spPr>
          <a:xfrm>
            <a:off x="427290" y="1051133"/>
            <a:ext cx="11391543" cy="1477328"/>
          </a:xfrm>
          <a:prstGeom prst="rect">
            <a:avLst/>
          </a:prstGeom>
          <a:noFill/>
        </p:spPr>
        <p:txBody>
          <a:bodyPr wrap="square" rtlCol="0">
            <a:spAutoFit/>
          </a:bodyPr>
          <a:lstStyle/>
          <a:p>
            <a:r>
              <a:rPr lang="ru-RU" dirty="0"/>
              <a:t>Компьютер изначально создавался как вычислительное устройство (сами слова «компьютер», «ЭВМ» прямо говорят об этом. Сегодня за компьютером (в сети и т. д.) работает огромное количество людей, чей род деятельности напрямую не связан с математикой. Конечно, в основе эксплуатируемых программ, все равно, лежат вычисления, но пользователю, покупающему билет, записывающемуся к врачу,  рисующему плакат… это незаметно. Поэтому математика, как основное предназначение компьютера формально потеснена. </a:t>
            </a:r>
          </a:p>
        </p:txBody>
      </p:sp>
      <p:sp>
        <p:nvSpPr>
          <p:cNvPr id="5" name="TextBox 4"/>
          <p:cNvSpPr txBox="1"/>
          <p:nvPr/>
        </p:nvSpPr>
        <p:spPr>
          <a:xfrm>
            <a:off x="538385" y="2528461"/>
            <a:ext cx="11118079" cy="1754326"/>
          </a:xfrm>
          <a:prstGeom prst="rect">
            <a:avLst/>
          </a:prstGeom>
          <a:noFill/>
        </p:spPr>
        <p:txBody>
          <a:bodyPr wrap="square" rtlCol="0">
            <a:spAutoFit/>
          </a:bodyPr>
          <a:lstStyle/>
          <a:p>
            <a:r>
              <a:rPr lang="ru-RU" dirty="0"/>
              <a:t>Наша дисциплина посвящена математике на компьютере, так сказать, в чистом виде.</a:t>
            </a:r>
            <a:br>
              <a:rPr lang="ru-RU" dirty="0"/>
            </a:br>
            <a:r>
              <a:rPr lang="ru-RU" dirty="0"/>
              <a:t>Сразу заметим, что математика на компьютере – это не только вычисление.</a:t>
            </a:r>
            <a:br>
              <a:rPr lang="ru-RU" dirty="0"/>
            </a:br>
            <a:r>
              <a:rPr lang="ru-RU" dirty="0"/>
              <a:t>Компьютер вполне способен решать задачи построения графиков;  оформления </a:t>
            </a:r>
            <a:r>
              <a:rPr lang="ru-RU" dirty="0" err="1"/>
              <a:t>матетатических</a:t>
            </a:r>
            <a:r>
              <a:rPr lang="ru-RU" dirty="0"/>
              <a:t> текстов. А в последнее время и доказывания теорем. Сразу оговоримся – о последнем направлении мы говорить не будем. Впрочем, процесс компьютерного доказательства, в некотором смысле разновидность вычисления.</a:t>
            </a:r>
            <a:br>
              <a:rPr lang="ru-RU" dirty="0"/>
            </a:br>
            <a:r>
              <a:rPr lang="ru-RU" dirty="0"/>
              <a:t>В нашем курсе мы сосредоточимся на двух направлениях: вычисление и оформление.</a:t>
            </a:r>
          </a:p>
        </p:txBody>
      </p:sp>
      <mc:AlternateContent xmlns:mc="http://schemas.openxmlformats.org/markup-compatibility/2006" xmlns:a14="http://schemas.microsoft.com/office/drawing/2010/main">
        <mc:Choice Requires="a14">
          <p:sp>
            <p:nvSpPr>
              <p:cNvPr id="6" name="TextBox 5"/>
              <p:cNvSpPr txBox="1"/>
              <p:nvPr/>
            </p:nvSpPr>
            <p:spPr>
              <a:xfrm>
                <a:off x="581114" y="4349809"/>
                <a:ext cx="11169353" cy="2031325"/>
              </a:xfrm>
              <a:prstGeom prst="rect">
                <a:avLst/>
              </a:prstGeom>
              <a:noFill/>
            </p:spPr>
            <p:txBody>
              <a:bodyPr wrap="square" rtlCol="0">
                <a:spAutoFit/>
              </a:bodyPr>
              <a:lstStyle/>
              <a:p>
                <a:r>
                  <a:rPr lang="ru-RU" dirty="0"/>
                  <a:t>Все вычисления на компьютере можно разбить на два больших класса: численные и символьные.</a:t>
                </a:r>
              </a:p>
              <a:p>
                <a:r>
                  <a:rPr lang="ru-RU" dirty="0"/>
                  <a:t>Основное различие между ними: численные вычисления проводятся приближенно, а символьные – точно.</a:t>
                </a:r>
              </a:p>
              <a:p>
                <a:r>
                  <a:rPr lang="ru-RU" dirty="0"/>
                  <a:t>Подчеркнем – абсолютно точно. Если мы используем в качестве отношения длины окружности к диаметру число 3.14, то это приближенные вычисления, а если 3.1415926535897932384626433832795028841971693993, то это…, все равно, приближенные вычисления.</a:t>
                </a:r>
              </a:p>
              <a:p>
                <a:r>
                  <a:rPr lang="ru-RU" dirty="0"/>
                  <a:t> Но что же тогда использовать в качестве </a:t>
                </a:r>
                <a14:m>
                  <m:oMath xmlns:m="http://schemas.openxmlformats.org/officeDocument/2006/math">
                    <m:r>
                      <a:rPr lang="ru-RU" i="1" smtClean="0">
                        <a:latin typeface="Cambria Math" panose="02040503050406030204" pitchFamily="18" charset="0"/>
                        <a:ea typeface="Cambria Math" panose="02040503050406030204" pitchFamily="18" charset="0"/>
                      </a:rPr>
                      <m:t>𝜋</m:t>
                    </m:r>
                  </m:oMath>
                </a14:m>
                <a:r>
                  <a:rPr lang="en-US" dirty="0"/>
                  <a:t> </a:t>
                </a:r>
                <a:r>
                  <a:rPr lang="ru-RU" dirty="0"/>
                  <a:t>при точных вычислениях?</a:t>
                </a:r>
                <a:br>
                  <a:rPr lang="ru-RU" dirty="0"/>
                </a:br>
                <a:r>
                  <a:rPr lang="ru-RU" dirty="0"/>
                  <a:t>Подумайте об этом, прежде чем прочтете ответ на следующем слайде. </a:t>
                </a:r>
              </a:p>
            </p:txBody>
          </p:sp>
        </mc:Choice>
        <mc:Fallback xmlns="">
          <p:sp>
            <p:nvSpPr>
              <p:cNvPr id="6" name="TextBox 5"/>
              <p:cNvSpPr txBox="1">
                <a:spLocks noRot="1" noChangeAspect="1" noMove="1" noResize="1" noEditPoints="1" noAdjustHandles="1" noChangeArrowheads="1" noChangeShapeType="1" noTextEdit="1"/>
              </p:cNvSpPr>
              <p:nvPr/>
            </p:nvSpPr>
            <p:spPr>
              <a:xfrm>
                <a:off x="581114" y="4349809"/>
                <a:ext cx="11169353" cy="2031325"/>
              </a:xfrm>
              <a:prstGeom prst="rect">
                <a:avLst/>
              </a:prstGeom>
              <a:blipFill>
                <a:blip r:embed="rId2"/>
                <a:stretch>
                  <a:fillRect l="-436" t="-1802" b="-3904"/>
                </a:stretch>
              </a:blipFill>
            </p:spPr>
            <p:txBody>
              <a:bodyPr/>
              <a:lstStyle/>
              <a:p>
                <a:r>
                  <a:rPr lang="ru-RU">
                    <a:noFill/>
                  </a:rPr>
                  <a:t> </a:t>
                </a:r>
              </a:p>
            </p:txBody>
          </p:sp>
        </mc:Fallback>
      </mc:AlternateContent>
    </p:spTree>
    <p:extLst>
      <p:ext uri="{BB962C8B-B14F-4D97-AF65-F5344CB8AC3E}">
        <p14:creationId xmlns:p14="http://schemas.microsoft.com/office/powerpoint/2010/main" val="38781884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838200" y="410198"/>
                <a:ext cx="10515600" cy="5776957"/>
              </a:xfrm>
            </p:spPr>
            <p:txBody>
              <a:bodyPr>
                <a:noAutofit/>
              </a:bodyPr>
              <a:lstStyle/>
              <a:p>
                <a:pPr marL="0" indent="0">
                  <a:buNone/>
                </a:pPr>
                <a:r>
                  <a:rPr lang="ru-RU" sz="1800" dirty="0"/>
                  <a:t>Ответ на вопрос, сформулированный на предыдущем слайде, прост. При символьных вычислениях число </a:t>
                </a:r>
                <a14:m>
                  <m:oMath xmlns:m="http://schemas.openxmlformats.org/officeDocument/2006/math">
                    <m:r>
                      <a:rPr lang="ru-RU" sz="1800" i="1" smtClean="0">
                        <a:latin typeface="Cambria Math" panose="02040503050406030204" pitchFamily="18" charset="0"/>
                        <a:ea typeface="Cambria Math" panose="02040503050406030204" pitchFamily="18" charset="0"/>
                      </a:rPr>
                      <m:t>𝜋</m:t>
                    </m:r>
                  </m:oMath>
                </a14:m>
                <a:r>
                  <a:rPr lang="ru-RU" sz="1800" dirty="0"/>
                  <a:t>, задается символом, например буквой </a:t>
                </a:r>
                <a14:m>
                  <m:oMath xmlns:m="http://schemas.openxmlformats.org/officeDocument/2006/math">
                    <m:r>
                      <a:rPr lang="ru-RU" sz="1800" i="1" smtClean="0">
                        <a:latin typeface="Cambria Math" panose="02040503050406030204" pitchFamily="18" charset="0"/>
                        <a:ea typeface="Cambria Math" panose="02040503050406030204" pitchFamily="18" charset="0"/>
                      </a:rPr>
                      <m:t>𝜋</m:t>
                    </m:r>
                  </m:oMath>
                </a14:m>
                <a:r>
                  <a:rPr lang="ru-RU" sz="1800" dirty="0"/>
                  <a:t>. Но эта простота – кажущаяся. Мало обозначить число </a:t>
                </a:r>
                <a14:m>
                  <m:oMath xmlns:m="http://schemas.openxmlformats.org/officeDocument/2006/math">
                    <m:r>
                      <a:rPr lang="ru-RU" sz="1800" i="1" smtClean="0">
                        <a:latin typeface="Cambria Math" panose="02040503050406030204" pitchFamily="18" charset="0"/>
                        <a:ea typeface="Cambria Math" panose="02040503050406030204" pitchFamily="18" charset="0"/>
                      </a:rPr>
                      <m:t>𝜋</m:t>
                    </m:r>
                  </m:oMath>
                </a14:m>
                <a:r>
                  <a:rPr lang="ru-RU" sz="1800" dirty="0"/>
                  <a:t>, соответствующим символом. Нужно, что при вычислениях программа учитывала, что это не просто символ, а то самое отношение длины окружности к диаметру. Например, выражение </a:t>
                </a:r>
                <a14:m>
                  <m:oMath xmlns:m="http://schemas.openxmlformats.org/officeDocument/2006/math">
                    <m:r>
                      <m:rPr>
                        <m:sty m:val="p"/>
                      </m:rPr>
                      <a:rPr lang="en-US" sz="1800" b="0" i="1" dirty="0" smtClean="0">
                        <a:latin typeface="Cambria Math" panose="02040503050406030204" pitchFamily="18" charset="0"/>
                      </a:rPr>
                      <m:t>sin</m:t>
                    </m:r>
                    <m:r>
                      <a:rPr lang="en-US" sz="1800" b="0" i="1" dirty="0" smtClean="0">
                        <a:latin typeface="Cambria Math" panose="02040503050406030204" pitchFamily="18" charset="0"/>
                      </a:rPr>
                      <m:t>⁡</m:t>
                    </m:r>
                    <m:r>
                      <a:rPr lang="el-GR" sz="1800" b="0" i="1" dirty="0" smtClean="0">
                        <a:latin typeface="Cambria Math" panose="02040503050406030204" pitchFamily="18" charset="0"/>
                        <a:ea typeface="Cambria Math" panose="02040503050406030204" pitchFamily="18" charset="0"/>
                      </a:rPr>
                      <m:t>𝜋</m:t>
                    </m:r>
                    <m:r>
                      <a:rPr lang="en-US" sz="1800" b="0" i="1" dirty="0" smtClean="0">
                        <a:latin typeface="Cambria Math" panose="02040503050406030204" pitchFamily="18" charset="0"/>
                        <a:ea typeface="Cambria Math" panose="02040503050406030204" pitchFamily="18" charset="0"/>
                      </a:rPr>
                      <m:t>+</m:t>
                    </m:r>
                    <m:r>
                      <m:rPr>
                        <m:sty m:val="p"/>
                      </m:rPr>
                      <a:rPr lang="en-US" sz="1800" b="0" i="1" dirty="0" smtClean="0">
                        <a:latin typeface="Cambria Math" panose="02040503050406030204" pitchFamily="18" charset="0"/>
                        <a:ea typeface="Cambria Math" panose="02040503050406030204" pitchFamily="18" charset="0"/>
                      </a:rPr>
                      <m:t>cos</m:t>
                    </m:r>
                    <m:r>
                      <a:rPr lang="en-US" sz="1800" b="0" i="1" dirty="0" smtClean="0">
                        <a:latin typeface="Cambria Math" panose="02040503050406030204" pitchFamily="18" charset="0"/>
                        <a:ea typeface="Cambria Math" panose="02040503050406030204" pitchFamily="18" charset="0"/>
                      </a:rPr>
                      <m:t>⁡</m:t>
                    </m:r>
                    <m:r>
                      <a:rPr lang="en-US" sz="1800" b="0" i="1" dirty="0" smtClean="0">
                        <a:latin typeface="Cambria Math" panose="02040503050406030204" pitchFamily="18" charset="0"/>
                        <a:ea typeface="Cambria Math" panose="02040503050406030204" pitchFamily="18" charset="0"/>
                      </a:rPr>
                      <m:t>𝜋</m:t>
                    </m:r>
                    <m:r>
                      <a:rPr lang="en-US" sz="1800" b="0" i="1" smtClean="0">
                        <a:latin typeface="Cambria Math" panose="02040503050406030204" pitchFamily="18" charset="0"/>
                      </a:rPr>
                      <m:t>⁡</m:t>
                    </m:r>
                  </m:oMath>
                </a14:m>
                <a:r>
                  <a:rPr lang="en-US" sz="1800" dirty="0"/>
                  <a:t> </a:t>
                </a:r>
                <a:r>
                  <a:rPr lang="ru-RU" sz="1800" dirty="0"/>
                  <a:t>должно  автоматически упрощаться до -1, сумма ряда </a:t>
                </a:r>
                <a14:m>
                  <m:oMath xmlns:m="http://schemas.openxmlformats.org/officeDocument/2006/math">
                    <m:nary>
                      <m:naryPr>
                        <m:chr m:val="∑"/>
                        <m:limLoc m:val="subSup"/>
                        <m:ctrlPr>
                          <a:rPr lang="ru-RU" sz="1800" i="1" smtClean="0">
                            <a:latin typeface="Cambria Math" panose="02040503050406030204" pitchFamily="18" charset="0"/>
                          </a:rPr>
                        </m:ctrlPr>
                      </m:naryPr>
                      <m:sub>
                        <m:r>
                          <m:rPr>
                            <m:brk m:alnAt="25"/>
                          </m:rPr>
                          <a:rPr lang="en-US" sz="1800" b="0" i="1" smtClean="0">
                            <a:latin typeface="Cambria Math" panose="02040503050406030204" pitchFamily="18" charset="0"/>
                          </a:rPr>
                          <m:t>𝑛</m:t>
                        </m:r>
                        <m:r>
                          <a:rPr lang="en-US" sz="1800" b="0" i="1" smtClean="0">
                            <a:latin typeface="Cambria Math" panose="02040503050406030204" pitchFamily="18" charset="0"/>
                          </a:rPr>
                          <m:t>=1</m:t>
                        </m:r>
                      </m:sub>
                      <m:sup>
                        <m:r>
                          <a:rPr lang="ru-RU" sz="1800" i="1" smtClean="0">
                            <a:latin typeface="Cambria Math" panose="02040503050406030204" pitchFamily="18" charset="0"/>
                            <a:ea typeface="Cambria Math" panose="02040503050406030204" pitchFamily="18" charset="0"/>
                          </a:rPr>
                          <m:t>∞</m:t>
                        </m:r>
                      </m:sup>
                      <m:e>
                        <m:f>
                          <m:fPr>
                            <m:ctrlPr>
                              <a:rPr lang="ru-RU" sz="1800" i="1" smtClean="0">
                                <a:latin typeface="Cambria Math" panose="02040503050406030204" pitchFamily="18" charset="0"/>
                              </a:rPr>
                            </m:ctrlPr>
                          </m:fPr>
                          <m:num>
                            <m:r>
                              <a:rPr lang="en-US" sz="1800" b="0" i="1" smtClean="0">
                                <a:latin typeface="Cambria Math" panose="02040503050406030204" pitchFamily="18" charset="0"/>
                              </a:rPr>
                              <m:t>1</m:t>
                            </m:r>
                          </m:num>
                          <m:den>
                            <m:sSup>
                              <m:sSupPr>
                                <m:ctrlPr>
                                  <a:rPr lang="ru-RU" sz="1800" i="1" smtClean="0">
                                    <a:latin typeface="Cambria Math" panose="02040503050406030204" pitchFamily="18" charset="0"/>
                                  </a:rPr>
                                </m:ctrlPr>
                              </m:sSupPr>
                              <m:e>
                                <m:r>
                                  <a:rPr lang="en-US" sz="1800" b="0" i="1" smtClean="0">
                                    <a:latin typeface="Cambria Math" panose="02040503050406030204" pitchFamily="18" charset="0"/>
                                  </a:rPr>
                                  <m:t>𝑛</m:t>
                                </m:r>
                              </m:e>
                              <m:sup>
                                <m:r>
                                  <a:rPr lang="en-US" sz="1800" b="0" i="1" smtClean="0">
                                    <a:latin typeface="Cambria Math" panose="02040503050406030204" pitchFamily="18" charset="0"/>
                                  </a:rPr>
                                  <m:t>2</m:t>
                                </m:r>
                              </m:sup>
                            </m:sSup>
                          </m:den>
                        </m:f>
                      </m:e>
                    </m:nary>
                  </m:oMath>
                </a14:m>
                <a:r>
                  <a:rPr lang="en-US" sz="1800" dirty="0"/>
                  <a:t> </a:t>
                </a:r>
                <a:r>
                  <a:rPr lang="ru-RU" sz="1800" dirty="0"/>
                  <a:t>превращаться в </a:t>
                </a:r>
                <a14:m>
                  <m:oMath xmlns:m="http://schemas.openxmlformats.org/officeDocument/2006/math">
                    <m:f>
                      <m:fPr>
                        <m:ctrlPr>
                          <a:rPr lang="ru-RU" sz="1800" i="1" smtClean="0">
                            <a:latin typeface="Cambria Math" panose="02040503050406030204" pitchFamily="18" charset="0"/>
                          </a:rPr>
                        </m:ctrlPr>
                      </m:fPr>
                      <m:num>
                        <m:sSup>
                          <m:sSupPr>
                            <m:ctrlPr>
                              <a:rPr lang="ru-RU" sz="1800" i="1" smtClean="0">
                                <a:latin typeface="Cambria Math" panose="02040503050406030204" pitchFamily="18" charset="0"/>
                              </a:rPr>
                            </m:ctrlPr>
                          </m:sSupPr>
                          <m:e>
                            <m:r>
                              <a:rPr lang="ru-RU" sz="1800" i="1" smtClean="0">
                                <a:latin typeface="Cambria Math" panose="02040503050406030204" pitchFamily="18" charset="0"/>
                                <a:ea typeface="Cambria Math" panose="02040503050406030204" pitchFamily="18" charset="0"/>
                              </a:rPr>
                              <m:t>𝜋</m:t>
                            </m:r>
                          </m:e>
                          <m:sup>
                            <m:r>
                              <a:rPr lang="ru-RU" sz="1800" b="0" i="1" smtClean="0">
                                <a:latin typeface="Cambria Math" panose="02040503050406030204" pitchFamily="18" charset="0"/>
                              </a:rPr>
                              <m:t>2</m:t>
                            </m:r>
                          </m:sup>
                        </m:sSup>
                      </m:num>
                      <m:den>
                        <m:r>
                          <a:rPr lang="ru-RU" sz="1800" b="0" i="1" smtClean="0">
                            <a:latin typeface="Cambria Math" panose="02040503050406030204" pitchFamily="18" charset="0"/>
                          </a:rPr>
                          <m:t>6</m:t>
                        </m:r>
                      </m:den>
                    </m:f>
                    <m:r>
                      <a:rPr lang="ru-RU" sz="1800" b="0" i="0" smtClean="0">
                        <a:latin typeface="Cambria Math" panose="02040503050406030204" pitchFamily="18" charset="0"/>
                      </a:rPr>
                      <m:t>. </m:t>
                    </m:r>
                  </m:oMath>
                </a14:m>
                <a:endParaRPr lang="ru-RU" sz="1800" b="0" dirty="0"/>
              </a:p>
              <a:p>
                <a:pPr marL="0" indent="0">
                  <a:buNone/>
                </a:pPr>
                <a:r>
                  <a:rPr lang="ru-RU" sz="1800" dirty="0"/>
                  <a:t>И это всего лишь два примера, касающиеся одной константы.  Так что, организация символьных вычислений – дело непростое. И сопряженное с серьезными проблемами. Выражения в предыдущих примерах упрощались. Но, разумеется, гораздо чаще символьная запись будет наоборот «разбухать».</a:t>
                </a:r>
              </a:p>
              <a:p>
                <a:pPr marL="0" indent="0">
                  <a:buNone/>
                </a:pPr>
                <a:r>
                  <a:rPr lang="ru-RU" sz="1800" dirty="0"/>
                  <a:t>Например, при численных вычислениях сумма </a:t>
                </a:r>
                <a14:m>
                  <m:oMath xmlns:m="http://schemas.openxmlformats.org/officeDocument/2006/math">
                    <m:func>
                      <m:funcPr>
                        <m:ctrlPr>
                          <a:rPr lang="en-US" sz="1800" b="0" i="1" smtClean="0">
                            <a:latin typeface="Cambria Math" panose="02040503050406030204" pitchFamily="18" charset="0"/>
                          </a:rPr>
                        </m:ctrlPr>
                      </m:funcPr>
                      <m:fName>
                        <m:r>
                          <m:rPr>
                            <m:sty m:val="p"/>
                          </m:rPr>
                          <a:rPr lang="en-US" sz="1800" b="0" i="0" smtClean="0">
                            <a:latin typeface="Cambria Math" panose="02040503050406030204" pitchFamily="18" charset="0"/>
                          </a:rPr>
                          <m:t>sin</m:t>
                        </m:r>
                      </m:fName>
                      <m:e>
                        <m:r>
                          <a:rPr lang="en-US" sz="1800" b="0" i="1" smtClean="0">
                            <a:latin typeface="Cambria Math" panose="02040503050406030204" pitchFamily="18" charset="0"/>
                          </a:rPr>
                          <m:t>3</m:t>
                        </m:r>
                      </m:e>
                    </m:func>
                    <m:r>
                      <a:rPr lang="en-US" sz="1800" b="0" i="1" smtClean="0">
                        <a:latin typeface="Cambria Math" panose="02040503050406030204" pitchFamily="18" charset="0"/>
                      </a:rPr>
                      <m:t>+</m:t>
                    </m:r>
                    <m:rad>
                      <m:radPr>
                        <m:degHide m:val="on"/>
                        <m:ctrlPr>
                          <a:rPr lang="en-US" sz="1800" b="0" i="1" smtClean="0">
                            <a:latin typeface="Cambria Math" panose="02040503050406030204" pitchFamily="18" charset="0"/>
                          </a:rPr>
                        </m:ctrlPr>
                      </m:radPr>
                      <m:deg/>
                      <m:e>
                        <m:r>
                          <a:rPr lang="en-US" sz="1800" b="0" i="1" smtClean="0">
                            <a:latin typeface="Cambria Math" panose="02040503050406030204" pitchFamily="18" charset="0"/>
                          </a:rPr>
                          <m:t>5</m:t>
                        </m:r>
                      </m:e>
                    </m:rad>
                  </m:oMath>
                </a14:m>
                <a:r>
                  <a:rPr lang="en-US" sz="1800" dirty="0"/>
                  <a:t> </a:t>
                </a:r>
                <a:r>
                  <a:rPr lang="ru-RU" sz="1800" dirty="0"/>
                  <a:t>займет в памяти столько же места, сколько занимает каждое из слагаемых. Оба слагаемых будут представлены в виде чисел с плавающей точкой, которые после сложения займут столько же ячеек памяти, сколько занимало каждое из слагаемых (сколько именно, зависит от конкретного формата представления, при котором под мантиссу и порядок числа, записанного с плавающей точкой будет отведено жестко закрепленное количество байт). Правда, при сложении погрешность, возникшая при округлении каждого из слагаемых может возрасти, но не критично. Если же данная сумма хранится </a:t>
                </a:r>
                <a:r>
                  <a:rPr lang="ru-RU" sz="1800" dirty="0" err="1"/>
                  <a:t>символьно</a:t>
                </a:r>
                <a:r>
                  <a:rPr lang="ru-RU" sz="1800" dirty="0"/>
                  <a:t>, то количество ячеек памяти, необходимое для ее хранения будет даже несколько больше, чем сумма количеств ячеек, необходимых для хранения слагаемых. Ведь кроме самих этих чисел нужно помнить, что выражение представляет собой их сумму, а не, например, разность или частное. Если операций будет много, то размер памяти, необходимой для хранения результата в символьном виде будет расти очень быстро, гораздо быстрее, чем погрешность при численном представлении того же выражения.</a:t>
                </a:r>
              </a:p>
              <a:p>
                <a:pPr marL="0" indent="0">
                  <a:buNone/>
                </a:pPr>
                <a:endParaRPr lang="ru-RU" sz="1800" dirty="0"/>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838200" y="410198"/>
                <a:ext cx="10515600" cy="5776957"/>
              </a:xfrm>
              <a:blipFill>
                <a:blip r:embed="rId2"/>
                <a:stretch>
                  <a:fillRect l="-522" t="-949" r="-522"/>
                </a:stretch>
              </a:blipFill>
            </p:spPr>
            <p:txBody>
              <a:bodyPr/>
              <a:lstStyle/>
              <a:p>
                <a:r>
                  <a:rPr lang="ru-RU">
                    <a:noFill/>
                  </a:rPr>
                  <a:t> </a:t>
                </a:r>
              </a:p>
            </p:txBody>
          </p:sp>
        </mc:Fallback>
      </mc:AlternateContent>
    </p:spTree>
    <p:extLst>
      <p:ext uri="{BB962C8B-B14F-4D97-AF65-F5344CB8AC3E}">
        <p14:creationId xmlns:p14="http://schemas.microsoft.com/office/powerpoint/2010/main" val="931940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Объект 2"/>
              <p:cNvSpPr>
                <a:spLocks noGrp="1"/>
              </p:cNvSpPr>
              <p:nvPr>
                <p:ph idx="1"/>
              </p:nvPr>
            </p:nvSpPr>
            <p:spPr>
              <a:xfrm>
                <a:off x="838200" y="410198"/>
                <a:ext cx="10515600" cy="5776957"/>
              </a:xfrm>
            </p:spPr>
            <p:txBody>
              <a:bodyPr>
                <a:noAutofit/>
              </a:bodyPr>
              <a:lstStyle/>
              <a:p>
                <a:pPr marL="0" indent="0">
                  <a:buNone/>
                </a:pPr>
                <a:r>
                  <a:rPr lang="ru-RU" sz="1800" dirty="0"/>
                  <a:t>Но разбухание данных не единственная проблема символьных вычислений. </a:t>
                </a:r>
              </a:p>
              <a:p>
                <a:pPr marL="0" indent="0">
                  <a:buNone/>
                </a:pPr>
                <a:r>
                  <a:rPr lang="ru-RU" sz="1800" dirty="0"/>
                  <a:t>Можно ли упростить выражение </a:t>
                </a:r>
                <a14:m>
                  <m:oMath xmlns:m="http://schemas.openxmlformats.org/officeDocument/2006/math">
                    <m:rad>
                      <m:radPr>
                        <m:degHide m:val="on"/>
                        <m:ctrlPr>
                          <a:rPr lang="ru-RU" sz="1800" i="1" smtClean="0">
                            <a:latin typeface="Cambria Math" panose="02040503050406030204" pitchFamily="18" charset="0"/>
                          </a:rPr>
                        </m:ctrlPr>
                      </m:radPr>
                      <m:deg/>
                      <m:e>
                        <m:r>
                          <a:rPr lang="ru-RU" sz="1800" b="0" i="1" smtClean="0">
                            <a:latin typeface="Cambria Math" panose="02040503050406030204" pitchFamily="18" charset="0"/>
                          </a:rPr>
                          <m:t>7−4</m:t>
                        </m:r>
                        <m:rad>
                          <m:radPr>
                            <m:degHide m:val="on"/>
                            <m:ctrlPr>
                              <a:rPr lang="ru-RU" sz="1800" b="0" i="1" smtClean="0">
                                <a:latin typeface="Cambria Math" panose="02040503050406030204" pitchFamily="18" charset="0"/>
                              </a:rPr>
                            </m:ctrlPr>
                          </m:radPr>
                          <m:deg/>
                          <m:e>
                            <m:r>
                              <a:rPr lang="ru-RU" sz="1800" b="0" i="1" smtClean="0">
                                <a:latin typeface="Cambria Math" panose="02040503050406030204" pitchFamily="18" charset="0"/>
                              </a:rPr>
                              <m:t>3</m:t>
                            </m:r>
                          </m:e>
                        </m:rad>
                      </m:e>
                    </m:rad>
                    <m:r>
                      <a:rPr lang="ru-RU" sz="1800" b="0" i="0" smtClean="0">
                        <a:latin typeface="Cambria Math" panose="02040503050406030204" pitchFamily="18" charset="0"/>
                      </a:rPr>
                      <m:t> </m:t>
                    </m:r>
                  </m:oMath>
                </a14:m>
                <a:r>
                  <a:rPr lang="ru-RU" sz="1800" dirty="0"/>
                  <a:t>? После некоторых размышлений можно догадаться, представить </a:t>
                </a:r>
                <a14:m>
                  <m:oMath xmlns:m="http://schemas.openxmlformats.org/officeDocument/2006/math">
                    <m:r>
                      <a:rPr lang="ru-RU" sz="1800" i="1" dirty="0" smtClean="0">
                        <a:latin typeface="Cambria Math" panose="02040503050406030204" pitchFamily="18" charset="0"/>
                      </a:rPr>
                      <m:t>7</m:t>
                    </m:r>
                  </m:oMath>
                </a14:m>
                <a:r>
                  <a:rPr lang="ru-RU" sz="1800" dirty="0"/>
                  <a:t> в виде </a:t>
                </a:r>
                <a14:m>
                  <m:oMath xmlns:m="http://schemas.openxmlformats.org/officeDocument/2006/math">
                    <m:r>
                      <a:rPr lang="ru-RU" sz="1800" i="1" dirty="0" smtClean="0">
                        <a:latin typeface="Cambria Math" panose="02040503050406030204" pitchFamily="18" charset="0"/>
                      </a:rPr>
                      <m:t>4+3</m:t>
                    </m:r>
                  </m:oMath>
                </a14:m>
                <a:r>
                  <a:rPr lang="ru-RU" sz="1800" dirty="0"/>
                  <a:t>. Тогда станет видно, что подкоренное выражение представляет собой квадрат разности, а значит </a:t>
                </a:r>
                <a14:m>
                  <m:oMath xmlns:m="http://schemas.openxmlformats.org/officeDocument/2006/math">
                    <m:rad>
                      <m:radPr>
                        <m:degHide m:val="on"/>
                        <m:ctrlPr>
                          <a:rPr lang="ru-RU" sz="1800" i="1" smtClean="0">
                            <a:latin typeface="Cambria Math" panose="02040503050406030204" pitchFamily="18" charset="0"/>
                          </a:rPr>
                        </m:ctrlPr>
                      </m:radPr>
                      <m:deg/>
                      <m:e>
                        <m:r>
                          <a:rPr lang="ru-RU" sz="1800" b="0" i="1" smtClean="0">
                            <a:latin typeface="Cambria Math" panose="02040503050406030204" pitchFamily="18" charset="0"/>
                          </a:rPr>
                          <m:t>7−4</m:t>
                        </m:r>
                        <m:rad>
                          <m:radPr>
                            <m:degHide m:val="on"/>
                            <m:ctrlPr>
                              <a:rPr lang="ru-RU" sz="1800" b="0" i="1" smtClean="0">
                                <a:latin typeface="Cambria Math" panose="02040503050406030204" pitchFamily="18" charset="0"/>
                              </a:rPr>
                            </m:ctrlPr>
                          </m:radPr>
                          <m:deg/>
                          <m:e>
                            <m:r>
                              <a:rPr lang="ru-RU" sz="1800" b="0" i="1" smtClean="0">
                                <a:latin typeface="Cambria Math" panose="02040503050406030204" pitchFamily="18" charset="0"/>
                              </a:rPr>
                              <m:t>3</m:t>
                            </m:r>
                          </m:e>
                        </m:rad>
                      </m:e>
                    </m:rad>
                    <m:r>
                      <a:rPr lang="ru-RU" sz="1800" b="0" i="1" smtClean="0">
                        <a:latin typeface="Cambria Math" panose="02040503050406030204" pitchFamily="18" charset="0"/>
                      </a:rPr>
                      <m:t>=2−</m:t>
                    </m:r>
                    <m:rad>
                      <m:radPr>
                        <m:degHide m:val="on"/>
                        <m:ctrlPr>
                          <a:rPr lang="ru-RU" sz="1800" b="0" i="1" smtClean="0">
                            <a:latin typeface="Cambria Math" panose="02040503050406030204" pitchFamily="18" charset="0"/>
                          </a:rPr>
                        </m:ctrlPr>
                      </m:radPr>
                      <m:deg/>
                      <m:e>
                        <m:r>
                          <a:rPr lang="ru-RU" sz="1800" b="0" i="1" smtClean="0">
                            <a:latin typeface="Cambria Math" panose="02040503050406030204" pitchFamily="18" charset="0"/>
                          </a:rPr>
                          <m:t>3</m:t>
                        </m:r>
                      </m:e>
                    </m:rad>
                    <m:r>
                      <a:rPr lang="ru-RU" sz="1800" b="0" i="0" smtClean="0">
                        <a:latin typeface="Cambria Math" panose="02040503050406030204" pitchFamily="18" charset="0"/>
                      </a:rPr>
                      <m:t> .</m:t>
                    </m:r>
                  </m:oMath>
                </a14:m>
                <a:r>
                  <a:rPr lang="ru-RU" sz="1800" dirty="0"/>
                  <a:t> </a:t>
                </a:r>
              </a:p>
              <a:p>
                <a:pPr marL="0" indent="0">
                  <a:buNone/>
                </a:pPr>
                <a:r>
                  <a:rPr lang="ru-RU" sz="1800" dirty="0"/>
                  <a:t>А можно ли упростить </a:t>
                </a:r>
                <a14:m>
                  <m:oMath xmlns:m="http://schemas.openxmlformats.org/officeDocument/2006/math">
                    <m:rad>
                      <m:radPr>
                        <m:ctrlPr>
                          <a:rPr lang="ru-RU" sz="1800" i="1" smtClean="0">
                            <a:latin typeface="Cambria Math" panose="02040503050406030204" pitchFamily="18" charset="0"/>
                          </a:rPr>
                        </m:ctrlPr>
                      </m:radPr>
                      <m:deg>
                        <m:r>
                          <m:rPr>
                            <m:brk m:alnAt="7"/>
                          </m:rPr>
                          <a:rPr lang="ru-RU" sz="1800" b="0" i="1" smtClean="0">
                            <a:latin typeface="Cambria Math" panose="02040503050406030204" pitchFamily="18" charset="0"/>
                          </a:rPr>
                          <m:t>5</m:t>
                        </m:r>
                      </m:deg>
                      <m:e>
                        <m:r>
                          <a:rPr lang="ru-RU" sz="1800" b="0" i="1" smtClean="0">
                            <a:latin typeface="Cambria Math" panose="02040503050406030204" pitchFamily="18" charset="0"/>
                          </a:rPr>
                          <m:t>186592+135280</m:t>
                        </m:r>
                        <m:rad>
                          <m:radPr>
                            <m:degHide m:val="on"/>
                            <m:ctrlPr>
                              <a:rPr lang="ru-RU" sz="1800" b="0" i="1" smtClean="0">
                                <a:latin typeface="Cambria Math" panose="02040503050406030204" pitchFamily="18" charset="0"/>
                              </a:rPr>
                            </m:ctrlPr>
                          </m:radPr>
                          <m:deg/>
                          <m:e>
                            <m:r>
                              <a:rPr lang="ru-RU" sz="1800" b="0" i="1" smtClean="0">
                                <a:latin typeface="Cambria Math" panose="02040503050406030204" pitchFamily="18" charset="0"/>
                              </a:rPr>
                              <m:t>2</m:t>
                            </m:r>
                          </m:e>
                        </m:rad>
                        <m:r>
                          <a:rPr lang="ru-RU" sz="1800" b="0" i="1" smtClean="0">
                            <a:latin typeface="Cambria Math" panose="02040503050406030204" pitchFamily="18" charset="0"/>
                          </a:rPr>
                          <m:t>−76336</m:t>
                        </m:r>
                        <m:rad>
                          <m:radPr>
                            <m:degHide m:val="on"/>
                            <m:ctrlPr>
                              <a:rPr lang="ru-RU" sz="1800" b="0" i="1" smtClean="0">
                                <a:latin typeface="Cambria Math" panose="02040503050406030204" pitchFamily="18" charset="0"/>
                              </a:rPr>
                            </m:ctrlPr>
                          </m:radPr>
                          <m:deg/>
                          <m:e>
                            <m:r>
                              <a:rPr lang="ru-RU" sz="1800" b="0" i="1" smtClean="0">
                                <a:latin typeface="Cambria Math" panose="02040503050406030204" pitchFamily="18" charset="0"/>
                              </a:rPr>
                              <m:t>6</m:t>
                            </m:r>
                          </m:e>
                        </m:rad>
                        <m:r>
                          <a:rPr lang="ru-RU" sz="1800" b="0" i="1" smtClean="0">
                            <a:latin typeface="Cambria Math" panose="02040503050406030204" pitchFamily="18" charset="0"/>
                          </a:rPr>
                          <m:t>−110048</m:t>
                        </m:r>
                        <m:rad>
                          <m:radPr>
                            <m:degHide m:val="on"/>
                            <m:ctrlPr>
                              <a:rPr lang="ru-RU" sz="1800" b="0" i="1" smtClean="0">
                                <a:latin typeface="Cambria Math" panose="02040503050406030204" pitchFamily="18" charset="0"/>
                              </a:rPr>
                            </m:ctrlPr>
                          </m:radPr>
                          <m:deg/>
                          <m:e>
                            <m:r>
                              <a:rPr lang="ru-RU" sz="1800" b="0" i="1" smtClean="0">
                                <a:latin typeface="Cambria Math" panose="02040503050406030204" pitchFamily="18" charset="0"/>
                              </a:rPr>
                              <m:t>3</m:t>
                            </m:r>
                          </m:e>
                        </m:rad>
                      </m:e>
                    </m:rad>
                  </m:oMath>
                </a14:m>
                <a:r>
                  <a:rPr lang="ru-RU" sz="1800" dirty="0"/>
                  <a:t> ?</a:t>
                </a:r>
                <a:br>
                  <a:rPr lang="ru-RU" sz="1800" dirty="0"/>
                </a:br>
                <a:r>
                  <a:rPr lang="ru-RU" sz="1800" dirty="0"/>
                  <a:t>Даже если заранее известно, что под корнем стоит точная пятая степень, разбить подкоренное выражение на 56 слагаемых так, чтобы оно стало 5-й степенью выражения </a:t>
                </a:r>
                <a14:m>
                  <m:oMath xmlns:m="http://schemas.openxmlformats.org/officeDocument/2006/math">
                    <m:r>
                      <a:rPr lang="ru-RU" sz="1800" i="1" dirty="0" smtClean="0">
                        <a:latin typeface="Cambria Math" panose="02040503050406030204" pitchFamily="18" charset="0"/>
                      </a:rPr>
                      <m:t>2+5</m:t>
                    </m:r>
                    <m:rad>
                      <m:radPr>
                        <m:degHide m:val="on"/>
                        <m:ctrlPr>
                          <a:rPr lang="ru-RU" sz="1800" i="1" dirty="0" smtClean="0">
                            <a:latin typeface="Cambria Math" panose="02040503050406030204" pitchFamily="18" charset="0"/>
                          </a:rPr>
                        </m:ctrlPr>
                      </m:radPr>
                      <m:deg/>
                      <m:e>
                        <m:r>
                          <a:rPr lang="ru-RU" sz="1800" b="0" i="1" dirty="0" smtClean="0">
                            <a:latin typeface="Cambria Math" panose="02040503050406030204" pitchFamily="18" charset="0"/>
                          </a:rPr>
                          <m:t>2</m:t>
                        </m:r>
                      </m:e>
                    </m:rad>
                    <m:r>
                      <a:rPr lang="ru-RU" sz="1800" b="0" i="1" dirty="0" smtClean="0">
                        <a:latin typeface="Cambria Math" panose="02040503050406030204" pitchFamily="18" charset="0"/>
                      </a:rPr>
                      <m:t>−</m:t>
                    </m:r>
                    <m:rad>
                      <m:radPr>
                        <m:degHide m:val="on"/>
                        <m:ctrlPr>
                          <a:rPr lang="ru-RU" sz="1800" b="0" i="1" dirty="0" smtClean="0">
                            <a:latin typeface="Cambria Math" panose="02040503050406030204" pitchFamily="18" charset="0"/>
                          </a:rPr>
                        </m:ctrlPr>
                      </m:radPr>
                      <m:deg/>
                      <m:e>
                        <m:r>
                          <a:rPr lang="ru-RU" sz="1800" b="0" i="1" dirty="0" smtClean="0">
                            <a:latin typeface="Cambria Math" panose="02040503050406030204" pitchFamily="18" charset="0"/>
                          </a:rPr>
                          <m:t>6</m:t>
                        </m:r>
                      </m:e>
                    </m:rad>
                    <m:r>
                      <a:rPr lang="ru-RU" sz="1800" b="0" i="1" dirty="0" smtClean="0">
                        <a:latin typeface="Cambria Math" panose="02040503050406030204" pitchFamily="18" charset="0"/>
                      </a:rPr>
                      <m:t>−2</m:t>
                    </m:r>
                    <m:rad>
                      <m:radPr>
                        <m:degHide m:val="on"/>
                        <m:ctrlPr>
                          <a:rPr lang="ru-RU" sz="1800" b="0" i="1" dirty="0" smtClean="0">
                            <a:latin typeface="Cambria Math" panose="02040503050406030204" pitchFamily="18" charset="0"/>
                          </a:rPr>
                        </m:ctrlPr>
                      </m:radPr>
                      <m:deg/>
                      <m:e>
                        <m:r>
                          <a:rPr lang="ru-RU" sz="1800" b="0" i="1" dirty="0" smtClean="0">
                            <a:latin typeface="Cambria Math" panose="02040503050406030204" pitchFamily="18" charset="0"/>
                          </a:rPr>
                          <m:t>3</m:t>
                        </m:r>
                      </m:e>
                    </m:rad>
                  </m:oMath>
                </a14:m>
                <a:r>
                  <a:rPr lang="ru-RU" sz="1800" dirty="0"/>
                  <a:t>, совершенно нереально. В последнем примере можно хотя бы проверить равенство, если известны оба выражения: преобразовать второе в первое гораздо проще, чем наоборот.</a:t>
                </a:r>
              </a:p>
              <a:p>
                <a:pPr marL="0" indent="0">
                  <a:buNone/>
                </a:pPr>
                <a:r>
                  <a:rPr lang="ru-RU" sz="1800" dirty="0"/>
                  <a:t>Но все не так плохо. Все еще хуже. Во второй половине прошлого века математики доказали, что проблема проверки равенства слов (в полугруппе) алгоритмически неразрешима. Это, в частности означает, что не существует алгоритма проверки являются ли два алгебраических выражения, записанных с помощью знаков арифметических операций и радикалов, тождественно равными. </a:t>
                </a:r>
              </a:p>
              <a:p>
                <a:pPr marL="0" indent="0">
                  <a:buNone/>
                </a:pPr>
                <a:r>
                  <a:rPr lang="ru-RU" sz="1800" dirty="0"/>
                  <a:t>После этого у ряда математиков «опустились руки». Они решили, что символьные вычисления – тупиковая ветвь компьютерной математики. Но… по такой логике и человеку не следует заниматься точными вычислениями, ведь алгоритмическая неразрешимость проблема равенства выражений распространяется и на него.</a:t>
                </a:r>
              </a:p>
              <a:p>
                <a:pPr marL="0" indent="0">
                  <a:buNone/>
                </a:pPr>
                <a:r>
                  <a:rPr lang="ru-RU" sz="1800" dirty="0"/>
                  <a:t>В общем, пока одни паниковали, другие развивали идеи и создавали программные комплексы, ориентированные на символьные вычисления.</a:t>
                </a:r>
              </a:p>
            </p:txBody>
          </p:sp>
        </mc:Choice>
        <mc:Fallback>
          <p:sp>
            <p:nvSpPr>
              <p:cNvPr id="3" name="Объект 2"/>
              <p:cNvSpPr>
                <a:spLocks noGrp="1" noRot="1" noChangeAspect="1" noMove="1" noResize="1" noEditPoints="1" noAdjustHandles="1" noChangeArrowheads="1" noChangeShapeType="1" noTextEdit="1"/>
              </p:cNvSpPr>
              <p:nvPr>
                <p:ph idx="1"/>
              </p:nvPr>
            </p:nvSpPr>
            <p:spPr>
              <a:xfrm>
                <a:off x="838200" y="410198"/>
                <a:ext cx="10515600" cy="5776957"/>
              </a:xfrm>
              <a:blipFill>
                <a:blip r:embed="rId2"/>
                <a:stretch>
                  <a:fillRect l="-522" t="-949"/>
                </a:stretch>
              </a:blipFill>
            </p:spPr>
            <p:txBody>
              <a:bodyPr/>
              <a:lstStyle/>
              <a:p>
                <a:r>
                  <a:rPr lang="ru-RU">
                    <a:noFill/>
                  </a:rPr>
                  <a:t> </a:t>
                </a:r>
              </a:p>
            </p:txBody>
          </p:sp>
        </mc:Fallback>
      </mc:AlternateContent>
    </p:spTree>
    <p:extLst>
      <p:ext uri="{BB962C8B-B14F-4D97-AF65-F5344CB8AC3E}">
        <p14:creationId xmlns:p14="http://schemas.microsoft.com/office/powerpoint/2010/main" val="25481235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880929" y="589660"/>
                <a:ext cx="10515600" cy="5990602"/>
              </a:xfrm>
            </p:spPr>
            <p:txBody>
              <a:bodyPr>
                <a:noAutofit/>
              </a:bodyPr>
              <a:lstStyle/>
              <a:p>
                <a:pPr marL="0" indent="0">
                  <a:buNone/>
                </a:pPr>
                <a:r>
                  <a:rPr lang="ru-RU" sz="1800" dirty="0"/>
                  <a:t>Но так быть с проблемой невозможности установить равны ли два выражения?</a:t>
                </a:r>
              </a:p>
              <a:p>
                <a:pPr marL="0" indent="0">
                  <a:buNone/>
                </a:pPr>
                <a:r>
                  <a:rPr lang="ru-RU" sz="1800" dirty="0"/>
                  <a:t>В общем случае, никак. Нужно просто иметь ее в виду. Но и излишне боятся ее не стоит. </a:t>
                </a:r>
              </a:p>
              <a:p>
                <a:pPr marL="0" indent="0">
                  <a:buNone/>
                </a:pPr>
                <a:r>
                  <a:rPr lang="ru-RU" sz="1800" dirty="0"/>
                  <a:t>Во-первых, для многих конкретных выражений и целых классов выражений проверка возможна. </a:t>
                </a:r>
              </a:p>
              <a:p>
                <a:pPr marL="0" indent="0">
                  <a:buNone/>
                </a:pPr>
                <a:r>
                  <a:rPr lang="ru-RU" sz="1800" dirty="0"/>
                  <a:t>Во-вторых, часто имеется возможность доказать (опровергнуть) равенство не вычислением, а рассуждением.</a:t>
                </a:r>
              </a:p>
              <a:p>
                <a:pPr marL="0" indent="0">
                  <a:buNone/>
                </a:pPr>
                <a:r>
                  <a:rPr lang="ru-RU" sz="1800" dirty="0"/>
                  <a:t>Наконец, в-третьих, всегда можно подтвердить гипотезу  равенства двух выражений со сколь угодно высокой степенью вероятности или гарантированно отвергнуть эту гипотезу, используя для такой проверки округленные выражения. Разумеется, для равных выражений возможны (и даже ожидаемы) расхождения в последних значащих цифрах из-за округления. Но с повышением точности вычислений, эти расхождения будут все дальше отодвигаться в младшие разряды. А если выражения близки, но не равны, количество совпадающих цифр при повышении точности стабилизируется.</a:t>
                </a:r>
              </a:p>
              <a:p>
                <a:pPr marL="0" indent="0">
                  <a:buNone/>
                </a:pPr>
                <a:r>
                  <a:rPr lang="ru-RU" sz="1800" dirty="0"/>
                  <a:t>Проиллюстрируем это на примерах. Для наглядности мы взяли выражения в равенстве (неравенстве)  которых не сложно убедиться аналитически:</a:t>
                </a:r>
              </a:p>
              <a:p>
                <a:pPr marL="0" indent="0">
                  <a:buNone/>
                </a:pPr>
                <a:r>
                  <a:rPr lang="ru-RU" sz="1800" dirty="0"/>
                  <a:t>Для выражений </a:t>
                </a:r>
                <a14:m>
                  <m:oMath xmlns:m="http://schemas.openxmlformats.org/officeDocument/2006/math">
                    <m:func>
                      <m:funcPr>
                        <m:ctrlPr>
                          <a:rPr lang="en-US" sz="1800" b="0" i="1" smtClean="0">
                            <a:latin typeface="Cambria Math" panose="02040503050406030204" pitchFamily="18" charset="0"/>
                          </a:rPr>
                        </m:ctrlPr>
                      </m:funcPr>
                      <m:fName>
                        <m:r>
                          <m:rPr>
                            <m:sty m:val="p"/>
                          </m:rPr>
                          <a:rPr lang="en-US" sz="1800" b="0" i="0" smtClean="0">
                            <a:latin typeface="Cambria Math" panose="02040503050406030204" pitchFamily="18" charset="0"/>
                          </a:rPr>
                          <m:t>sin</m:t>
                        </m:r>
                      </m:fName>
                      <m:e>
                        <m:f>
                          <m:fPr>
                            <m:ctrlPr>
                              <a:rPr lang="en-US" sz="1800" b="0" i="1" smtClean="0">
                                <a:latin typeface="Cambria Math" panose="02040503050406030204" pitchFamily="18" charset="0"/>
                              </a:rPr>
                            </m:ctrlPr>
                          </m:fPr>
                          <m:num>
                            <m:r>
                              <a:rPr lang="en-US" sz="1800" b="0" i="1" smtClean="0">
                                <a:latin typeface="Cambria Math" panose="02040503050406030204" pitchFamily="18" charset="0"/>
                                <a:ea typeface="Cambria Math" panose="02040503050406030204" pitchFamily="18" charset="0"/>
                              </a:rPr>
                              <m:t>𝜋</m:t>
                            </m:r>
                          </m:num>
                          <m:den>
                            <m:r>
                              <a:rPr lang="en-US" sz="1800" b="0" i="1" smtClean="0">
                                <a:latin typeface="Cambria Math" panose="02040503050406030204" pitchFamily="18" charset="0"/>
                              </a:rPr>
                              <m:t>10</m:t>
                            </m:r>
                          </m:den>
                        </m:f>
                      </m:e>
                    </m:func>
                  </m:oMath>
                </a14:m>
                <a:r>
                  <a:rPr lang="en-US" sz="1800" dirty="0"/>
                  <a:t> </a:t>
                </a:r>
                <a:r>
                  <a:rPr lang="ru-RU" sz="1800" dirty="0"/>
                  <a:t>и </a:t>
                </a:r>
                <a14:m>
                  <m:oMath xmlns:m="http://schemas.openxmlformats.org/officeDocument/2006/math">
                    <m:f>
                      <m:fPr>
                        <m:ctrlPr>
                          <a:rPr lang="ru-RU" sz="1800" i="1" smtClean="0">
                            <a:latin typeface="Cambria Math" panose="02040503050406030204" pitchFamily="18" charset="0"/>
                          </a:rPr>
                        </m:ctrlPr>
                      </m:fPr>
                      <m:num>
                        <m:rad>
                          <m:radPr>
                            <m:degHide m:val="on"/>
                            <m:ctrlPr>
                              <a:rPr lang="ru-RU" sz="1800" i="1" smtClean="0">
                                <a:latin typeface="Cambria Math" panose="02040503050406030204" pitchFamily="18" charset="0"/>
                              </a:rPr>
                            </m:ctrlPr>
                          </m:radPr>
                          <m:deg/>
                          <m:e>
                            <m:r>
                              <a:rPr lang="ru-RU" sz="1800" b="0" i="1" smtClean="0">
                                <a:latin typeface="Cambria Math" panose="02040503050406030204" pitchFamily="18" charset="0"/>
                              </a:rPr>
                              <m:t>5</m:t>
                            </m:r>
                          </m:e>
                        </m:rad>
                        <m:r>
                          <a:rPr lang="ru-RU" sz="1800" b="0" i="1" smtClean="0">
                            <a:latin typeface="Cambria Math" panose="02040503050406030204" pitchFamily="18" charset="0"/>
                          </a:rPr>
                          <m:t>−1</m:t>
                        </m:r>
                      </m:num>
                      <m:den>
                        <m:r>
                          <a:rPr lang="ru-RU" sz="1800" b="0" i="1" smtClean="0">
                            <a:latin typeface="Cambria Math" panose="02040503050406030204" pitchFamily="18" charset="0"/>
                          </a:rPr>
                          <m:t>4</m:t>
                        </m:r>
                      </m:den>
                    </m:f>
                  </m:oMath>
                </a14:m>
                <a:r>
                  <a:rPr lang="ru-RU" sz="1800" dirty="0"/>
                  <a:t> система </a:t>
                </a:r>
                <a:r>
                  <a:rPr lang="en-US" sz="1800" dirty="0"/>
                  <a:t>Maple (</a:t>
                </a:r>
                <a:r>
                  <a:rPr lang="ru-RU" sz="1800" dirty="0"/>
                  <a:t>с которой мы позже познакомимся ближе) возвращает значения: 0.3090169944; 0.3090169942. Повысив точность, получим 0.30901699437494742411 и 0.30901699437494742410. Эти числа вновь различаются в последней цифре, но теперь это 20-я, а не 10-я значащая цифра.</a:t>
                </a:r>
                <a:br>
                  <a:rPr lang="ru-RU" sz="1800" dirty="0"/>
                </a:br>
                <a:r>
                  <a:rPr lang="ru-RU" sz="1800" dirty="0"/>
                  <a:t>Для числа </a:t>
                </a:r>
                <a14:m>
                  <m:oMath xmlns:m="http://schemas.openxmlformats.org/officeDocument/2006/math">
                    <m:r>
                      <a:rPr lang="ru-RU" sz="1800" b="0" i="1" smtClean="0">
                        <a:latin typeface="Cambria Math" panose="02040503050406030204" pitchFamily="18" charset="0"/>
                      </a:rPr>
                      <m:t>88</m:t>
                    </m:r>
                    <m:func>
                      <m:funcPr>
                        <m:ctrlPr>
                          <a:rPr lang="en-US" sz="1800" b="0" i="1" smtClean="0">
                            <a:latin typeface="Cambria Math" panose="02040503050406030204" pitchFamily="18" charset="0"/>
                          </a:rPr>
                        </m:ctrlPr>
                      </m:funcPr>
                      <m:fName>
                        <m:r>
                          <m:rPr>
                            <m:sty m:val="p"/>
                          </m:rPr>
                          <a:rPr lang="en-US" sz="1800" b="0" i="0" smtClean="0">
                            <a:latin typeface="Cambria Math" panose="02040503050406030204" pitchFamily="18" charset="0"/>
                          </a:rPr>
                          <m:t>ln</m:t>
                        </m:r>
                      </m:fName>
                      <m:e>
                        <m:r>
                          <a:rPr lang="en-US" sz="1800" b="0" i="1" smtClean="0">
                            <a:latin typeface="Cambria Math" panose="02040503050406030204" pitchFamily="18" charset="0"/>
                          </a:rPr>
                          <m:t>89</m:t>
                        </m:r>
                      </m:e>
                    </m:func>
                  </m:oMath>
                </a14:m>
                <a:r>
                  <a:rPr lang="en-US" sz="1800" dirty="0"/>
                  <a:t> Maple </a:t>
                </a:r>
                <a:r>
                  <a:rPr lang="ru-RU" sz="1800" dirty="0"/>
                  <a:t>возвращает округленное значение 395.0000006, отличающееся от целого числа 395 лишь в последнем разряде. Но, повысив точность, получим 395.00000053642830577, и различными будут уже 11 последних цифр.</a:t>
                </a:r>
              </a:p>
              <a:p>
                <a:pPr marL="0" indent="0">
                  <a:buNone/>
                </a:pPr>
                <a:endParaRPr lang="ru-RU" sz="1800" dirty="0"/>
              </a:p>
              <a:p>
                <a:pPr marL="0" indent="0">
                  <a:buNone/>
                </a:pPr>
                <a:endParaRPr lang="ru-RU" sz="1800" dirty="0"/>
              </a:p>
              <a:p>
                <a:pPr marL="0" indent="0">
                  <a:buNone/>
                </a:pPr>
                <a:br>
                  <a:rPr lang="ru-RU" sz="1800" dirty="0"/>
                </a:br>
                <a:endParaRPr lang="ru-RU" sz="1800" dirty="0"/>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880929" y="589660"/>
                <a:ext cx="10515600" cy="5990602"/>
              </a:xfrm>
              <a:blipFill>
                <a:blip r:embed="rId2"/>
                <a:stretch>
                  <a:fillRect l="-522" t="-1018" r="-522" b="-815"/>
                </a:stretch>
              </a:blipFill>
            </p:spPr>
            <p:txBody>
              <a:bodyPr/>
              <a:lstStyle/>
              <a:p>
                <a:r>
                  <a:rPr lang="ru-RU">
                    <a:noFill/>
                  </a:rPr>
                  <a:t> </a:t>
                </a:r>
              </a:p>
            </p:txBody>
          </p:sp>
        </mc:Fallback>
      </mc:AlternateContent>
    </p:spTree>
    <p:extLst>
      <p:ext uri="{BB962C8B-B14F-4D97-AF65-F5344CB8AC3E}">
        <p14:creationId xmlns:p14="http://schemas.microsoft.com/office/powerpoint/2010/main" val="8135273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880929" y="589660"/>
                <a:ext cx="10515600" cy="5990602"/>
              </a:xfrm>
            </p:spPr>
            <p:txBody>
              <a:bodyPr>
                <a:noAutofit/>
              </a:bodyPr>
              <a:lstStyle/>
              <a:p>
                <a:pPr marL="0" indent="0">
                  <a:buNone/>
                </a:pPr>
                <a:r>
                  <a:rPr lang="ru-RU" sz="1800" dirty="0"/>
                  <a:t>Так может быть правы те, кто призывает использовать компьютер только для округленных вычислений? Нет! Во-первых, существуют (и нередки) задачи, где округление неприемлемо в принципе. Например, вопрос, является ли данное число рациональным (целым, алгебраическим), теряет смысл, если мы используем округление. </a:t>
                </a:r>
              </a:p>
              <a:p>
                <a:pPr marL="0" indent="0">
                  <a:buNone/>
                </a:pPr>
                <a:r>
                  <a:rPr lang="ru-RU" sz="1800" dirty="0"/>
                  <a:t>Приведу пример нелепости перехода к округленным значениям из числа тех, с которыми я нередко сталкивался при проверке работ ЕГЭ: Например, ответом к некоторому неравенству служит отрезок </a:t>
                </a:r>
                <a14:m>
                  <m:oMath xmlns:m="http://schemas.openxmlformats.org/officeDocument/2006/math">
                    <m:d>
                      <m:dPr>
                        <m:begChr m:val="["/>
                        <m:endChr m:val="]"/>
                        <m:ctrlPr>
                          <a:rPr lang="ru-RU" sz="1800" i="1" smtClean="0">
                            <a:latin typeface="Cambria Math" panose="02040503050406030204" pitchFamily="18" charset="0"/>
                          </a:rPr>
                        </m:ctrlPr>
                      </m:dPr>
                      <m:e>
                        <m:r>
                          <a:rPr lang="ru-RU" sz="1800" b="0" i="1" smtClean="0">
                            <a:latin typeface="Cambria Math" panose="02040503050406030204" pitchFamily="18" charset="0"/>
                          </a:rPr>
                          <m:t>−</m:t>
                        </m:r>
                        <m:rad>
                          <m:radPr>
                            <m:degHide m:val="on"/>
                            <m:ctrlPr>
                              <a:rPr lang="ru-RU" sz="1800" i="1" smtClean="0">
                                <a:latin typeface="Cambria Math" panose="02040503050406030204" pitchFamily="18" charset="0"/>
                              </a:rPr>
                            </m:ctrlPr>
                          </m:radPr>
                          <m:deg/>
                          <m:e>
                            <m:r>
                              <a:rPr lang="ru-RU" sz="1800" b="0" i="1" smtClean="0">
                                <a:latin typeface="Cambria Math" panose="02040503050406030204" pitchFamily="18" charset="0"/>
                              </a:rPr>
                              <m:t>2</m:t>
                            </m:r>
                          </m:e>
                        </m:rad>
                        <m:r>
                          <a:rPr lang="ru-RU" sz="1800" b="0" i="1" smtClean="0">
                            <a:latin typeface="Cambria Math" panose="02040503050406030204" pitchFamily="18" charset="0"/>
                          </a:rPr>
                          <m:t>;−1</m:t>
                        </m:r>
                      </m:e>
                    </m:d>
                    <m:r>
                      <a:rPr lang="ru-RU" sz="1800" b="0" i="1" smtClean="0">
                        <a:latin typeface="Cambria Math" panose="02040503050406030204" pitchFamily="18" charset="0"/>
                      </a:rPr>
                      <m:t>.</m:t>
                    </m:r>
                  </m:oMath>
                </a14:m>
                <a:r>
                  <a:rPr lang="ru-RU" sz="1800" dirty="0"/>
                  <a:t> Получив его некоторые выпускники стараются «улучшить» его и пишут в ответ выражение </a:t>
                </a:r>
                <a14:m>
                  <m:oMath xmlns:m="http://schemas.openxmlformats.org/officeDocument/2006/math">
                    <m:d>
                      <m:dPr>
                        <m:begChr m:val="["/>
                        <m:endChr m:val="]"/>
                        <m:ctrlPr>
                          <a:rPr lang="ru-RU" sz="1800" i="1" smtClean="0">
                            <a:latin typeface="Cambria Math" panose="02040503050406030204" pitchFamily="18" charset="0"/>
                          </a:rPr>
                        </m:ctrlPr>
                      </m:dPr>
                      <m:e>
                        <m:r>
                          <a:rPr lang="ru-RU" sz="1800" b="0" i="1" smtClean="0">
                            <a:latin typeface="Cambria Math" panose="02040503050406030204" pitchFamily="18" charset="0"/>
                          </a:rPr>
                          <m:t>−1.41;−1</m:t>
                        </m:r>
                      </m:e>
                    </m:d>
                    <m:r>
                      <a:rPr lang="ru-RU" sz="1800" b="0" i="1" smtClean="0">
                        <a:latin typeface="Cambria Math" panose="02040503050406030204" pitchFamily="18" charset="0"/>
                      </a:rPr>
                      <m:t>.</m:t>
                    </m:r>
                  </m:oMath>
                </a14:m>
                <a:r>
                  <a:rPr lang="ru-RU" sz="1800" dirty="0"/>
                  <a:t> Особенно пикантно выглядит забота о граничных точках, в пояснении, что концы отрезка входят в ответ, поскольку исходное неравенство нестрогое. При этом автора работы нисколько не заботит, что при округлении ответа он уже отбросил целый континуум точек от </a:t>
                </a:r>
                <a14:m>
                  <m:oMath xmlns:m="http://schemas.openxmlformats.org/officeDocument/2006/math">
                    <m:r>
                      <a:rPr lang="ru-RU" sz="1800" b="0" i="1" smtClean="0">
                        <a:latin typeface="Cambria Math" panose="02040503050406030204" pitchFamily="18" charset="0"/>
                      </a:rPr>
                      <m:t>−</m:t>
                    </m:r>
                    <m:rad>
                      <m:radPr>
                        <m:degHide m:val="on"/>
                        <m:ctrlPr>
                          <a:rPr lang="ru-RU" sz="1800" i="1" smtClean="0">
                            <a:latin typeface="Cambria Math" panose="02040503050406030204" pitchFamily="18" charset="0"/>
                          </a:rPr>
                        </m:ctrlPr>
                      </m:radPr>
                      <m:deg/>
                      <m:e>
                        <m:r>
                          <a:rPr lang="ru-RU" sz="1800" b="0" i="1" smtClean="0">
                            <a:latin typeface="Cambria Math" panose="02040503050406030204" pitchFamily="18" charset="0"/>
                          </a:rPr>
                          <m:t>2</m:t>
                        </m:r>
                      </m:e>
                    </m:rad>
                  </m:oMath>
                </a14:m>
                <a:r>
                  <a:rPr lang="ru-RU" sz="1800" dirty="0"/>
                  <a:t> до </a:t>
                </a:r>
                <a14:m>
                  <m:oMath xmlns:m="http://schemas.openxmlformats.org/officeDocument/2006/math">
                    <m:r>
                      <a:rPr lang="ru-RU" sz="1800" b="0" i="1" smtClean="0">
                        <a:latin typeface="Cambria Math" panose="02040503050406030204" pitchFamily="18" charset="0"/>
                      </a:rPr>
                      <m:t>−1.41</m:t>
                    </m:r>
                  </m:oMath>
                </a14:m>
                <a:r>
                  <a:rPr lang="ru-RU" sz="1800" dirty="0"/>
                  <a:t>, включая граничную точку, о которой он так заботится.</a:t>
                </a:r>
              </a:p>
              <a:p>
                <a:pPr marL="0" indent="0">
                  <a:buNone/>
                </a:pPr>
                <a:r>
                  <a:rPr lang="ru-RU" sz="1800" dirty="0"/>
                  <a:t>Часто минимальное округление в вычислениях может привести к принципиально иному ответу. Например, при приведении уравнения кривой второго порядка к каноническому виду, за счет округления эксцентриситет, который изначально был близок к 1, но больше 1, может стать равным или меньшим 1. И гипербола, состоящая из двух бесконечных ветвей, «превратится» в параболу, потеряв целую ветвь, или эллипс, который и вовсе ограничен. </a:t>
                </a:r>
              </a:p>
              <a:p>
                <a:pPr marL="0" indent="0">
                  <a:buNone/>
                </a:pPr>
                <a:r>
                  <a:rPr lang="ru-RU" sz="1800" dirty="0"/>
                  <a:t>Еще один пример – нахождение размерности линейной оболочки множества векторов. Она вычисляется через нахождение ранга матрицы координат этих векторов. Возможная микроскопическая погрешность округления может привести к тому, что двумерная оболочка «превратится» в трехмерную (а возможно, и имеющую большее число измерений). </a:t>
                </a:r>
              </a:p>
              <a:p>
                <a:pPr marL="0" indent="0">
                  <a:buNone/>
                </a:pPr>
                <a:endParaRPr lang="ru-RU" sz="1800" dirty="0"/>
              </a:p>
              <a:p>
                <a:pPr marL="0" indent="0">
                  <a:buNone/>
                </a:pPr>
                <a:r>
                  <a:rPr lang="ru-RU" sz="1800" dirty="0"/>
                  <a:t> </a:t>
                </a:r>
                <a:br>
                  <a:rPr lang="ru-RU" sz="1800" dirty="0"/>
                </a:br>
                <a:endParaRPr lang="ru-RU" sz="1800" dirty="0"/>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880929" y="589660"/>
                <a:ext cx="10515600" cy="5990602"/>
              </a:xfrm>
              <a:blipFill>
                <a:blip r:embed="rId2"/>
                <a:stretch>
                  <a:fillRect l="-522" t="-1018" r="-928"/>
                </a:stretch>
              </a:blipFill>
            </p:spPr>
            <p:txBody>
              <a:bodyPr/>
              <a:lstStyle/>
              <a:p>
                <a:r>
                  <a:rPr lang="ru-RU">
                    <a:noFill/>
                  </a:rPr>
                  <a:t> </a:t>
                </a:r>
              </a:p>
            </p:txBody>
          </p:sp>
        </mc:Fallback>
      </mc:AlternateContent>
    </p:spTree>
    <p:extLst>
      <p:ext uri="{BB962C8B-B14F-4D97-AF65-F5344CB8AC3E}">
        <p14:creationId xmlns:p14="http://schemas.microsoft.com/office/powerpoint/2010/main" val="25092053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880929" y="589660"/>
                <a:ext cx="10515600" cy="5990602"/>
              </a:xfrm>
            </p:spPr>
            <p:txBody>
              <a:bodyPr>
                <a:noAutofit/>
              </a:bodyPr>
              <a:lstStyle/>
              <a:p>
                <a:pPr marL="0" indent="0">
                  <a:buNone/>
                </a:pPr>
                <a:r>
                  <a:rPr lang="ru-RU" sz="1800" dirty="0"/>
                  <a:t> Наиболее типичной проблемой численного подхода являются катастрофические последствия округления при вычислении значений разрывных или просто быстро меняющихся функций (недаром раздел математики, изучающий поведение таких функций называется теорией катастроф). </a:t>
                </a:r>
              </a:p>
              <a:p>
                <a:pPr marL="0" indent="0">
                  <a:buNone/>
                </a:pPr>
                <a:r>
                  <a:rPr lang="ru-RU" sz="1800" dirty="0"/>
                  <a:t>Например, нас интересует значение функции </a:t>
                </a:r>
                <a14:m>
                  <m:oMath xmlns:m="http://schemas.openxmlformats.org/officeDocument/2006/math">
                    <m:r>
                      <a:rPr lang="en-US" sz="1800" b="0" i="1" dirty="0" smtClean="0">
                        <a:latin typeface="Cambria Math" panose="02040503050406030204" pitchFamily="18" charset="0"/>
                      </a:rPr>
                      <m:t>𝑓</m:t>
                    </m:r>
                    <m:r>
                      <a:rPr lang="en-US" sz="1800" b="0" i="1" dirty="0" smtClean="0">
                        <a:latin typeface="Cambria Math" panose="02040503050406030204" pitchFamily="18" charset="0"/>
                      </a:rPr>
                      <m:t>(</m:t>
                    </m:r>
                    <m:r>
                      <a:rPr lang="en-US" sz="1800" b="0" i="1" dirty="0" smtClean="0">
                        <a:latin typeface="Cambria Math" panose="02040503050406030204" pitchFamily="18" charset="0"/>
                      </a:rPr>
                      <m:t>𝑥</m:t>
                    </m:r>
                    <m:r>
                      <a:rPr lang="en-US" sz="1800" b="0" i="1" dirty="0" smtClean="0">
                        <a:latin typeface="Cambria Math" panose="02040503050406030204" pitchFamily="18" charset="0"/>
                      </a:rPr>
                      <m:t>)=</m:t>
                    </m:r>
                    <m:f>
                      <m:fPr>
                        <m:ctrlPr>
                          <a:rPr lang="en-US" sz="1800" b="0" i="1" smtClean="0">
                            <a:latin typeface="Cambria Math" panose="02040503050406030204" pitchFamily="18" charset="0"/>
                          </a:rPr>
                        </m:ctrlPr>
                      </m:fPr>
                      <m:num>
                        <m:r>
                          <a:rPr lang="en-US" sz="1800" b="0" i="1" smtClean="0">
                            <a:latin typeface="Cambria Math" panose="02040503050406030204" pitchFamily="18" charset="0"/>
                          </a:rPr>
                          <m:t>1</m:t>
                        </m:r>
                      </m:num>
                      <m:den>
                        <m:r>
                          <a:rPr lang="en-US" sz="1800" b="0" i="1" smtClean="0">
                            <a:latin typeface="Cambria Math" panose="02040503050406030204" pitchFamily="18" charset="0"/>
                          </a:rPr>
                          <m:t>𝑥</m:t>
                        </m:r>
                      </m:den>
                    </m:f>
                  </m:oMath>
                </a14:m>
                <a:r>
                  <a:rPr lang="en-US" sz="1800" dirty="0"/>
                  <a:t> </a:t>
                </a:r>
                <a:r>
                  <a:rPr lang="ru-RU" sz="1800" dirty="0"/>
                  <a:t>при </a:t>
                </a:r>
                <a14:m>
                  <m:oMath xmlns:m="http://schemas.openxmlformats.org/officeDocument/2006/math">
                    <m:r>
                      <a:rPr lang="en-US" sz="1800" i="1" dirty="0" smtClean="0">
                        <a:latin typeface="Cambria Math" panose="02040503050406030204" pitchFamily="18" charset="0"/>
                      </a:rPr>
                      <m:t>𝑥</m:t>
                    </m:r>
                  </m:oMath>
                </a14:m>
                <a:r>
                  <a:rPr lang="ru-RU" sz="1800" dirty="0"/>
                  <a:t>, близком к 0. Пусть в результатте округлений на предыдущих шагах вычислений требуемое значение аргумента изменилось на </a:t>
                </a:r>
                <a14:m>
                  <m:oMath xmlns:m="http://schemas.openxmlformats.org/officeDocument/2006/math">
                    <m:sSup>
                      <m:sSupPr>
                        <m:ctrlPr>
                          <a:rPr lang="ru-RU" sz="1800" b="0" i="1" smtClean="0">
                            <a:latin typeface="Cambria Math" panose="02040503050406030204" pitchFamily="18" charset="0"/>
                          </a:rPr>
                        </m:ctrlPr>
                      </m:sSupPr>
                      <m:e>
                        <m:r>
                          <a:rPr lang="ru-RU" sz="1800" b="0" i="1" smtClean="0">
                            <a:latin typeface="Cambria Math" panose="02040503050406030204" pitchFamily="18" charset="0"/>
                          </a:rPr>
                          <m:t>10</m:t>
                        </m:r>
                      </m:e>
                      <m:sup>
                        <m:r>
                          <a:rPr lang="ru-RU" sz="1800" b="0" i="1" smtClean="0">
                            <a:latin typeface="Cambria Math" panose="02040503050406030204" pitchFamily="18" charset="0"/>
                          </a:rPr>
                          <m:t>−9</m:t>
                        </m:r>
                      </m:sup>
                    </m:sSup>
                  </m:oMath>
                </a14:m>
                <a:r>
                  <a:rPr lang="ru-RU" sz="1800" dirty="0"/>
                  <a:t> и вместо </a:t>
                </a:r>
                <a14:m>
                  <m:oMath xmlns:m="http://schemas.openxmlformats.org/officeDocument/2006/math">
                    <m:r>
                      <a:rPr lang="ru-RU" sz="1800" b="0" i="0" smtClean="0">
                        <a:latin typeface="Cambria Math" panose="02040503050406030204" pitchFamily="18" charset="0"/>
                      </a:rPr>
                      <m:t>0.000000002</m:t>
                    </m:r>
                  </m:oMath>
                </a14:m>
                <a:r>
                  <a:rPr lang="ru-RU" sz="1800" dirty="0"/>
                  <a:t> стало </a:t>
                </a:r>
                <a14:m>
                  <m:oMath xmlns:m="http://schemas.openxmlformats.org/officeDocument/2006/math">
                    <m:r>
                      <a:rPr lang="ru-RU" sz="1800" b="0" i="0" smtClean="0">
                        <a:latin typeface="Cambria Math" panose="02040503050406030204" pitchFamily="18" charset="0"/>
                      </a:rPr>
                      <m:t>0.000000001</m:t>
                    </m:r>
                  </m:oMath>
                </a14:m>
                <a:r>
                  <a:rPr lang="ru-RU" sz="1800" dirty="0"/>
                  <a:t>. Тогда значение функции исказится на 500 000 000.  Обратите внимание, что такое ужасающее искажение произошло лишь при приближении к точке разрыва, а не при переходе через нее. </a:t>
                </a:r>
              </a:p>
              <a:p>
                <a:pPr marL="0" indent="0">
                  <a:buNone/>
                </a:pPr>
                <a:r>
                  <a:rPr lang="ru-RU" sz="1800" dirty="0"/>
                  <a:t>Одного взгляда на поведение графика функции с неограниченной вариацией </a:t>
                </a:r>
                <a14:m>
                  <m:oMath xmlns:m="http://schemas.openxmlformats.org/officeDocument/2006/math">
                    <m:r>
                      <a:rPr lang="en-US" sz="1800" b="0" i="1" dirty="0" smtClean="0">
                        <a:latin typeface="Cambria Math" panose="02040503050406030204" pitchFamily="18" charset="0"/>
                      </a:rPr>
                      <m:t>𝑓</m:t>
                    </m:r>
                    <m:d>
                      <m:dPr>
                        <m:ctrlPr>
                          <a:rPr lang="en-US" sz="1800" b="0" i="1" dirty="0" smtClean="0">
                            <a:latin typeface="Cambria Math" panose="02040503050406030204" pitchFamily="18" charset="0"/>
                          </a:rPr>
                        </m:ctrlPr>
                      </m:dPr>
                      <m:e>
                        <m:r>
                          <a:rPr lang="en-US" sz="1800" b="0" i="1" dirty="0" smtClean="0">
                            <a:latin typeface="Cambria Math" panose="02040503050406030204" pitchFamily="18" charset="0"/>
                          </a:rPr>
                          <m:t>𝑥</m:t>
                        </m:r>
                      </m:e>
                    </m:d>
                    <m:r>
                      <a:rPr lang="en-US" sz="1800" b="0" i="1" dirty="0" smtClean="0">
                        <a:latin typeface="Cambria Math" panose="02040503050406030204" pitchFamily="18" charset="0"/>
                      </a:rPr>
                      <m:t>=</m:t>
                    </m:r>
                    <m:func>
                      <m:funcPr>
                        <m:ctrlPr>
                          <a:rPr lang="en-US" sz="1800" b="0" i="1" smtClean="0">
                            <a:latin typeface="Cambria Math" panose="02040503050406030204" pitchFamily="18" charset="0"/>
                          </a:rPr>
                        </m:ctrlPr>
                      </m:funcPr>
                      <m:fName>
                        <m:r>
                          <m:rPr>
                            <m:sty m:val="p"/>
                          </m:rPr>
                          <a:rPr lang="en-US" sz="1800" b="0" i="0" smtClean="0">
                            <a:latin typeface="Cambria Math" panose="02040503050406030204" pitchFamily="18" charset="0"/>
                          </a:rPr>
                          <m:t>sin</m:t>
                        </m:r>
                      </m:fName>
                      <m:e>
                        <m:f>
                          <m:fPr>
                            <m:ctrlPr>
                              <a:rPr lang="en-US" sz="1800" b="0" i="1" smtClean="0">
                                <a:latin typeface="Cambria Math" panose="02040503050406030204" pitchFamily="18" charset="0"/>
                              </a:rPr>
                            </m:ctrlPr>
                          </m:fPr>
                          <m:num>
                            <m:r>
                              <a:rPr lang="en-US" sz="1800" b="0" i="1" smtClean="0">
                                <a:latin typeface="Cambria Math" panose="02040503050406030204" pitchFamily="18" charset="0"/>
                              </a:rPr>
                              <m:t>1</m:t>
                            </m:r>
                          </m:num>
                          <m:den>
                            <m:r>
                              <a:rPr lang="en-US" sz="1800" b="0" i="1" smtClean="0">
                                <a:latin typeface="Cambria Math" panose="02040503050406030204" pitchFamily="18" charset="0"/>
                                <a:ea typeface="Cambria Math" panose="02040503050406030204" pitchFamily="18" charset="0"/>
                              </a:rPr>
                              <m:t>𝑥</m:t>
                            </m:r>
                          </m:den>
                        </m:f>
                      </m:e>
                    </m:func>
                  </m:oMath>
                </a14:m>
                <a:r>
                  <a:rPr lang="ru-RU" sz="1800" dirty="0"/>
                  <a:t> вблизи нуля достаточно, чтобы понять насколько непредсказуемые последствие вызовет малое искажение аргумента, близкого к 0. </a:t>
                </a:r>
              </a:p>
              <a:p>
                <a:pPr marL="0" indent="0">
                  <a:buNone/>
                </a:pPr>
                <a:endParaRPr lang="ru-RU" sz="1800" dirty="0"/>
              </a:p>
              <a:p>
                <a:pPr marL="0" indent="0">
                  <a:buNone/>
                </a:pPr>
                <a:r>
                  <a:rPr lang="ru-RU" sz="1800" dirty="0"/>
                  <a:t> </a:t>
                </a:r>
              </a:p>
              <a:p>
                <a:pPr marL="0" indent="0">
                  <a:buNone/>
                </a:pPr>
                <a:endParaRPr lang="ru-RU" sz="1800" dirty="0"/>
              </a:p>
              <a:p>
                <a:pPr marL="0" indent="0">
                  <a:buNone/>
                </a:pPr>
                <a:r>
                  <a:rPr lang="ru-RU" sz="1800" dirty="0"/>
                  <a:t> </a:t>
                </a:r>
                <a:br>
                  <a:rPr lang="ru-RU" sz="1800" dirty="0"/>
                </a:br>
                <a:endParaRPr lang="ru-RU" sz="1800" dirty="0"/>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880929" y="589660"/>
                <a:ext cx="10515600" cy="5990602"/>
              </a:xfrm>
              <a:blipFill>
                <a:blip r:embed="rId2"/>
                <a:stretch>
                  <a:fillRect l="-522" t="-1018"/>
                </a:stretch>
              </a:blipFill>
            </p:spPr>
            <p:txBody>
              <a:bodyPr/>
              <a:lstStyle/>
              <a:p>
                <a:r>
                  <a:rPr lang="ru-RU">
                    <a:noFill/>
                  </a:rPr>
                  <a:t> </a:t>
                </a:r>
              </a:p>
            </p:txBody>
          </p:sp>
        </mc:Fallback>
      </mc:AlternateContent>
      <p:pic>
        <p:nvPicPr>
          <p:cNvPr id="2" name="Рисунок 1"/>
          <p:cNvPicPr>
            <a:picLocks noChangeAspect="1"/>
          </p:cNvPicPr>
          <p:nvPr/>
        </p:nvPicPr>
        <p:blipFill>
          <a:blip r:embed="rId3"/>
          <a:stretch>
            <a:fillRect/>
          </a:stretch>
        </p:blipFill>
        <p:spPr>
          <a:xfrm>
            <a:off x="3066962" y="3905485"/>
            <a:ext cx="5743751" cy="2785872"/>
          </a:xfrm>
          <a:prstGeom prst="rect">
            <a:avLst/>
          </a:prstGeom>
        </p:spPr>
      </p:pic>
    </p:spTree>
    <p:extLst>
      <p:ext uri="{BB962C8B-B14F-4D97-AF65-F5344CB8AC3E}">
        <p14:creationId xmlns:p14="http://schemas.microsoft.com/office/powerpoint/2010/main" val="3916944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80929" y="589660"/>
            <a:ext cx="10515600" cy="5990602"/>
          </a:xfrm>
        </p:spPr>
        <p:txBody>
          <a:bodyPr>
            <a:noAutofit/>
          </a:bodyPr>
          <a:lstStyle/>
          <a:p>
            <a:pPr marL="0" indent="0">
              <a:buNone/>
            </a:pPr>
            <a:r>
              <a:rPr lang="ru-RU" sz="1800" dirty="0"/>
              <a:t> </a:t>
            </a:r>
          </a:p>
          <a:p>
            <a:pPr marL="0" indent="0">
              <a:buNone/>
            </a:pPr>
            <a:r>
              <a:rPr lang="ru-RU" sz="1800" dirty="0"/>
              <a:t> </a:t>
            </a:r>
          </a:p>
          <a:p>
            <a:pPr marL="0" indent="0">
              <a:buNone/>
            </a:pPr>
            <a:endParaRPr lang="ru-RU" sz="1800" dirty="0"/>
          </a:p>
          <a:p>
            <a:pPr marL="0" indent="0">
              <a:buNone/>
            </a:pPr>
            <a:r>
              <a:rPr lang="ru-RU" sz="1800" dirty="0"/>
              <a:t> </a:t>
            </a:r>
            <a:br>
              <a:rPr lang="ru-RU" sz="1800" dirty="0"/>
            </a:br>
            <a:endParaRPr lang="ru-RU" sz="1800" dirty="0"/>
          </a:p>
        </p:txBody>
      </p:sp>
      <mc:AlternateContent xmlns:mc="http://schemas.openxmlformats.org/markup-compatibility/2006" xmlns:a14="http://schemas.microsoft.com/office/drawing/2010/main">
        <mc:Choice Requires="a14">
          <p:sp>
            <p:nvSpPr>
              <p:cNvPr id="4" name="TextBox 3"/>
              <p:cNvSpPr txBox="1"/>
              <p:nvPr/>
            </p:nvSpPr>
            <p:spPr>
              <a:xfrm>
                <a:off x="982767" y="1478422"/>
                <a:ext cx="9306370" cy="3807453"/>
              </a:xfrm>
              <a:prstGeom prst="rect">
                <a:avLst/>
              </a:prstGeom>
              <a:noFill/>
            </p:spPr>
            <p:txBody>
              <a:bodyPr wrap="square" rtlCol="0">
                <a:spAutoFit/>
              </a:bodyPr>
              <a:lstStyle/>
              <a:p>
                <a:r>
                  <a:rPr lang="ru-RU" dirty="0"/>
                  <a:t>Итак, каждый из подходов (и символьный, и численный) имеют свои преимущества и свои проблемы.</a:t>
                </a:r>
              </a:p>
              <a:p>
                <a:r>
                  <a:rPr lang="ru-RU" dirty="0"/>
                  <a:t>Но это и означает, что нужно развивать оба направления. </a:t>
                </a:r>
              </a:p>
              <a:p>
                <a:r>
                  <a:rPr lang="ru-RU" dirty="0"/>
                  <a:t>Поскольку численные вычисление изучаются в рамках дисциплины «Численные методы», то в рамках нашего курса мы сосредоточим внимание преимущественно (но не исключительно) на символьных вычислениях.  Программные комплексы, ориентированные на символьные вычисления называются системами компьютерной алгебры, а сам термин «компьютерная алгебра» является синонимом символьных вычислений на компьютере. Слова «алгебра» не должно вводить вас в заблуждение. Например, если мы вычислили с помощью </a:t>
                </a:r>
                <a:r>
                  <a:rPr lang="en-US" dirty="0"/>
                  <a:t>Maple </a:t>
                </a:r>
                <a:r>
                  <a:rPr lang="ru-RU" dirty="0"/>
                  <a:t>интеграл </a:t>
                </a:r>
                <a:r>
                  <a:rPr lang="en-US" dirty="0" err="1"/>
                  <a:t>int</a:t>
                </a:r>
                <a:r>
                  <a:rPr lang="en-US" dirty="0"/>
                  <a:t>(1/</a:t>
                </a:r>
                <a:r>
                  <a:rPr lang="en-US" dirty="0" err="1"/>
                  <a:t>sqrt</a:t>
                </a:r>
                <a:r>
                  <a:rPr lang="en-US" dirty="0"/>
                  <a:t>(x^2+x+1), x = 0 .. 1)</a:t>
                </a:r>
                <a:r>
                  <a:rPr lang="ru-RU" dirty="0"/>
                  <a:t> и получили </a:t>
                </a:r>
                <a14:m>
                  <m:oMath xmlns:m="http://schemas.openxmlformats.org/officeDocument/2006/math">
                    <m:func>
                      <m:funcPr>
                        <m:ctrlPr>
                          <a:rPr lang="en-US" b="0" i="1" smtClean="0">
                            <a:latin typeface="Cambria Math" panose="02040503050406030204" pitchFamily="18" charset="0"/>
                          </a:rPr>
                        </m:ctrlPr>
                      </m:funcPr>
                      <m:fName>
                        <m:r>
                          <m:rPr>
                            <m:sty m:val="p"/>
                          </m:rPr>
                          <a:rPr lang="en-US" b="0" i="0" smtClean="0">
                            <a:latin typeface="Cambria Math" panose="02040503050406030204" pitchFamily="18" charset="0"/>
                          </a:rPr>
                          <m:t>ln</m:t>
                        </m:r>
                      </m:fName>
                      <m:e>
                        <m:d>
                          <m:dPr>
                            <m:ctrlPr>
                              <a:rPr lang="en-US" b="0" i="1" smtClean="0">
                                <a:latin typeface="Cambria Math" panose="02040503050406030204" pitchFamily="18" charset="0"/>
                              </a:rPr>
                            </m:ctrlPr>
                          </m:dPr>
                          <m:e>
                            <m:r>
                              <a:rPr lang="en-US" b="0" i="1" smtClean="0">
                                <a:latin typeface="Cambria Math" panose="02040503050406030204" pitchFamily="18" charset="0"/>
                              </a:rPr>
                              <m:t>2+</m:t>
                            </m:r>
                            <m:rad>
                              <m:radPr>
                                <m:degHide m:val="on"/>
                                <m:ctrlPr>
                                  <a:rPr lang="en-US" b="0" i="1" smtClean="0">
                                    <a:latin typeface="Cambria Math" panose="02040503050406030204" pitchFamily="18" charset="0"/>
                                  </a:rPr>
                                </m:ctrlPr>
                              </m:radPr>
                              <m:deg/>
                              <m:e>
                                <m:r>
                                  <a:rPr lang="en-US" b="0" i="1" smtClean="0">
                                    <a:latin typeface="Cambria Math" panose="02040503050406030204" pitchFamily="18" charset="0"/>
                                  </a:rPr>
                                  <m:t>3</m:t>
                                </m:r>
                              </m:e>
                            </m:rad>
                          </m:e>
                        </m:d>
                      </m:e>
                    </m:func>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2</m:t>
                        </m:r>
                      </m:den>
                    </m:f>
                    <m:r>
                      <m:rPr>
                        <m:sty m:val="p"/>
                      </m:rPr>
                      <a:rPr lang="en-US" b="0" i="0" smtClean="0">
                        <a:latin typeface="Cambria Math" panose="02040503050406030204" pitchFamily="18" charset="0"/>
                      </a:rPr>
                      <m:t>ln</m:t>
                    </m:r>
                    <m:r>
                      <a:rPr lang="en-US" b="0" i="1" smtClean="0">
                        <a:latin typeface="Cambria Math" panose="02040503050406030204" pitchFamily="18" charset="0"/>
                      </a:rPr>
                      <m:t>⁡(3)</m:t>
                    </m:r>
                  </m:oMath>
                </a14:m>
                <a:r>
                  <a:rPr lang="ru-RU" dirty="0"/>
                  <a:t>, то это компьютерная алгебра, поскольку мы вычислили интеграл без потери точности. Если же мы посчитали тот же интеграл приближенно и получили 0.7676517525, то это численные методы.</a:t>
                </a:r>
              </a:p>
            </p:txBody>
          </p:sp>
        </mc:Choice>
        <mc:Fallback xmlns="">
          <p:sp>
            <p:nvSpPr>
              <p:cNvPr id="4" name="TextBox 3"/>
              <p:cNvSpPr txBox="1">
                <a:spLocks noRot="1" noChangeAspect="1" noMove="1" noResize="1" noEditPoints="1" noAdjustHandles="1" noChangeArrowheads="1" noChangeShapeType="1" noTextEdit="1"/>
              </p:cNvSpPr>
              <p:nvPr/>
            </p:nvSpPr>
            <p:spPr>
              <a:xfrm>
                <a:off x="982767" y="1478422"/>
                <a:ext cx="9306370" cy="3807453"/>
              </a:xfrm>
              <a:prstGeom prst="rect">
                <a:avLst/>
              </a:prstGeom>
              <a:blipFill>
                <a:blip r:embed="rId2"/>
                <a:stretch>
                  <a:fillRect l="-524" t="-962" r="-851" b="-1763"/>
                </a:stretch>
              </a:blipFill>
            </p:spPr>
            <p:txBody>
              <a:bodyPr/>
              <a:lstStyle/>
              <a:p>
                <a:r>
                  <a:rPr lang="ru-RU">
                    <a:noFill/>
                  </a:rPr>
                  <a:t> </a:t>
                </a:r>
              </a:p>
            </p:txBody>
          </p:sp>
        </mc:Fallback>
      </mc:AlternateContent>
    </p:spTree>
    <p:extLst>
      <p:ext uri="{BB962C8B-B14F-4D97-AF65-F5344CB8AC3E}">
        <p14:creationId xmlns:p14="http://schemas.microsoft.com/office/powerpoint/2010/main" val="18212304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35650" y="-3092618"/>
            <a:ext cx="10515600" cy="5990602"/>
          </a:xfrm>
        </p:spPr>
        <p:txBody>
          <a:bodyPr>
            <a:noAutofit/>
          </a:bodyPr>
          <a:lstStyle/>
          <a:p>
            <a:pPr marL="0" indent="0">
              <a:buNone/>
            </a:pPr>
            <a:r>
              <a:rPr lang="ru-RU" sz="1800" dirty="0"/>
              <a:t> </a:t>
            </a:r>
          </a:p>
          <a:p>
            <a:pPr marL="0" indent="0">
              <a:buNone/>
            </a:pPr>
            <a:r>
              <a:rPr lang="ru-RU" sz="1800" dirty="0"/>
              <a:t> </a:t>
            </a:r>
          </a:p>
          <a:p>
            <a:pPr marL="0" indent="0">
              <a:buNone/>
            </a:pPr>
            <a:endParaRPr lang="ru-RU" sz="1800" dirty="0"/>
          </a:p>
          <a:p>
            <a:pPr marL="0" indent="0">
              <a:buNone/>
            </a:pPr>
            <a:r>
              <a:rPr lang="ru-RU" sz="1800" dirty="0"/>
              <a:t> </a:t>
            </a:r>
            <a:br>
              <a:rPr lang="ru-RU" sz="1800" dirty="0"/>
            </a:br>
            <a:r>
              <a:rPr lang="ru-RU" sz="1800" dirty="0"/>
              <a:t> </a:t>
            </a:r>
          </a:p>
        </p:txBody>
      </p:sp>
      <p:sp>
        <p:nvSpPr>
          <p:cNvPr id="4" name="TextBox 3"/>
          <p:cNvSpPr txBox="1"/>
          <p:nvPr/>
        </p:nvSpPr>
        <p:spPr>
          <a:xfrm>
            <a:off x="880929" y="589660"/>
            <a:ext cx="10562601" cy="2308324"/>
          </a:xfrm>
          <a:prstGeom prst="rect">
            <a:avLst/>
          </a:prstGeom>
          <a:noFill/>
        </p:spPr>
        <p:txBody>
          <a:bodyPr wrap="square" rtlCol="0">
            <a:spAutoFit/>
          </a:bodyPr>
          <a:lstStyle/>
          <a:p>
            <a:r>
              <a:rPr lang="ru-RU" dirty="0"/>
              <a:t>Итак, мы можем условно поделить все программы и программные комплексы, </a:t>
            </a:r>
            <a:r>
              <a:rPr lang="ru-RU" dirty="0" err="1"/>
              <a:t>ориентирванные</a:t>
            </a:r>
            <a:r>
              <a:rPr lang="ru-RU" dirty="0"/>
              <a:t> на компьютерную математика на два больших класса в соответствии с тем, ведутся ли вычисления приближенно или без потери точности. </a:t>
            </a:r>
          </a:p>
          <a:p>
            <a:r>
              <a:rPr lang="ru-RU" dirty="0"/>
              <a:t>Почему условно? Дело в том, что практически все системы компьютерной алгебры умеют считать приближенно. И наоборот, универсальные пакеты, ориентированные на численные методы, могут при необходимости выполнить символьные вычисления. Это оправдано, поскольку иначе пользователю то и дело пришлось бы передавать данные из одной программы в другую, что привело бы к замедлению и усложнению работы из-за разного формата данных и необходимости их частой конвертации.</a:t>
            </a:r>
          </a:p>
        </p:txBody>
      </p:sp>
      <p:sp>
        <p:nvSpPr>
          <p:cNvPr id="2" name="TextBox 1"/>
          <p:cNvSpPr txBox="1"/>
          <p:nvPr/>
        </p:nvSpPr>
        <p:spPr>
          <a:xfrm>
            <a:off x="957129" y="3084744"/>
            <a:ext cx="10682243" cy="923330"/>
          </a:xfrm>
          <a:prstGeom prst="rect">
            <a:avLst/>
          </a:prstGeom>
          <a:noFill/>
        </p:spPr>
        <p:txBody>
          <a:bodyPr wrap="square" rtlCol="0">
            <a:spAutoFit/>
          </a:bodyPr>
          <a:lstStyle/>
          <a:p>
            <a:r>
              <a:rPr lang="ru-RU" dirty="0"/>
              <a:t>Разумеется, приведенная классификация далеко не единственная. </a:t>
            </a:r>
            <a:br>
              <a:rPr lang="ru-RU" dirty="0"/>
            </a:br>
            <a:r>
              <a:rPr lang="ru-RU" dirty="0"/>
              <a:t>Укажем еще несколько важных характеристик, позволяющих не заблудиться в гуще многочисленных математических пакетов и программ.</a:t>
            </a:r>
          </a:p>
        </p:txBody>
      </p:sp>
      <p:sp>
        <p:nvSpPr>
          <p:cNvPr id="5" name="TextBox 4"/>
          <p:cNvSpPr txBox="1"/>
          <p:nvPr/>
        </p:nvSpPr>
        <p:spPr>
          <a:xfrm>
            <a:off x="957129" y="4194834"/>
            <a:ext cx="10486401" cy="2031325"/>
          </a:xfrm>
          <a:prstGeom prst="rect">
            <a:avLst/>
          </a:prstGeom>
          <a:noFill/>
        </p:spPr>
        <p:txBody>
          <a:bodyPr wrap="square" rtlCol="0">
            <a:spAutoFit/>
          </a:bodyPr>
          <a:lstStyle/>
          <a:p>
            <a:r>
              <a:rPr lang="ru-RU" dirty="0"/>
              <a:t>Как и другое программное обеспечение математические пакеты могут относится к категориям: свободного (пользователь вправе использовать по своему усмотрению и вносить изменения в код;</a:t>
            </a:r>
            <a:br>
              <a:rPr lang="ru-RU" dirty="0"/>
            </a:br>
            <a:r>
              <a:rPr lang="ru-RU" dirty="0"/>
              <a:t>полусвободного (распространяется свободно, но программный код закрыт) ;</a:t>
            </a:r>
            <a:br>
              <a:rPr lang="ru-RU" dirty="0"/>
            </a:br>
            <a:r>
              <a:rPr lang="ru-RU" dirty="0" err="1"/>
              <a:t>проприетарного</a:t>
            </a:r>
            <a:r>
              <a:rPr lang="ru-RU" dirty="0"/>
              <a:t> (</a:t>
            </a:r>
            <a:r>
              <a:rPr lang="ru-RU"/>
              <a:t>возможны различные </a:t>
            </a:r>
            <a:r>
              <a:rPr lang="ru-RU" dirty="0"/>
              <a:t>системы ограничений, например: право на бесплатное некоммерческое использование имеют отдельные организации и категории пользователей</a:t>
            </a:r>
            <a:r>
              <a:rPr lang="en-US" dirty="0"/>
              <a:t>:</a:t>
            </a:r>
            <a:br>
              <a:rPr lang="ru-RU" dirty="0"/>
            </a:br>
            <a:r>
              <a:rPr lang="ru-RU" dirty="0"/>
              <a:t>распространение на коммерческой основе).</a:t>
            </a:r>
            <a:br>
              <a:rPr lang="ru-RU" dirty="0"/>
            </a:br>
            <a:r>
              <a:rPr lang="ru-RU" dirty="0"/>
              <a:t>Существуют и другие схемы распространения.</a:t>
            </a:r>
          </a:p>
        </p:txBody>
      </p:sp>
    </p:spTree>
    <p:extLst>
      <p:ext uri="{BB962C8B-B14F-4D97-AF65-F5344CB8AC3E}">
        <p14:creationId xmlns:p14="http://schemas.microsoft.com/office/powerpoint/2010/main" val="38946052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35650" y="-3092618"/>
            <a:ext cx="10515600" cy="5990602"/>
          </a:xfrm>
        </p:spPr>
        <p:txBody>
          <a:bodyPr>
            <a:noAutofit/>
          </a:bodyPr>
          <a:lstStyle/>
          <a:p>
            <a:pPr marL="0" indent="0">
              <a:buNone/>
            </a:pPr>
            <a:r>
              <a:rPr lang="ru-RU" sz="1800" dirty="0"/>
              <a:t> </a:t>
            </a:r>
          </a:p>
          <a:p>
            <a:pPr marL="0" indent="0">
              <a:buNone/>
            </a:pPr>
            <a:r>
              <a:rPr lang="ru-RU" sz="1800" dirty="0"/>
              <a:t> </a:t>
            </a:r>
          </a:p>
          <a:p>
            <a:pPr marL="0" indent="0">
              <a:buNone/>
            </a:pPr>
            <a:endParaRPr lang="ru-RU" sz="1800" dirty="0"/>
          </a:p>
          <a:p>
            <a:pPr marL="0" indent="0">
              <a:buNone/>
            </a:pPr>
            <a:r>
              <a:rPr lang="ru-RU" sz="1800" dirty="0"/>
              <a:t> </a:t>
            </a:r>
            <a:br>
              <a:rPr lang="ru-RU" sz="1800" dirty="0"/>
            </a:br>
            <a:r>
              <a:rPr lang="ru-RU" sz="1800" dirty="0"/>
              <a:t> </a:t>
            </a:r>
          </a:p>
        </p:txBody>
      </p:sp>
      <p:sp>
        <p:nvSpPr>
          <p:cNvPr id="4" name="TextBox 3"/>
          <p:cNvSpPr txBox="1"/>
          <p:nvPr/>
        </p:nvSpPr>
        <p:spPr>
          <a:xfrm>
            <a:off x="444382" y="488578"/>
            <a:ext cx="11246266" cy="646331"/>
          </a:xfrm>
          <a:prstGeom prst="rect">
            <a:avLst/>
          </a:prstGeom>
          <a:noFill/>
        </p:spPr>
        <p:txBody>
          <a:bodyPr wrap="square" rtlCol="0">
            <a:spAutoFit/>
          </a:bodyPr>
          <a:lstStyle/>
          <a:p>
            <a:r>
              <a:rPr lang="ru-RU" dirty="0"/>
              <a:t>Математическое (как другое) программное обеспечение может: устанавливаться на компьютер пользователя;</a:t>
            </a:r>
            <a:br>
              <a:rPr lang="ru-RU" dirty="0"/>
            </a:br>
            <a:r>
              <a:rPr lang="ru-RU" dirty="0"/>
              <a:t>запускаться с удаленного сервера; использовать обе приведенные схемы.</a:t>
            </a:r>
          </a:p>
        </p:txBody>
      </p:sp>
      <p:sp>
        <p:nvSpPr>
          <p:cNvPr id="6" name="TextBox 5"/>
          <p:cNvSpPr txBox="1"/>
          <p:nvPr/>
        </p:nvSpPr>
        <p:spPr>
          <a:xfrm>
            <a:off x="489244" y="1204630"/>
            <a:ext cx="10947163" cy="2031325"/>
          </a:xfrm>
          <a:prstGeom prst="rect">
            <a:avLst/>
          </a:prstGeom>
          <a:noFill/>
        </p:spPr>
        <p:txBody>
          <a:bodyPr wrap="square" rtlCol="0">
            <a:spAutoFit/>
          </a:bodyPr>
          <a:lstStyle/>
          <a:p>
            <a:r>
              <a:rPr lang="ru-RU" dirty="0"/>
              <a:t>Существуют универсальные математические пакеты и многочисленные программы более узкого специального назначения, нацеленные на конкретные разделы математики или конкретные  задачи.</a:t>
            </a:r>
            <a:br>
              <a:rPr lang="ru-RU" dirty="0"/>
            </a:br>
            <a:r>
              <a:rPr lang="ru-RU" dirty="0"/>
              <a:t>В рамках последних выделим статистические пакеты, геометрические пакеты, программы для работы с графами, программы «длинной арифметики» и т.п.</a:t>
            </a:r>
            <a:br>
              <a:rPr lang="ru-RU" dirty="0"/>
            </a:br>
            <a:r>
              <a:rPr lang="ru-RU" dirty="0"/>
              <a:t>Как правило, специализированные программы лучше (быстрее) чем универсальные решают тот узкий класс задач, не которые они ориентированы. Но у пользователя нет возможности ни установить, ни освоить десятки специализированных программ.</a:t>
            </a:r>
          </a:p>
        </p:txBody>
      </p:sp>
      <p:sp>
        <p:nvSpPr>
          <p:cNvPr id="7" name="TextBox 6"/>
          <p:cNvSpPr txBox="1"/>
          <p:nvPr/>
        </p:nvSpPr>
        <p:spPr>
          <a:xfrm>
            <a:off x="550490" y="3305676"/>
            <a:ext cx="10885917" cy="1477328"/>
          </a:xfrm>
          <a:prstGeom prst="rect">
            <a:avLst/>
          </a:prstGeom>
          <a:noFill/>
        </p:spPr>
        <p:txBody>
          <a:bodyPr wrap="square" rtlCol="0">
            <a:spAutoFit/>
          </a:bodyPr>
          <a:lstStyle/>
          <a:p>
            <a:r>
              <a:rPr lang="ru-RU" dirty="0"/>
              <a:t>Математические пакеты могут работать в интерактивном режиме: пользовательский запрос – результат.</a:t>
            </a:r>
            <a:br>
              <a:rPr lang="ru-RU" dirty="0"/>
            </a:br>
            <a:r>
              <a:rPr lang="ru-RU" dirty="0"/>
              <a:t>Альтернативой служит встроенный язык </a:t>
            </a:r>
            <a:r>
              <a:rPr lang="ru-RU" dirty="0" err="1"/>
              <a:t>программированая</a:t>
            </a:r>
            <a:r>
              <a:rPr lang="ru-RU" dirty="0"/>
              <a:t>, ориентированный на математику.</a:t>
            </a:r>
            <a:br>
              <a:rPr lang="ru-RU" dirty="0"/>
            </a:br>
            <a:r>
              <a:rPr lang="ru-RU" dirty="0"/>
              <a:t>В больших программных комплексах, как правило сосуществуют оба варианта.</a:t>
            </a:r>
            <a:br>
              <a:rPr lang="ru-RU" dirty="0"/>
            </a:br>
            <a:r>
              <a:rPr lang="ru-RU" dirty="0"/>
              <a:t>Кроме того, существуют универсальные языки программирования (например, </a:t>
            </a:r>
            <a:r>
              <a:rPr lang="en-US" dirty="0"/>
              <a:t>Python)</a:t>
            </a:r>
            <a:r>
              <a:rPr lang="ru-RU" dirty="0"/>
              <a:t>, ориентированные на математические задачи в большей мере, чем другие универсальные языки.</a:t>
            </a:r>
          </a:p>
        </p:txBody>
      </p:sp>
      <p:sp>
        <p:nvSpPr>
          <p:cNvPr id="9" name="TextBox 8"/>
          <p:cNvSpPr txBox="1"/>
          <p:nvPr/>
        </p:nvSpPr>
        <p:spPr>
          <a:xfrm>
            <a:off x="666572" y="4918269"/>
            <a:ext cx="10955709" cy="1754326"/>
          </a:xfrm>
          <a:prstGeom prst="rect">
            <a:avLst/>
          </a:prstGeom>
          <a:noFill/>
        </p:spPr>
        <p:txBody>
          <a:bodyPr wrap="square" rtlCol="0">
            <a:spAutoFit/>
          </a:bodyPr>
          <a:lstStyle/>
          <a:p>
            <a:r>
              <a:rPr lang="ru-RU" dirty="0"/>
              <a:t>Наконец, математические программы и пакеты существенно отличаются интерфейсом:</a:t>
            </a:r>
            <a:br>
              <a:rPr lang="ru-RU" dirty="0"/>
            </a:br>
            <a:r>
              <a:rPr lang="ru-RU" dirty="0"/>
              <a:t>Это может примитивный интерфейс командной строки или более развитый, но также основанный на текстовых командах и инструкциях. Возможен преимущественно графический интерфейс. Например, геометрические объекты или графы могут не описываться формулами, а строится на экране.</a:t>
            </a:r>
            <a:br>
              <a:rPr lang="ru-RU" dirty="0"/>
            </a:br>
            <a:r>
              <a:rPr lang="ru-RU" dirty="0"/>
              <a:t>Имеются пакеты, где представлены разные варианты интерфейса и</a:t>
            </a:r>
            <a:r>
              <a:rPr lang="en-US" dirty="0"/>
              <a:t>/</a:t>
            </a:r>
            <a:r>
              <a:rPr lang="ru-RU" dirty="0"/>
              <a:t>или</a:t>
            </a:r>
            <a:r>
              <a:rPr lang="en-US" dirty="0"/>
              <a:t> </a:t>
            </a:r>
            <a:r>
              <a:rPr lang="ru-RU" dirty="0"/>
              <a:t>у пользователя имеется возможность самому настраивать удобный для него интерфейс.</a:t>
            </a:r>
          </a:p>
        </p:txBody>
      </p:sp>
    </p:spTree>
    <p:extLst>
      <p:ext uri="{BB962C8B-B14F-4D97-AF65-F5344CB8AC3E}">
        <p14:creationId xmlns:p14="http://schemas.microsoft.com/office/powerpoint/2010/main" val="3441353428"/>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1474</TotalTime>
  <Words>2123</Words>
  <Application>Microsoft Office PowerPoint</Application>
  <PresentationFormat>Широкоэкранный</PresentationFormat>
  <Paragraphs>62</Paragraphs>
  <Slides>9</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9</vt:i4>
      </vt:variant>
    </vt:vector>
  </HeadingPairs>
  <TitlesOfParts>
    <vt:vector size="14" baseType="lpstr">
      <vt:lpstr>Arial</vt:lpstr>
      <vt:lpstr>Calibri</vt:lpstr>
      <vt:lpstr>Calibri Light</vt:lpstr>
      <vt:lpstr>Cambria Math</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Владимир Лецко</dc:creator>
  <cp:lastModifiedBy>VAL</cp:lastModifiedBy>
  <cp:revision>58</cp:revision>
  <dcterms:created xsi:type="dcterms:W3CDTF">2020-03-17T18:53:49Z</dcterms:created>
  <dcterms:modified xsi:type="dcterms:W3CDTF">2022-09-11T19:14:17Z</dcterms:modified>
</cp:coreProperties>
</file>