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960" y="-10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viewProps" Target="viewProps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12" Type="http://schemas.openxmlformats.org/officeDocument/2006/relationships/presProps" Target="presProps.xml" /><Relationship Id="rId2" Type="http://schemas.openxmlformats.org/officeDocument/2006/relationships/slide" Target="slides/slide1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5" Type="http://schemas.openxmlformats.org/officeDocument/2006/relationships/slide" Target="slides/slide4.xml" /><Relationship Id="rId15" Type="http://schemas.openxmlformats.org/officeDocument/2006/relationships/tableStyles" Target="tableStyles.xml" /><Relationship Id="rId10" Type="http://schemas.openxmlformats.org/officeDocument/2006/relationships/slide" Target="slides/slide9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theme" Target="theme/theme1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711200" y="1371600"/>
            <a:ext cx="10468864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B6E8A-6A7A-C040-92B9-87AD7262A7F5}" type="datetimeFigureOut">
              <a:rPr lang="ru-RU" smtClean="0"/>
              <a:pPr/>
              <a:t>04.10.2020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158B9-BB99-904A-B20F-19FB73F440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B6E8A-6A7A-C040-92B9-87AD7262A7F5}" type="datetimeFigureOut">
              <a:rPr lang="ru-RU" smtClean="0"/>
              <a:pPr/>
              <a:t>04.10.2020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158B9-BB99-904A-B20F-19FB73F440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7136" y="1316736"/>
            <a:ext cx="103632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07136" y="2704664"/>
            <a:ext cx="103632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B6E8A-6A7A-C040-92B9-87AD7262A7F5}" type="datetimeFigureOut">
              <a:rPr lang="ru-RU" smtClean="0"/>
              <a:pPr/>
              <a:t>04.10.2020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158B9-BB99-904A-B20F-19FB73F440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B6E8A-6A7A-C040-92B9-87AD7262A7F5}" type="datetimeFigureOut">
              <a:rPr lang="ru-RU" smtClean="0"/>
              <a:pPr/>
              <a:t>04.10.2020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158B9-BB99-904A-B20F-19FB73F440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B6E8A-6A7A-C040-92B9-87AD7262A7F5}" type="datetimeFigureOut">
              <a:rPr lang="ru-RU" smtClean="0"/>
              <a:pPr/>
              <a:t>04.10.2020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158B9-BB99-904A-B20F-19FB73F440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10744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B6E8A-6A7A-C040-92B9-87AD7262A7F5}" type="datetimeFigureOut">
              <a:rPr lang="ru-RU" smtClean="0"/>
              <a:pPr/>
              <a:t>04.10.2020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158B9-BB99-904A-B20F-19FB73F440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B6E8A-6A7A-C040-92B9-87AD7262A7F5}" type="datetimeFigureOut">
              <a:rPr lang="ru-RU" smtClean="0"/>
              <a:pPr/>
              <a:t>04.10.2020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158B9-BB99-904A-B20F-19FB73F440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4352"/>
            <a:ext cx="36576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766733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B6E8A-6A7A-C040-92B9-87AD7262A7F5}" type="datetimeFigureOut">
              <a:rPr lang="ru-RU" smtClean="0"/>
              <a:pPr/>
              <a:t>04.10.2020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158B9-BB99-904A-B20F-19FB73F440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4221004" y="1108077"/>
            <a:ext cx="70104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10672179" y="5359769"/>
            <a:ext cx="207264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2800" y="1176997"/>
            <a:ext cx="2950464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12800" y="2828785"/>
            <a:ext cx="29464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B6E8A-6A7A-C040-92B9-87AD7262A7F5}" type="datetimeFigureOut">
              <a:rPr lang="ru-RU" smtClean="0"/>
              <a:pPr/>
              <a:t>04.10.2020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0769600" y="6356351"/>
            <a:ext cx="812800" cy="365125"/>
          </a:xfrm>
        </p:spPr>
        <p:txBody>
          <a:bodyPr/>
          <a:lstStyle/>
          <a:p>
            <a:fld id="{7DC158B9-BB99-904A-B20F-19FB73F4408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5842000" y="6219826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B6E8A-6A7A-C040-92B9-87AD7262A7F5}" type="datetimeFigureOut">
              <a:rPr lang="ru-RU" smtClean="0"/>
              <a:pPr/>
              <a:t>04.10.2020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158B9-BB99-904A-B20F-19FB73F440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914402"/>
            <a:ext cx="2743200" cy="5211763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914402"/>
            <a:ext cx="8026400" cy="5211763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B6E8A-6A7A-C040-92B9-87AD7262A7F5}" type="datetimeFigureOut">
              <a:rPr lang="ru-RU" smtClean="0"/>
              <a:pPr/>
              <a:t>04.10.2020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158B9-BB99-904A-B20F-19FB73F440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12700" y="-7144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5842000" y="-7144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609600" y="1935480"/>
            <a:ext cx="109728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81B6E8A-6A7A-C040-92B9-87AD7262A7F5}" type="datetimeFigureOut">
              <a:rPr lang="ru-RU" smtClean="0"/>
              <a:pPr/>
              <a:t>04.10.2020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DC158B9-BB99-904A-B20F-19FB73F44085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25356" y="202408"/>
            <a:ext cx="12240731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 /><Relationship Id="rId1" Type="http://schemas.openxmlformats.org/officeDocument/2006/relationships/slideLayout" Target="../slideLayouts/slideLayout6.xml" 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 /><Relationship Id="rId1" Type="http://schemas.openxmlformats.org/officeDocument/2006/relationships/slideLayout" Target="../slideLayouts/slideLayout6.xml" 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97F180E-5229-1246-8AB4-973F33EDC7D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/>
              <a:t>Пятый этап становления специального образования 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52E7DC76-6644-3041-89EA-B79BB374A2B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322344" y="5339953"/>
            <a:ext cx="4566046" cy="775097"/>
          </a:xfrm>
        </p:spPr>
        <p:txBody>
          <a:bodyPr>
            <a:normAutofit fontScale="92500" lnSpcReduction="10000"/>
          </a:bodyPr>
          <a:lstStyle/>
          <a:p>
            <a:r>
              <a:rPr lang="ru-RU"/>
              <a:t>Выполнила: Никулина Наталья Д-ПБ-31 </a:t>
            </a:r>
          </a:p>
        </p:txBody>
      </p:sp>
    </p:spTree>
    <p:extLst>
      <p:ext uri="{BB962C8B-B14F-4D97-AF65-F5344CB8AC3E}">
        <p14:creationId xmlns:p14="http://schemas.microsoft.com/office/powerpoint/2010/main" val="15417654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AAB2FA1-05BF-894F-97F7-3E48D95C4A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82A9653-1645-384B-AC59-B4EA1A83D70F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0" y="1825625"/>
            <a:ext cx="10515600" cy="4351338"/>
          </a:xfrm>
        </p:spPr>
        <p:txBody>
          <a:bodyPr/>
          <a:lstStyle/>
          <a:p>
            <a:r>
              <a:rPr lang="ru-RU"/>
              <a:t> 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D372405-3437-FE43-B877-635E814C3549}"/>
              </a:ext>
            </a:extLst>
          </p:cNvPr>
          <p:cNvSpPr txBox="1"/>
          <p:nvPr/>
        </p:nvSpPr>
        <p:spPr>
          <a:xfrm>
            <a:off x="3019723" y="1720840"/>
            <a:ext cx="6152554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ru-RU" sz="1800" b="0" i="1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 5 этап – от изоляции к интеграции.</a:t>
            </a:r>
            <a:endParaRPr lang="ru-RU" sz="1800" b="0" i="0">
              <a:solidFill>
                <a:srgbClr val="000000"/>
              </a:solidFill>
              <a:effectLst/>
              <a:latin typeface="Verdana" panose="020B0604030504040204" pitchFamily="34" charset="0"/>
            </a:endParaRPr>
          </a:p>
          <a:p>
            <a:pPr algn="l"/>
            <a:r>
              <a:rPr lang="ru-RU" sz="1800" b="0" i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Система специального образования является институтом государства, который возникает и развивается как особая форма отражения и реализации культурных норм общества, вследствие чего каждый этап истории развития системы специального образования соотносится с определенным периодом в эволюции отношения государства и общества к лицам с отклонениями в развитии. Причиной перехода т одного этапа к другому является изменение качества жизни общества.</a:t>
            </a:r>
          </a:p>
        </p:txBody>
      </p:sp>
    </p:spTree>
    <p:extLst>
      <p:ext uri="{BB962C8B-B14F-4D97-AF65-F5344CB8AC3E}">
        <p14:creationId xmlns:p14="http://schemas.microsoft.com/office/powerpoint/2010/main" val="13693958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2C56A2-1D77-F34A-A3DB-12EA3AE553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7256" y="365125"/>
            <a:ext cx="10377488" cy="5510609"/>
          </a:xfrm>
        </p:spPr>
        <p:txBody>
          <a:bodyPr/>
          <a:lstStyle/>
          <a:p>
            <a:r>
              <a:rPr lang="ru-RU" sz="1800" b="0" i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Пятый период соотносится с этапом свертывания сети специальных учреждений, перестройки организационных основ специального образования, интенсивного внедрения интегративных подходов, детерминированных новым пониманием мировым и европейским сообществом прав меньшинств, формированием новой культурной нормы - уважения к различиям между людьми.</a:t>
            </a:r>
            <a:br>
              <a:rPr lang="ru-RU" sz="1800" b="0" i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</a:br>
            <a:r>
              <a:rPr lang="ru-RU" sz="1800" b="0" i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Нижней границей современного, пятого периода эволюции условно можно считать время принятия Деклараций ООН «О правах умственно отсталых лиц», «О правах инвалидов» и последовавших за ними национальных антидискриминационных законов об инвалидах и о специальном образовании.</a:t>
            </a:r>
            <a:br>
              <a:rPr lang="ru-RU" sz="1800" b="0" i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</a:br>
            <a:r>
              <a:rPr lang="ru-RU" sz="1800" b="0" i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Закон об образовании 2014 года выделяет 2 вида оказания помощи лицам с ОВЗ:</a:t>
            </a:r>
            <a:br>
              <a:rPr lang="ru-RU" sz="1800" b="0" i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</a:br>
            <a:r>
              <a:rPr lang="ru-RU" sz="1800" b="0" i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– сохранение системы дифференцированного обучения;</a:t>
            </a:r>
            <a:br>
              <a:rPr lang="ru-RU" sz="1800" b="0" i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</a:br>
            <a:r>
              <a:rPr lang="ru-RU" sz="1800" b="0" i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  <a:t>– оказание помощи в условиях инклюзии.</a:t>
            </a:r>
            <a:br>
              <a:rPr lang="ru-RU" sz="1800" b="0" i="0">
                <a:solidFill>
                  <a:srgbClr val="000000"/>
                </a:solidFill>
                <a:effectLst/>
                <a:latin typeface="Verdana" panose="020B0604030504040204" pitchFamily="34" charset="0"/>
              </a:rPr>
            </a:b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47219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3">
            <a:extLst>
              <a:ext uri="{FF2B5EF4-FFF2-40B4-BE49-F238E27FC236}">
                <a16:creationId xmlns:a16="http://schemas.microsoft.com/office/drawing/2014/main" id="{33D1DDF7-4EB7-D445-AEAE-83AF531DC3E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3868" y="410766"/>
            <a:ext cx="7324263" cy="6179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90602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4AD9B6C-2E38-FF49-9AC3-F14C4CD2B3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5766" y="214244"/>
            <a:ext cx="9931004" cy="5171281"/>
          </a:xfrm>
        </p:spPr>
        <p:txBody>
          <a:bodyPr/>
          <a:lstStyle/>
          <a:p>
            <a:r>
              <a:rPr lang="ru-RU"/>
              <a:t>  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5072113-4B57-3641-922D-71B1E71E11FB}"/>
              </a:ext>
            </a:extLst>
          </p:cNvPr>
          <p:cNvSpPr txBox="1"/>
          <p:nvPr/>
        </p:nvSpPr>
        <p:spPr>
          <a:xfrm>
            <a:off x="3049488" y="3244334"/>
            <a:ext cx="609897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/>
              <a:t>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C06E05E-C10C-7B4F-B039-4B1EE6481A6F}"/>
              </a:ext>
            </a:extLst>
          </p:cNvPr>
          <p:cNvSpPr txBox="1"/>
          <p:nvPr/>
        </p:nvSpPr>
        <p:spPr>
          <a:xfrm>
            <a:off x="5184576" y="2514600"/>
            <a:ext cx="1828800" cy="1828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ru-RU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A42E5AE-E2B0-1843-ABBA-BE034B9AC070}"/>
              </a:ext>
            </a:extLst>
          </p:cNvPr>
          <p:cNvSpPr txBox="1"/>
          <p:nvPr/>
        </p:nvSpPr>
        <p:spPr>
          <a:xfrm>
            <a:off x="3046512" y="1582340"/>
            <a:ext cx="6098976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0" i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Началом пятого этапа считается время принятия деклараций ООН «О правах умственно отсталых», «О правах инвалидов» и последовавших за ними национальных антидискриминационных законов об инвалидах и о специальном образовании.</a:t>
            </a:r>
            <a:br>
              <a:rPr lang="ru-RU"/>
            </a:br>
            <a:br>
              <a:rPr lang="ru-RU"/>
            </a:br>
            <a:r>
              <a:rPr lang="ru-RU" b="0" i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Все педагогические системы новейшего времени возникают в ответ на изменение отношения общества к правам и возможностям детей с особыми проблемами, являясь отрицанием предшествующих форм обучения, ориентированных на предшествующий этап общественного сознания, социально-политических и культурологических взглядов.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59032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4BC8158-D740-FD4F-9109-49DFE60CF8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3981" y="918766"/>
            <a:ext cx="9984582" cy="1510109"/>
          </a:xfrm>
        </p:spPr>
        <p:txBody>
          <a:bodyPr>
            <a:noAutofit/>
          </a:bodyPr>
          <a:lstStyle/>
          <a:p>
            <a:r>
              <a:rPr lang="ru-RU" sz="1800"/>
              <a:t>Ведущей тенденцией развития системы образования детей с особыми образовательными потребностями, начиная с 70-х гг., становится «включение в общий поток» или интеграция. Общество, воодушевленное идеями о безбарьерном мире для инвалидов выступает за сокращение числе специальных школ и перевод значительного числа учащихся в общеобразовательную среду, открытие классов для ранее необучаемых глубоко умственно отсталых детей. С одной стороны, распространяются интегративные подходы к обучению, с другой – результаты интеграции подвергаются критическому осмыслению, среди родителей и специалистов появляются противники интеграции.</a:t>
            </a:r>
          </a:p>
        </p:txBody>
      </p:sp>
    </p:spTree>
    <p:extLst>
      <p:ext uri="{BB962C8B-B14F-4D97-AF65-F5344CB8AC3E}">
        <p14:creationId xmlns:p14="http://schemas.microsoft.com/office/powerpoint/2010/main" val="32700971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3">
            <a:extLst>
              <a:ext uri="{FF2B5EF4-FFF2-40B4-BE49-F238E27FC236}">
                <a16:creationId xmlns:a16="http://schemas.microsoft.com/office/drawing/2014/main" id="{324F1555-F403-064E-841D-8859D15842D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6875" y="719666"/>
            <a:ext cx="3778250" cy="5418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01133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8E749D9-A9B1-3E40-B792-84F1A3F3F9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10800000" flipV="1">
            <a:off x="1891903" y="458391"/>
            <a:ext cx="8716566" cy="4827984"/>
          </a:xfrm>
        </p:spPr>
        <p:txBody>
          <a:bodyPr>
            <a:normAutofit/>
          </a:bodyPr>
          <a:lstStyle/>
          <a:p>
            <a:r>
              <a:rPr lang="ru-RU" sz="2000" b="0" i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Освоение философии единого европейского дома, сообщества равных людей с различными проблемами заставило общество по- новому оценить систему специального образования. То, что ранее оценивалось как ее достоинство: увеличение числа специальных учебных заведений, увеличивающийся охват специальным образованием — в 70-е гг. — начинает оцениваться негативно. Направление ребенка в специальную школу, а тем более в интернат в этот период воспринимается как попытка его изоляции от родителей, сверстников, полноценной жизни. Эксперты ЮНЕСКО на совещании по специальному образованию (1980) утверждают: «Главное — содействовать максимальной интеграции инвалидов в общество. В противном случае возникают нежелательные явления и психологические барьеры».</a:t>
            </a:r>
            <a:endParaRPr lang="ru-RU" sz="2000"/>
          </a:p>
        </p:txBody>
      </p:sp>
    </p:spTree>
    <p:extLst>
      <p:ext uri="{BB962C8B-B14F-4D97-AF65-F5344CB8AC3E}">
        <p14:creationId xmlns:p14="http://schemas.microsoft.com/office/powerpoint/2010/main" val="13516442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32DFC4-BB7F-574B-B85B-A0F88624D2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0556" y="1910874"/>
            <a:ext cx="10515600" cy="1325563"/>
          </a:xfrm>
        </p:spPr>
        <p:txBody>
          <a:bodyPr>
            <a:noAutofit/>
          </a:bodyPr>
          <a:lstStyle/>
          <a:p>
            <a:r>
              <a:rPr lang="ru-RU" sz="1800" b="0" i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Современный пятый период эволюции отношения общества и государства к лицам с особыми потребностями является незавершенным. С одной стороны, распространяются интегративные подходы к обучению, базирующиеся на идеях равноправия меньшинств и их социальной интеграции, с другой — результаты интеграции подвергаются критическому осмыслению. Начинает дискутироваться возможность, полезность и целесообразность интеграции для большого числа детей, среди родителей и специалистов появляются противники интеграции.</a:t>
            </a:r>
            <a:br>
              <a:rPr lang="ru-RU" sz="1800" b="0" i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</a:br>
            <a:r>
              <a:rPr lang="ru-RU" sz="1800" b="0" i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В право на самоопределение вступает Всемирная федерация глухих (ВФГ) требует признания всеми странами статуса глухих как самодостаточного меньшинства с уникальным языком и культурой, а также обеспечения для детей с нарушением слуха специального образования на основе родного для них «национального» жестового языка. Провозглашаются идеи о необходимости изучения жестового языка слышащим сообществом для общения с глухими.</a:t>
            </a:r>
            <a:br>
              <a:rPr lang="ru-RU" sz="1800" b="0" i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</a:br>
            <a:endParaRPr lang="ru-RU" sz="1800"/>
          </a:p>
        </p:txBody>
      </p:sp>
    </p:spTree>
    <p:extLst>
      <p:ext uri="{BB962C8B-B14F-4D97-AF65-F5344CB8AC3E}">
        <p14:creationId xmlns:p14="http://schemas.microsoft.com/office/powerpoint/2010/main" val="13448481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87D27FD-2957-A846-B1EB-298B1B61DC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38523"/>
            <a:ext cx="10515600" cy="1325563"/>
          </a:xfrm>
        </p:spPr>
        <p:txBody>
          <a:bodyPr>
            <a:noAutofit/>
          </a:bodyPr>
          <a:lstStyle/>
          <a:p>
            <a:r>
              <a:rPr lang="ru-RU" sz="1800" b="0" i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Специалисты предлагают новейшие медицинские технологии восстановления нарушенной слуховой функции (кохлеарной имплантации), позволяющие неслышащему ребенку слышать, и встречают сопротивление части лиц с нарушением слуха, оценивающих эти разработки как посягательство слышащих на право глухого быть глухим (Всемирный конгресс глухих, 1995). Врачи распространяют технологии диагностики плода в пренатальный период, рекомендуя искусственно прерывать беременность в случае вероятности рождения ребенка с выраженной патологией, и также встречают сопротивление со стороны части родителей, религиозных и общественных движений, рассматривающих аборт как посягательство на право ребенка (например, с синдромом Дауна) родиться таким, каков он есть, как вмешательство в Божий Промысел.</a:t>
            </a:r>
            <a:endParaRPr lang="ru-RU" sz="1800"/>
          </a:p>
        </p:txBody>
      </p:sp>
    </p:spTree>
    <p:extLst>
      <p:ext uri="{BB962C8B-B14F-4D97-AF65-F5344CB8AC3E}">
        <p14:creationId xmlns:p14="http://schemas.microsoft.com/office/powerpoint/2010/main" val="171374997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 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0</TotalTime>
  <Words>459</Words>
  <Application>Microsoft Office PowerPoint</Application>
  <PresentationFormat>Широкоэкранный</PresentationFormat>
  <Paragraphs>14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Поток</vt:lpstr>
      <vt:lpstr>Пятый этап становления специального образования </vt:lpstr>
      <vt:lpstr> </vt:lpstr>
      <vt:lpstr>Пятый период соотносится с этапом свертывания сети специальных учреждений, перестройки организационных основ специального образования, интенсивного внедрения интегративных подходов, детерминированных новым пониманием мировым и европейским сообществом прав меньшинств, формированием новой культурной нормы - уважения к различиям между людьми. Нижней границей современного, пятого периода эволюции условно можно считать время принятия Деклараций ООН «О правах умственно отсталых лиц», «О правах инвалидов» и последовавших за ними национальных антидискриминационных законов об инвалидах и о специальном образовании. Закон об образовании 2014 года выделяет 2 вида оказания помощи лицам с ОВЗ: – сохранение системы дифференцированного обучения; – оказание помощи в условиях инклюзии. </vt:lpstr>
      <vt:lpstr>Презентация PowerPoint</vt:lpstr>
      <vt:lpstr>   </vt:lpstr>
      <vt:lpstr>Ведущей тенденцией развития системы образования детей с особыми образовательными потребностями, начиная с 70-х гг., становится «включение в общий поток» или интеграция. Общество, воодушевленное идеями о безбарьерном мире для инвалидов выступает за сокращение числе специальных школ и перевод значительного числа учащихся в общеобразовательную среду, открытие классов для ранее необучаемых глубоко умственно отсталых детей. С одной стороны, распространяются интегративные подходы к обучению, с другой – результаты интеграции подвергаются критическому осмыслению, среди родителей и специалистов появляются противники интеграции.</vt:lpstr>
      <vt:lpstr>Презентация PowerPoint</vt:lpstr>
      <vt:lpstr>Освоение философии единого европейского дома, сообщества равных людей с различными проблемами заставило общество по- новому оценить систему специального образования. То, что ранее оценивалось как ее достоинство: увеличение числа специальных учебных заведений, увеличивающийся охват специальным образованием — в 70-е гг. — начинает оцениваться негативно. Направление ребенка в специальную школу, а тем более в интернат в этот период воспринимается как попытка его изоляции от родителей, сверстников, полноценной жизни. Эксперты ЮНЕСКО на совещании по специальному образованию (1980) утверждают: «Главное — содействовать максимальной интеграции инвалидов в общество. В противном случае возникают нежелательные явления и психологические барьеры».</vt:lpstr>
      <vt:lpstr>Современный пятый период эволюции отношения общества и государства к лицам с особыми потребностями является незавершенным. С одной стороны, распространяются интегративные подходы к обучению, базирующиеся на идеях равноправия меньшинств и их социальной интеграции, с другой — результаты интеграции подвергаются критическому осмыслению. Начинает дискутироваться возможность, полезность и целесообразность интеграции для большого числа детей, среди родителей и специалистов появляются противники интеграции. В право на самоопределение вступает Всемирная федерация глухих (ВФГ) требует признания всеми странами статуса глухих как самодостаточного меньшинства с уникальным языком и культурой, а также обеспечения для детей с нарушением слуха специального образования на основе родного для них «национального» жестового языка. Провозглашаются идеи о необходимости изучения жестового языка слышащим сообществом для общения с глухими. </vt:lpstr>
      <vt:lpstr>Специалисты предлагают новейшие медицинские технологии восстановления нарушенной слуховой функции (кохлеарной имплантации), позволяющие неслышащему ребенку слышать, и встречают сопротивление части лиц с нарушением слуха, оценивающих эти разработки как посягательство слышащих на право глухого быть глухим (Всемирный конгресс глухих, 1995). Врачи распространяют технологии диагностики плода в пренатальный период, рекомендуя искусственно прерывать беременность в случае вероятности рождения ребенка с выраженной патологией, и также встречают сопротивление со стороны части родителей, религиозных и общественных движений, рассматривающих аборт как посягательство на право ребенка (например, с синдромом Дауна) родиться таким, каков он есть, как вмешательство в Божий Промысел.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Пятый этап ста</dc:title>
  <dc:creator>Наталья Никулина</dc:creator>
  <cp:lastModifiedBy>Наталья Никулина</cp:lastModifiedBy>
  <cp:revision>9</cp:revision>
  <dcterms:created xsi:type="dcterms:W3CDTF">2020-10-04T15:18:12Z</dcterms:created>
  <dcterms:modified xsi:type="dcterms:W3CDTF">2020-10-04T18:22:05Z</dcterms:modified>
</cp:coreProperties>
</file>