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23\Videos\fran68_1.avi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Constantia" pitchFamily="18" charset="0"/>
              </a:rPr>
              <a:t>Парижский университет Сорбонна</a:t>
            </a:r>
            <a:endParaRPr lang="ru-RU" dirty="0">
              <a:solidFill>
                <a:schemeClr val="tx2"/>
              </a:solidFill>
              <a:latin typeface="Constantia" pitchFamily="18" charset="0"/>
            </a:endParaRPr>
          </a:p>
        </p:txBody>
      </p:sp>
      <p:pic>
        <p:nvPicPr>
          <p:cNvPr id="5" name="Содержимое 4" descr="LOGO_Paris-Sorbonn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23728" y="1556792"/>
            <a:ext cx="4677496" cy="421057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Париж-Сорбонна (Париж </a:t>
            </a:r>
            <a:r>
              <a:rPr lang="en-US" b="1" dirty="0" smtClean="0"/>
              <a:t>IV)</a:t>
            </a:r>
            <a:endParaRPr lang="ru-RU" dirty="0"/>
          </a:p>
        </p:txBody>
      </p:sp>
      <p:pic>
        <p:nvPicPr>
          <p:cNvPr id="5" name="Содержимое 4" descr="La-Sorbonne-univ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3682752" cy="276206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692696"/>
            <a:ext cx="5040560" cy="6048672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	</a:t>
            </a:r>
            <a:r>
              <a:rPr lang="ru-RU" sz="3800" dirty="0" err="1" smtClean="0">
                <a:latin typeface="Constantia" pitchFamily="18" charset="0"/>
              </a:rPr>
              <a:t>Paris</a:t>
            </a:r>
            <a:r>
              <a:rPr lang="ru-RU" sz="3800" dirty="0" smtClean="0">
                <a:latin typeface="Constantia" pitchFamily="18" charset="0"/>
              </a:rPr>
              <a:t> IV, расположенный на улице Виктора Кузена, дает духовную и интеллектуальную пищу более чем 25 тысячам студентов. Это учебное заведение включает факультеты французской литературы, французского языка, латинского языка, греческого языка, английского языка и стран Северной Америки, итальянского и румынского языков, славистики, испанистики и стран Латинской Америки, истории, географии, философии, истории искусств и археологии, музыки и музыковедения, прикладных гуманитарных наук. При университете создан исследовательский институт по изучению цивилизаций современного Запада, а также Высшая школа информационных наук и коммуникации. Институт религиоведения, Институт физкультуры и спорта.</a:t>
            </a:r>
            <a:endParaRPr lang="ru-RU" sz="3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0811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onstantia" pitchFamily="18" charset="0"/>
              </a:rPr>
              <a:t>Университет имени Рене Декарта (Париж V)</a:t>
            </a:r>
            <a:endParaRPr lang="ru-RU" sz="3200" dirty="0">
              <a:latin typeface="Constantia" pitchFamily="18" charset="0"/>
            </a:endParaRPr>
          </a:p>
        </p:txBody>
      </p:sp>
      <p:pic>
        <p:nvPicPr>
          <p:cNvPr id="5" name="Содержимое 4" descr="55929413f3cbd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268760"/>
            <a:ext cx="3895344" cy="117652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39952" y="1124744"/>
            <a:ext cx="4546848" cy="5328592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	</a:t>
            </a:r>
            <a:r>
              <a:rPr lang="ru-RU" dirty="0" err="1" smtClean="0">
                <a:latin typeface="Constantia" pitchFamily="18" charset="0"/>
              </a:rPr>
              <a:t>Paris</a:t>
            </a:r>
            <a:r>
              <a:rPr lang="ru-RU" dirty="0" smtClean="0">
                <a:latin typeface="Constantia" pitchFamily="18" charset="0"/>
              </a:rPr>
              <a:t> V расположен на улице </a:t>
            </a:r>
            <a:r>
              <a:rPr lang="ru-RU" dirty="0" err="1" smtClean="0">
                <a:latin typeface="Constantia" pitchFamily="18" charset="0"/>
              </a:rPr>
              <a:t>Эколь</a:t>
            </a:r>
            <a:r>
              <a:rPr lang="ru-RU" dirty="0" smtClean="0">
                <a:latin typeface="Constantia" pitchFamily="18" charset="0"/>
              </a:rPr>
              <a:t> де </a:t>
            </a:r>
            <a:r>
              <a:rPr lang="ru-RU" dirty="0" err="1" smtClean="0">
                <a:latin typeface="Constantia" pitchFamily="18" charset="0"/>
              </a:rPr>
              <a:t>Медсин</a:t>
            </a:r>
            <a:r>
              <a:rPr lang="ru-RU" dirty="0" smtClean="0">
                <a:latin typeface="Constantia" pitchFamily="18" charset="0"/>
              </a:rPr>
              <a:t>. Число студентов - около 30 тысяч. В состав университета входят факультеты и отделения биомедицины, детских болезней, зубной хирургии, физкультуры и спорта, фармацевтики и биологии, математики и информатики, гуманитарных и социальных наук, психологии, права. Отдельная структура - Технологический институт (со статусом университета), имеющий отделение медицинского права.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>
            <a:normAutofit/>
          </a:bodyPr>
          <a:lstStyle/>
          <a:p>
            <a:pPr algn="l"/>
            <a:r>
              <a:rPr lang="ru-RU" sz="3600" u="sng" dirty="0" smtClean="0">
                <a:latin typeface="Constantia" pitchFamily="18" charset="0"/>
              </a:rPr>
              <a:t>Высшие школы </a:t>
            </a:r>
            <a:r>
              <a:rPr lang="en-US" sz="3600" u="sng" dirty="0" err="1" smtClean="0">
                <a:latin typeface="Constantia" pitchFamily="18" charset="0"/>
              </a:rPr>
              <a:t>Grandes</a:t>
            </a:r>
            <a:r>
              <a:rPr lang="en-US" sz="3600" u="sng" dirty="0" smtClean="0">
                <a:latin typeface="Constantia" pitchFamily="18" charset="0"/>
              </a:rPr>
              <a:t> </a:t>
            </a:r>
            <a:r>
              <a:rPr lang="en-US" sz="3600" u="sng" dirty="0" err="1" smtClean="0">
                <a:latin typeface="Constantia" pitchFamily="18" charset="0"/>
              </a:rPr>
              <a:t>Ecoles</a:t>
            </a:r>
            <a:endParaRPr lang="ru-RU" sz="3600" u="sng" dirty="0">
              <a:latin typeface="Constantia" pitchFamily="18" charset="0"/>
            </a:endParaRPr>
          </a:p>
        </p:txBody>
      </p:sp>
      <p:pic>
        <p:nvPicPr>
          <p:cNvPr id="5" name="Содержимое 4" descr="eb6c7c01c4e98e1f2578f9959463b973_X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42800" y="980728"/>
            <a:ext cx="2833056" cy="274806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03848" y="620688"/>
            <a:ext cx="5832648" cy="5904656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buNone/>
            </a:pPr>
            <a:r>
              <a:rPr lang="ru-RU" sz="1550" dirty="0" smtClean="0"/>
              <a:t>	</a:t>
            </a:r>
            <a:r>
              <a:rPr lang="ru-RU" sz="1550" dirty="0" smtClean="0">
                <a:latin typeface="Constantia" pitchFamily="18" charset="0"/>
              </a:rPr>
              <a:t>В системе </a:t>
            </a:r>
            <a:r>
              <a:rPr lang="ru-RU" sz="1550" b="1" dirty="0" smtClean="0">
                <a:latin typeface="Constantia" pitchFamily="18" charset="0"/>
              </a:rPr>
              <a:t>Парижского университета</a:t>
            </a:r>
            <a:r>
              <a:rPr lang="ru-RU" sz="1550" dirty="0" smtClean="0">
                <a:latin typeface="Constantia" pitchFamily="18" charset="0"/>
              </a:rPr>
              <a:t> особое место занимают высшие школы (</a:t>
            </a:r>
            <a:r>
              <a:rPr lang="ru-RU" sz="1550" dirty="0" err="1" smtClean="0">
                <a:latin typeface="Constantia" pitchFamily="18" charset="0"/>
              </a:rPr>
              <a:t>Grandes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Ecoles</a:t>
            </a:r>
            <a:r>
              <a:rPr lang="ru-RU" sz="1550" dirty="0" smtClean="0">
                <a:latin typeface="Constantia" pitchFamily="18" charset="0"/>
              </a:rPr>
              <a:t>). Их диплом также высоко ценится во Франции. Первые из них были созданы еще до Французской революции: Горная школа - в 1783 году, Королевская школа </a:t>
            </a:r>
            <a:r>
              <a:rPr lang="ru-RU" sz="1550" dirty="0" err="1" smtClean="0">
                <a:latin typeface="Constantia" pitchFamily="18" charset="0"/>
              </a:rPr>
              <a:t>мосто</a:t>
            </a:r>
            <a:r>
              <a:rPr lang="ru-RU" sz="1550" dirty="0" smtClean="0">
                <a:latin typeface="Constantia" pitchFamily="18" charset="0"/>
              </a:rPr>
              <a:t>- и </a:t>
            </a:r>
            <a:r>
              <a:rPr lang="ru-RU" sz="1550" dirty="0" err="1" smtClean="0">
                <a:latin typeface="Constantia" pitchFamily="18" charset="0"/>
              </a:rPr>
              <a:t>дорогостроения</a:t>
            </a:r>
            <a:r>
              <a:rPr lang="ru-RU" sz="1550" dirty="0" smtClean="0">
                <a:latin typeface="Constantia" pitchFamily="18" charset="0"/>
              </a:rPr>
              <a:t> - годом позже. Как правило, путь в большой бизнес и большую политику лежит именно через них. Наиболее известные высшие школы - </a:t>
            </a:r>
            <a:r>
              <a:rPr lang="ru-RU" sz="1550" dirty="0" err="1" smtClean="0">
                <a:latin typeface="Constantia" pitchFamily="18" charset="0"/>
              </a:rPr>
              <a:t>Эколь</a:t>
            </a:r>
            <a:r>
              <a:rPr lang="ru-RU" sz="1550" dirty="0" smtClean="0">
                <a:latin typeface="Constantia" pitchFamily="18" charset="0"/>
              </a:rPr>
              <a:t> Нормаль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Normale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Superieure</a:t>
            </a:r>
            <a:r>
              <a:rPr lang="ru-RU" sz="1550" dirty="0" smtClean="0">
                <a:latin typeface="Constantia" pitchFamily="18" charset="0"/>
              </a:rPr>
              <a:t>), где готовят будущих педагогов. Высшая агрономическая школа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Nationale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Superieure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Agronomique</a:t>
            </a:r>
            <a:r>
              <a:rPr lang="ru-RU" sz="1550" dirty="0" smtClean="0">
                <a:latin typeface="Constantia" pitchFamily="18" charset="0"/>
              </a:rPr>
              <a:t>), Высшая коммерческая школа (</a:t>
            </a:r>
            <a:r>
              <a:rPr lang="ru-RU" sz="1550" dirty="0" err="1" smtClean="0">
                <a:latin typeface="Constantia" pitchFamily="18" charset="0"/>
              </a:rPr>
              <a:t>Ecoles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des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Hautes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Etudes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Commerciales</a:t>
            </a:r>
            <a:r>
              <a:rPr lang="ru-RU" sz="1550" dirty="0" smtClean="0">
                <a:latin typeface="Constantia" pitchFamily="18" charset="0"/>
              </a:rPr>
              <a:t>), Политехническая. школа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Polytechnique</a:t>
            </a:r>
            <a:r>
              <a:rPr lang="ru-RU" sz="1550" dirty="0" smtClean="0">
                <a:latin typeface="Constantia" pitchFamily="18" charset="0"/>
              </a:rPr>
              <a:t>), Центральная школа гражданских инженеров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Centrale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des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Arts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et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Manufactures</a:t>
            </a:r>
            <a:r>
              <a:rPr lang="ru-RU" sz="1550" dirty="0" smtClean="0">
                <a:latin typeface="Constantia" pitchFamily="18" charset="0"/>
              </a:rPr>
              <a:t>), Военная общевойсковая школа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Speciale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Militaire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Interarmes</a:t>
            </a:r>
            <a:r>
              <a:rPr lang="ru-RU" sz="1550" dirty="0" smtClean="0">
                <a:latin typeface="Constantia" pitchFamily="18" charset="0"/>
              </a:rPr>
              <a:t>). К наиболее престижным высшим школам относится и французский аналог российской Академии </a:t>
            </a:r>
            <a:r>
              <a:rPr lang="ru-RU" sz="1550" dirty="0" err="1" smtClean="0">
                <a:latin typeface="Constantia" pitchFamily="18" charset="0"/>
              </a:rPr>
              <a:t>госслужбы</a:t>
            </a:r>
            <a:r>
              <a:rPr lang="ru-RU" sz="1550" dirty="0" smtClean="0">
                <a:latin typeface="Constantia" pitchFamily="18" charset="0"/>
              </a:rPr>
              <a:t> - Национальная школа администрации (</a:t>
            </a:r>
            <a:r>
              <a:rPr lang="ru-RU" sz="1550" dirty="0" err="1" smtClean="0">
                <a:latin typeface="Constantia" pitchFamily="18" charset="0"/>
              </a:rPr>
              <a:t>Ecole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Nationale</a:t>
            </a:r>
            <a:r>
              <a:rPr lang="ru-RU" sz="1550" dirty="0" smtClean="0">
                <a:latin typeface="Constantia" pitchFamily="18" charset="0"/>
              </a:rPr>
              <a:t> </a:t>
            </a:r>
            <a:r>
              <a:rPr lang="ru-RU" sz="1550" dirty="0" err="1" smtClean="0">
                <a:latin typeface="Constantia" pitchFamily="18" charset="0"/>
              </a:rPr>
              <a:t>d'Administration</a:t>
            </a:r>
            <a:r>
              <a:rPr lang="ru-RU" sz="1550" dirty="0" smtClean="0">
                <a:latin typeface="Constantia" pitchFamily="18" charset="0"/>
              </a:rPr>
              <a:t>, сокращенно ENA), готовящая политиков и чиновников.</a:t>
            </a:r>
            <a:endParaRPr lang="ru-RU" sz="155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/>
          </a:bodyPr>
          <a:lstStyle/>
          <a:p>
            <a:r>
              <a:rPr lang="ru-RU" sz="3200" b="1" u="sng" dirty="0" smtClean="0">
                <a:latin typeface="Constantia" pitchFamily="18" charset="0"/>
              </a:rPr>
              <a:t>Библиотека Парижского университета</a:t>
            </a:r>
            <a:endParaRPr lang="ru-RU" sz="3200" u="sng" dirty="0">
              <a:latin typeface="Constantia" pitchFamily="18" charset="0"/>
            </a:endParaRPr>
          </a:p>
        </p:txBody>
      </p:sp>
      <p:pic>
        <p:nvPicPr>
          <p:cNvPr id="5" name="Содержимое 4" descr="house-of-books-franck-bohbot-wcth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3456384" cy="276510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51920" y="764704"/>
            <a:ext cx="5112568" cy="5904656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>
                <a:latin typeface="Constantia" pitchFamily="18" charset="0"/>
              </a:rPr>
              <a:t>	Впервые библиотека распахнула свои двери 3 декабря 1770 года. Тогда в ней насчитывалось 20 тысяч томов, что было немало по тем временам. Доступ к этой сокровищнице знания с первых же дней был открыт не только для студентов и преподавателей, но и для всех желающих. Фонды библиотеки, постоянно пополняемые, достигли к 1936 году внушительной цифры в миллион томов. Тогда же было принято "демократичное" решение заменить комфортабельные кресла для читателей узкими скамьями - читальным залам катастрофически не хватало жизненного пространства. К 1997 году количество книг утроилось. Сегодня библиотека Сорбонны -крупнейшее в мире собрание интеллектуальной мысли, около половины богатств которого представлено книгами и периодическими изданиями на иностранных языках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04664"/>
            <a:ext cx="8064896" cy="523413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endParaRPr lang="ru-RU" dirty="0" smtClean="0">
              <a:solidFill>
                <a:schemeClr val="tx1"/>
              </a:solidFill>
              <a:latin typeface="Constantia" pitchFamily="18" charset="0"/>
            </a:endParaRPr>
          </a:p>
          <a:p>
            <a:pPr>
              <a:lnSpc>
                <a:spcPct val="120000"/>
              </a:lnSpc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Образование в университетах Сорбонны ведется по бакалаврским, магистерским и докторским программам. У студентов также существует возможность выбора – учиться по быстрой или по долгой программе. Образование по быстрой программе можно получить за 2-3 года, по долгой – за 5-7 лет. В первом случае студенту гарантировано скорейшее трудоустройство, во втором – возможность получить более полное образование и очень престижное место работы.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Constantia" pitchFamily="18" charset="0"/>
              </a:rPr>
              <a:t>История возникновения университета</a:t>
            </a:r>
            <a:endParaRPr lang="ru-RU" dirty="0">
              <a:latin typeface="Constantia" pitchFamily="18" charset="0"/>
            </a:endParaRPr>
          </a:p>
        </p:txBody>
      </p:sp>
      <p:pic>
        <p:nvPicPr>
          <p:cNvPr id="5" name="Содержимое 4" descr="эмблема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9700" y="1600201"/>
            <a:ext cx="3619261" cy="406104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11960" y="1600200"/>
            <a:ext cx="4474840" cy="4853136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Constantia" pitchFamily="18" charset="0"/>
              </a:rPr>
              <a:t>Зарождение этого первого во Франции, да и во всей Европе высшего учебного заведения относится к началу XIII столетия. Сохранившиеся до наших дней исторические источники свидетельствуют, что в 1215 году церковные колледжи, которые располагались в Париже по обоим берегам Сены, были объединены в один общий Парижский университет. Именно этот момент можно считать рождением знаменитой Сорбонны.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368152"/>
          </a:xfrm>
        </p:spPr>
        <p:txBody>
          <a:bodyPr>
            <a:noAutofit/>
          </a:bodyPr>
          <a:lstStyle/>
          <a:p>
            <a:pPr algn="just"/>
            <a:r>
              <a:rPr lang="ru-RU" sz="1850" dirty="0" smtClean="0">
                <a:latin typeface="Constantia" pitchFamily="18" charset="0"/>
              </a:rPr>
              <a:t>Уже тогда, по мысли основателей, он должен был являть собой учебное заведение международного масштаба. Четыре его факультета - богословия, права, медицины и искусств - принимали в свои стены не только французов, но и англичан и выходцев из германских и фламандских земель.</a:t>
            </a:r>
            <a:endParaRPr lang="ru-RU" sz="1850" dirty="0">
              <a:latin typeface="Constantia" pitchFamily="18" charset="0"/>
            </a:endParaRPr>
          </a:p>
        </p:txBody>
      </p:sp>
      <p:pic>
        <p:nvPicPr>
          <p:cNvPr id="5" name="Содержимое 4" descr="наполеон воссохздание сорбонн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772816"/>
            <a:ext cx="3240360" cy="26840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124744"/>
            <a:ext cx="5472608" cy="5616624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1600" dirty="0" smtClean="0">
                <a:latin typeface="Constantia" pitchFamily="18" charset="0"/>
              </a:rPr>
              <a:t>	</a:t>
            </a:r>
            <a:r>
              <a:rPr lang="ru-RU" sz="1850" dirty="0" smtClean="0">
                <a:latin typeface="Constantia" pitchFamily="18" charset="0"/>
              </a:rPr>
              <a:t>Важной вехой в истории </a:t>
            </a:r>
            <a:r>
              <a:rPr lang="ru-RU" sz="1850" b="1" dirty="0" smtClean="0">
                <a:latin typeface="Constantia" pitchFamily="18" charset="0"/>
              </a:rPr>
              <a:t>Парижского университета</a:t>
            </a:r>
            <a:r>
              <a:rPr lang="ru-RU" sz="1850" dirty="0" smtClean="0">
                <a:latin typeface="Constantia" pitchFamily="18" charset="0"/>
              </a:rPr>
              <a:t> стало открытие в 1257-1258 годах по инициативе духовника короля Людовика IX монаха-доминиканца </a:t>
            </a:r>
            <a:r>
              <a:rPr lang="ru-RU" sz="1850" dirty="0" err="1" smtClean="0">
                <a:latin typeface="Constantia" pitchFamily="18" charset="0"/>
              </a:rPr>
              <a:t>Робера</a:t>
            </a:r>
            <a:r>
              <a:rPr lang="ru-RU" sz="1850" dirty="0" smtClean="0">
                <a:latin typeface="Constantia" pitchFamily="18" charset="0"/>
              </a:rPr>
              <a:t> де </a:t>
            </a:r>
            <a:r>
              <a:rPr lang="ru-RU" sz="1850" dirty="0" err="1" smtClean="0">
                <a:latin typeface="Constantia" pitchFamily="18" charset="0"/>
              </a:rPr>
              <a:t>Сорбона</a:t>
            </a:r>
            <a:r>
              <a:rPr lang="ru-RU" sz="1850" dirty="0" smtClean="0">
                <a:latin typeface="Constantia" pitchFamily="18" charset="0"/>
              </a:rPr>
              <a:t> колледжа для неимущих студентов Парижского университета. Колледж представлял собой, говоря современным языком, учебный институт, в котором студенты и преподаватели и учились и жили одновременно. Довольно скоро он превратился в богословский факультет университета, который стал именоваться Сорбонной. Начиная с XVII века именем факультета, который быстро сделался одним из центров не только богословской, но и философской европейской мысли и снискал себе громкую славу, стали называть и весь Парижский университет. В XVII веке по приказу кардинала Ришелье Сорбонну обновили и расширили.</a:t>
            </a:r>
            <a:endParaRPr lang="ru-RU" sz="185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712968" cy="1440160"/>
          </a:xfrm>
        </p:spPr>
        <p:txBody>
          <a:bodyPr>
            <a:normAutofit fontScale="90000"/>
          </a:bodyPr>
          <a:lstStyle/>
          <a:p>
            <a:pPr algn="l"/>
            <a:r>
              <a:rPr lang="ru-RU" sz="1900" dirty="0" smtClean="0">
                <a:latin typeface="Constantia" pitchFamily="18" charset="0"/>
              </a:rPr>
              <a:t/>
            </a:r>
            <a:br>
              <a:rPr lang="ru-RU" sz="1900" dirty="0" smtClean="0">
                <a:latin typeface="Constantia" pitchFamily="18" charset="0"/>
              </a:rPr>
            </a:br>
            <a:r>
              <a:rPr lang="ru-RU" sz="1900" dirty="0" smtClean="0">
                <a:latin typeface="Constantia" pitchFamily="18" charset="0"/>
              </a:rPr>
              <a:t/>
            </a:r>
            <a:br>
              <a:rPr lang="ru-RU" sz="1900" dirty="0" smtClean="0">
                <a:latin typeface="Constantia" pitchFamily="18" charset="0"/>
              </a:rPr>
            </a:br>
            <a:r>
              <a:rPr lang="ru-RU" sz="2000" dirty="0" smtClean="0">
                <a:latin typeface="Constantia" pitchFamily="18" charset="0"/>
              </a:rPr>
              <a:t>В 1627 году директором Сорбонны был суровый властитель Франции кардинал Ришелье, который отметился тем, что поручил архитектору Жаку </a:t>
            </a:r>
            <a:r>
              <a:rPr lang="ru-RU" sz="2000" dirty="0" err="1" smtClean="0">
                <a:latin typeface="Constantia" pitchFamily="18" charset="0"/>
              </a:rPr>
              <a:t>Лемерсье</a:t>
            </a:r>
            <a:r>
              <a:rPr lang="ru-RU" sz="2000" dirty="0" smtClean="0">
                <a:latin typeface="Constantia" pitchFamily="18" charset="0"/>
              </a:rPr>
              <a:t> перестроить учебные заведения, а также принадлежавшую университету церковь. Эта церковь (она была закончена в 1659 году) была одним из первых купольных зданий в Париже, и стала считаться центральным зданием всего архитектурного комплекса Сорбонны</a:t>
            </a:r>
            <a:r>
              <a:rPr lang="ru-RU" sz="1900" dirty="0" smtClean="0">
                <a:latin typeface="Constantia" pitchFamily="18" charset="0"/>
              </a:rPr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Содержимое 4" descr="сорбонна 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204864"/>
            <a:ext cx="3682752" cy="2762064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67944" y="1628800"/>
            <a:ext cx="4896544" cy="5040560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5500" dirty="0" smtClean="0">
                <a:latin typeface="Constantia" pitchFamily="18" charset="0"/>
              </a:rPr>
              <a:t>	</a:t>
            </a:r>
            <a:r>
              <a:rPr lang="ru-RU" sz="6800" dirty="0" smtClean="0">
                <a:latin typeface="Constantia" pitchFamily="18" charset="0"/>
              </a:rPr>
              <a:t>Купол церкви украшен четырьмя небольшими колокольнями, а также двумя классическими портиками, а внутри церкви находится гробница кардинала Ришелье, которую изготовил скульптор Франсуа </a:t>
            </a:r>
            <a:r>
              <a:rPr lang="ru-RU" sz="6800" dirty="0" err="1" smtClean="0">
                <a:latin typeface="Constantia" pitchFamily="18" charset="0"/>
              </a:rPr>
              <a:t>Жирардон</a:t>
            </a:r>
            <a:r>
              <a:rPr lang="ru-RU" sz="6800" dirty="0" smtClean="0">
                <a:latin typeface="Constantia" pitchFamily="18" charset="0"/>
              </a:rPr>
              <a:t>. Во время Французской Революции толпа вытащила тело Ришелье из гробницы, и парижские мальчишки стали играть его голов в мяч по улицам Парижа. Один неизвестный монах увидел это, схватил голову великого человека и пустился с ней наутек. Когда революционные страсти улеглись, Ришелье был снова торжественно перезахоронен в церкви Сорбонны. В наши дни над гробницей Ришелье висит его красная кардинальская шапочка. Согласно легендам, она должна упасть, когда черти выпустят Ришелье из ада.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Constantia" pitchFamily="18" charset="0"/>
              </a:rPr>
              <a:t>	</a:t>
            </a:r>
            <a:r>
              <a:rPr lang="ru-RU" sz="2000" dirty="0" smtClean="0">
                <a:latin typeface="Constantia" pitchFamily="18" charset="0"/>
              </a:rPr>
              <a:t>Сорбонна сохраняла свои старинные статусы и привилегии вплоть до революции во Франции, которая упразднила прежний университет. В 1791 году Сорбонна была закрыта, но ненадолго.</a:t>
            </a:r>
            <a:endParaRPr lang="ru-RU" sz="2000" dirty="0">
              <a:latin typeface="Constantia" pitchFamily="18" charset="0"/>
            </a:endParaRPr>
          </a:p>
        </p:txBody>
      </p:sp>
      <p:pic>
        <p:nvPicPr>
          <p:cNvPr id="5" name="Содержимое 4" descr="сорбонна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700808"/>
            <a:ext cx="4038600" cy="2524125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316288" cy="5256584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buNone/>
            </a:pPr>
            <a:r>
              <a:rPr lang="ru-RU" dirty="0" smtClean="0"/>
              <a:t>	</a:t>
            </a:r>
            <a:r>
              <a:rPr lang="ru-RU" sz="2300" dirty="0" smtClean="0">
                <a:latin typeface="Constantia" pitchFamily="18" charset="0"/>
              </a:rPr>
              <a:t>Вновь Сорбонна была открыта в 1806 году, но уже в совершенно новом статусе, как высшая школа, в 1808 году Наполеон вернул Сорбонне прежние свободы, однако университет из былой богословской школы превратился в центр светского образования, где было открыто преподавание естественных наук и литературы. К середине XIX века, Сорбонна превратилась в центр не только светского образования, но и антиклерикальной мысли.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Constantia" pitchFamily="18" charset="0"/>
              </a:rPr>
              <a:t>«Майская революция» </a:t>
            </a:r>
            <a:br>
              <a:rPr lang="ru-RU" sz="3600" dirty="0" smtClean="0">
                <a:latin typeface="Constantia" pitchFamily="18" charset="0"/>
              </a:rPr>
            </a:br>
            <a:r>
              <a:rPr lang="ru-RU" sz="3600" dirty="0" smtClean="0">
                <a:latin typeface="Constantia" pitchFamily="18" charset="0"/>
              </a:rPr>
              <a:t>Париж, 1968 г.</a:t>
            </a:r>
            <a:endParaRPr lang="ru-RU" sz="3600" dirty="0">
              <a:latin typeface="Constantia" pitchFamily="18" charset="0"/>
            </a:endParaRPr>
          </a:p>
        </p:txBody>
      </p:sp>
      <p:pic>
        <p:nvPicPr>
          <p:cNvPr id="4" name="fran68_1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187624" y="1556792"/>
            <a:ext cx="6768752" cy="50765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424936" cy="6192688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ru-RU" dirty="0" smtClean="0">
                <a:solidFill>
                  <a:schemeClr val="tx1"/>
                </a:solidFill>
                <a:latin typeface="Constantia" pitchFamily="18" charset="0"/>
              </a:rPr>
              <a:t>	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Последнее существенное преобразование Парижского университета приходится на 1968 год. В это время в ходе знаменитой "майской революции" именно в Сорбонне начались беспорядки, переросшие затем во всеобщую студенческую забастовку, которая привела к перестройке всей системы французского высшего образования. В результате этих событий гигантский университет был расчленен на части, которые получили статус автономных вузов. Сегодня таких университетов насчитывается семнадцать. Не считая отдельной системы высших школ, расположенных в департаменте Иль-де-Франс (Парижский регион). Управление 17 университетами и высшими школами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Иль-де-франса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, входящими в "конгломерат" под названием Сорбонна, осуществляет Канцелярия. Она находится непосредственно в подчинении Министерства образования. Канцелярии, в свою очередь, подчиняются Парижский международный студенческий городок и Международное студенческое общежитие. </a:t>
            </a:r>
          </a:p>
          <a:p>
            <a:pPr algn="just">
              <a:lnSpc>
                <a:spcPct val="120000"/>
              </a:lnSpc>
            </a:pP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	Из семнадцати университетов Сорбонны формально ее основными наследниками являются лишь четыре. Это университеты Париж I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Paris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I), называемый также Пантеон-Сорбонна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Pantheon-Sorbonne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), Париж III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Paris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III), или Новая Сорбонна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Sorbonne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Nouvelle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); Париж IV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Paris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IV), или Париж-Сорбонна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Paris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Sorbonne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), и Париж V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Paris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V) - университет имени Рене Декарта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Universite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Rene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Descartes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). Они имеют единую инфраструктуру (например, одну на всех Межуниверситетскую библиотеку), а также общие для всего этого конгломерата административные и учебные единицы - Практическую школу высшего образования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Ecole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Pratique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des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Hautes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Etudes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), Национальную школу хартий (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Ecole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des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 </a:t>
            </a:r>
            <a:r>
              <a:rPr lang="ru-RU" sz="3400" dirty="0" err="1" smtClean="0">
                <a:solidFill>
                  <a:schemeClr val="tx1"/>
                </a:solidFill>
                <a:latin typeface="Constantia" pitchFamily="18" charset="0"/>
              </a:rPr>
              <a:t>Chartes</a:t>
            </a:r>
            <a:r>
              <a:rPr lang="ru-RU" sz="3400" dirty="0" smtClean="0">
                <a:solidFill>
                  <a:schemeClr val="tx1"/>
                </a:solidFill>
                <a:latin typeface="Constantia" pitchFamily="18" charset="0"/>
              </a:rPr>
              <a:t>), Канцелярию парижских университетов и Академический ректорат.</a:t>
            </a:r>
            <a:endParaRPr lang="ru-RU" sz="3400" dirty="0">
              <a:solidFill>
                <a:schemeClr val="tx1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Университет Пантеон Сорбонна (Париж I)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Содержимое 4" descr="00002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412776"/>
            <a:ext cx="4038600" cy="252888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3968" y="908720"/>
            <a:ext cx="4680520" cy="525658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	</a:t>
            </a:r>
            <a:r>
              <a:rPr lang="ru-RU" sz="7200" b="1" dirty="0" smtClean="0">
                <a:latin typeface="Constantia" pitchFamily="18" charset="0"/>
              </a:rPr>
              <a:t>Пантеон-Сорбонна</a:t>
            </a:r>
            <a:r>
              <a:rPr lang="ru-RU" sz="7200" dirty="0" smtClean="0">
                <a:latin typeface="Constantia" pitchFamily="18" charset="0"/>
              </a:rPr>
              <a:t> обязан своим именем площади Пантеона, на которой расположен. Около 40 тыс. студентов грызут здесь гранит науки. Университет включает в себя факультеты права, экономики, истории искусств и археологии, изобразительных искусств и искусствоведения, </a:t>
            </a:r>
            <a:r>
              <a:rPr lang="ru-RU" sz="7200" dirty="0" err="1" smtClean="0">
                <a:latin typeface="Constantia" pitchFamily="18" charset="0"/>
              </a:rPr>
              <a:t>бизнес-права</a:t>
            </a:r>
            <a:r>
              <a:rPr lang="ru-RU" sz="7200" dirty="0" smtClean="0">
                <a:latin typeface="Constantia" pitchFamily="18" charset="0"/>
              </a:rPr>
              <a:t>, управления и менеджмента, международных и европейских отношений, географии, истории, философии, политических наук, социальных наук, общего права, математики и информатики. В его структуру входят также четыре института (демографии Парижа, экономического и социального развития, социальных вопросов труда, туризма) и сеть специализированных высших учебных заведений, занятых подготовкой кадров в области банковского дела, финансов и страхования.</a:t>
            </a:r>
            <a:endParaRPr lang="ru-RU" sz="72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Autofit/>
          </a:bodyPr>
          <a:lstStyle/>
          <a:p>
            <a:r>
              <a:rPr lang="ru-RU" sz="3600" dirty="0" smtClean="0">
                <a:latin typeface="Constantia" pitchFamily="18" charset="0"/>
              </a:rPr>
              <a:t>Париж III, или Новая Сорбонна </a:t>
            </a:r>
            <a:endParaRPr lang="ru-RU" sz="3600" dirty="0"/>
          </a:p>
        </p:txBody>
      </p:sp>
      <p:pic>
        <p:nvPicPr>
          <p:cNvPr id="5" name="Содержимое 4" descr="LBjn4XWAPOI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1484784"/>
            <a:ext cx="4038600" cy="302895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764704"/>
            <a:ext cx="4464496" cy="6093296"/>
          </a:xfrm>
        </p:spPr>
        <p:txBody>
          <a:bodyPr>
            <a:normAutofit fontScale="32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dirty="0" smtClean="0"/>
              <a:t>	</a:t>
            </a:r>
            <a:r>
              <a:rPr lang="ru-RU" sz="4900" dirty="0" smtClean="0">
                <a:latin typeface="Constantia" pitchFamily="18" charset="0"/>
              </a:rPr>
              <a:t>Университет </a:t>
            </a:r>
            <a:r>
              <a:rPr lang="ru-RU" sz="4900" dirty="0" err="1" smtClean="0">
                <a:latin typeface="Constantia" pitchFamily="18" charset="0"/>
              </a:rPr>
              <a:t>Paris</a:t>
            </a:r>
            <a:r>
              <a:rPr lang="ru-RU" sz="4900" dirty="0" smtClean="0">
                <a:latin typeface="Constantia" pitchFamily="18" charset="0"/>
              </a:rPr>
              <a:t> III, расположенный на улице Сорбонны, отличается чуть более скромными размерами и ярко выраженной гуманитарной направленностью. Около 20 тысяч студентов обучаются здесь на факультетах французского и латинского языков и литературы, общего и прикладного языкознания и фонетики, общего и сравнительного литературоведения, преподавания французского языка как иностранного, немецкого языка, англоязычного мира, испанистики и стран Латинской Америки, страноведения Италии и Румынии, востоковедения и арабистики, театроведения, киноведения, средств массовой коммуникации. При университете действуют два специализированных учебных заведения: Институт стран Латинской Америки и Высшая школа переводчиков.</a:t>
            </a:r>
            <a:endParaRPr lang="ru-RU" sz="49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158</Words>
  <Application>Microsoft Office PowerPoint</Application>
  <PresentationFormat>Экран (4:3)</PresentationFormat>
  <Paragraphs>26</Paragraphs>
  <Slides>14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Парижский университет Сорбонна</vt:lpstr>
      <vt:lpstr>История возникновения университета</vt:lpstr>
      <vt:lpstr>Уже тогда, по мысли основателей, он должен был являть собой учебное заведение международного масштаба. Четыре его факультета - богословия, права, медицины и искусств - принимали в свои стены не только французов, но и англичан и выходцев из германских и фламандских земель.</vt:lpstr>
      <vt:lpstr>  В 1627 году директором Сорбонны был суровый властитель Франции кардинал Ришелье, который отметился тем, что поручил архитектору Жаку Лемерсье перестроить учебные заведения, а также принадлежавшую университету церковь. Эта церковь (она была закончена в 1659 году) была одним из первых купольных зданий в Париже, и стала считаться центральным зданием всего архитектурного комплекса Сорбонны.  </vt:lpstr>
      <vt:lpstr> Сорбонна сохраняла свои старинные статусы и привилегии вплоть до революции во Франции, которая упразднила прежний университет. В 1791 году Сорбонна была закрыта, но ненадолго.</vt:lpstr>
      <vt:lpstr>«Майская революция»  Париж, 1968 г.</vt:lpstr>
      <vt:lpstr>Слайд 7</vt:lpstr>
      <vt:lpstr>Университет Пантеон Сорбонна (Париж I)</vt:lpstr>
      <vt:lpstr>Париж III, или Новая Сорбонна </vt:lpstr>
      <vt:lpstr>Париж-Сорбонна (Париж IV)</vt:lpstr>
      <vt:lpstr>Университет имени Рене Декарта (Париж V)</vt:lpstr>
      <vt:lpstr>Высшие школы Grandes Ecoles</vt:lpstr>
      <vt:lpstr>Библиотека Парижского университета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Парижский университет Сорбонна</dc:title>
  <dc:creator>123</dc:creator>
  <cp:lastModifiedBy>123</cp:lastModifiedBy>
  <cp:revision>20</cp:revision>
  <dcterms:created xsi:type="dcterms:W3CDTF">2016-10-04T17:00:33Z</dcterms:created>
  <dcterms:modified xsi:type="dcterms:W3CDTF">2016-10-05T04:51:39Z</dcterms:modified>
</cp:coreProperties>
</file>