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3"/>
  </p:notesMasterIdLst>
  <p:sldIdLst>
    <p:sldId id="256" r:id="rId2"/>
    <p:sldId id="257" r:id="rId3"/>
    <p:sldId id="259" r:id="rId4"/>
    <p:sldId id="282" r:id="rId5"/>
    <p:sldId id="283" r:id="rId6"/>
    <p:sldId id="284" r:id="rId7"/>
    <p:sldId id="262" r:id="rId8"/>
    <p:sldId id="297" r:id="rId9"/>
    <p:sldId id="310" r:id="rId10"/>
    <p:sldId id="307" r:id="rId11"/>
    <p:sldId id="267" r:id="rId12"/>
    <p:sldId id="285" r:id="rId13"/>
    <p:sldId id="286" r:id="rId14"/>
    <p:sldId id="287" r:id="rId15"/>
    <p:sldId id="311" r:id="rId16"/>
    <p:sldId id="293" r:id="rId17"/>
    <p:sldId id="269" r:id="rId18"/>
    <p:sldId id="294" r:id="rId19"/>
    <p:sldId id="273" r:id="rId20"/>
    <p:sldId id="289" r:id="rId21"/>
    <p:sldId id="290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7F6880-7AF4-4C56-B5E0-5DB53D632432}" type="datetimeFigureOut">
              <a:rPr lang="ru-RU" smtClean="0"/>
              <a:t>02.04.2020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8C20B9-6E31-4620-8DE8-5A15760DE7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0584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6153-5C55-45F1-903D-6B78F4BF0137}" type="datetimeFigureOut">
              <a:rPr lang="ru-RU" smtClean="0"/>
              <a:t>02.04.2020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E54F448-C76A-4CC1-BB94-91402C405307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6153-5C55-45F1-903D-6B78F4BF0137}" type="datetimeFigureOut">
              <a:rPr lang="ru-RU" smtClean="0"/>
              <a:t>02.04.2020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F448-C76A-4CC1-BB94-91402C40530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6153-5C55-45F1-903D-6B78F4BF0137}" type="datetimeFigureOut">
              <a:rPr lang="ru-RU" smtClean="0"/>
              <a:t>02.04.2020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F448-C76A-4CC1-BB94-91402C40530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6153-5C55-45F1-903D-6B78F4BF0137}" type="datetimeFigureOut">
              <a:rPr lang="ru-RU" smtClean="0"/>
              <a:t>02.04.2020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F448-C76A-4CC1-BB94-91402C405307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6153-5C55-45F1-903D-6B78F4BF0137}" type="datetimeFigureOut">
              <a:rPr lang="ru-RU" smtClean="0"/>
              <a:t>02.04.2020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F448-C76A-4CC1-BB94-91402C405307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6153-5C55-45F1-903D-6B78F4BF0137}" type="datetimeFigureOut">
              <a:rPr lang="ru-RU" smtClean="0"/>
              <a:t>02.04.2020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F448-C76A-4CC1-BB94-91402C40530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6153-5C55-45F1-903D-6B78F4BF0137}" type="datetimeFigureOut">
              <a:rPr lang="ru-RU" smtClean="0"/>
              <a:t>02.04.2020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F448-C76A-4CC1-BB94-91402C40530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6153-5C55-45F1-903D-6B78F4BF0137}" type="datetimeFigureOut">
              <a:rPr lang="ru-RU" smtClean="0"/>
              <a:t>02.04.2020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F448-C76A-4CC1-BB94-91402C40530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6153-5C55-45F1-903D-6B78F4BF0137}" type="datetimeFigureOut">
              <a:rPr lang="ru-RU" smtClean="0"/>
              <a:t>02.04.2020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F448-C76A-4CC1-BB94-91402C40530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6153-5C55-45F1-903D-6B78F4BF0137}" type="datetimeFigureOut">
              <a:rPr lang="ru-RU" smtClean="0"/>
              <a:t>02.04.2020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F448-C76A-4CC1-BB94-91402C40530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6153-5C55-45F1-903D-6B78F4BF0137}" type="datetimeFigureOut">
              <a:rPr lang="ru-RU" smtClean="0"/>
              <a:t>02.04.2020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F448-C76A-4CC1-BB94-91402C40530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573807"/>
            <a:ext cx="862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573807"/>
            <a:ext cx="576072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5FB46153-5C55-45F1-903D-6B78F4BF0137}" type="datetimeFigureOut">
              <a:rPr lang="ru-RU" smtClean="0"/>
              <a:t>02.04.2020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5" y="548797"/>
            <a:ext cx="941203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2E54F448-C76A-4CC1-BB94-91402C405307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3816423"/>
          </a:xfrm>
        </p:spPr>
        <p:txBody>
          <a:bodyPr>
            <a:normAutofit/>
          </a:bodyPr>
          <a:lstStyle/>
          <a:p>
            <a:r>
              <a:rPr lang="ru-RU" dirty="0"/>
              <a:t>Лекция-презентация «Эмоциональное выгорание личности учителя»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4293096"/>
            <a:ext cx="6400800" cy="2088232"/>
          </a:xfrm>
        </p:spPr>
        <p:txBody>
          <a:bodyPr/>
          <a:lstStyle/>
          <a:p>
            <a:r>
              <a:rPr lang="ru-RU" b="1" dirty="0">
                <a:solidFill>
                  <a:schemeClr val="tx1"/>
                </a:solidFill>
              </a:rPr>
              <a:t>Зотова Н.Г. </a:t>
            </a:r>
          </a:p>
          <a:p>
            <a:r>
              <a:rPr lang="ru-RU" b="1" dirty="0">
                <a:solidFill>
                  <a:schemeClr val="tx1"/>
                </a:solidFill>
              </a:rPr>
              <a:t>Зав кафедрой психологии профессиональной деятельности ВГСПУ</a:t>
            </a:r>
          </a:p>
        </p:txBody>
      </p:sp>
    </p:spTree>
    <p:extLst>
      <p:ext uri="{BB962C8B-B14F-4D97-AF65-F5344CB8AC3E}">
        <p14:creationId xmlns:p14="http://schemas.microsoft.com/office/powerpoint/2010/main" val="29182017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76673"/>
            <a:ext cx="7315200" cy="1152127"/>
          </a:xfrm>
        </p:spPr>
        <p:txBody>
          <a:bodyPr/>
          <a:lstStyle/>
          <a:p>
            <a:r>
              <a:rPr lang="ru-RU" dirty="0"/>
              <a:t>Структура темы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4400" y="1772817"/>
            <a:ext cx="7315200" cy="4536544"/>
          </a:xfrm>
        </p:spPr>
        <p:txBody>
          <a:bodyPr>
            <a:normAutofit/>
          </a:bodyPr>
          <a:lstStyle/>
          <a:p>
            <a:r>
              <a:rPr lang="ru-RU" sz="2000" dirty="0"/>
              <a:t>Феномен эмоционального выгорания.</a:t>
            </a:r>
          </a:p>
          <a:p>
            <a:r>
              <a:rPr lang="ru-RU" sz="2000" dirty="0"/>
              <a:t>Причины возникновения симптомов «эмоционального выгорания» у современного педагога. </a:t>
            </a:r>
          </a:p>
          <a:p>
            <a:r>
              <a:rPr lang="ru-RU" sz="2000" dirty="0"/>
              <a:t>Эмоциональные расстройства. Депрессия.</a:t>
            </a:r>
          </a:p>
          <a:p>
            <a:r>
              <a:rPr lang="ru-RU" sz="2000" dirty="0"/>
              <a:t>Способы профилактики синдрома эмоционального выгорания</a:t>
            </a:r>
          </a:p>
          <a:p>
            <a:r>
              <a:rPr lang="ru-RU" sz="2000" dirty="0"/>
              <a:t>Программа поддержки психофизического здоровья педагогов « Позитивное мышление»</a:t>
            </a:r>
          </a:p>
        </p:txBody>
      </p:sp>
    </p:spTree>
    <p:extLst>
      <p:ext uri="{BB962C8B-B14F-4D97-AF65-F5344CB8AC3E}">
        <p14:creationId xmlns:p14="http://schemas.microsoft.com/office/powerpoint/2010/main" val="34428721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spc="0" dirty="0">
                <a:ln>
                  <a:noFill/>
                </a:ln>
                <a:solidFill>
                  <a:srgbClr val="FF8600"/>
                </a:solidFill>
                <a:effectLst/>
                <a:latin typeface="Arial"/>
              </a:rPr>
              <a:t>Экзистенциальная  интерпретация феномена эмоционального выгорания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Болезненное разочарование в работе как способе обретения смысла окрашивают всю жизненную ситуацию (Гришина Н.В.)</a:t>
            </a:r>
          </a:p>
          <a:p>
            <a:r>
              <a:rPr lang="ru-RU" dirty="0"/>
              <a:t>Возникновение Э.В. –является фактором  моральной ненадежности специалиста</a:t>
            </a:r>
          </a:p>
          <a:p>
            <a:r>
              <a:rPr lang="ru-RU" dirty="0"/>
              <a:t>Эмоциональное выгорание –деструктивное образование психики личности, возникающее в периоды профессионального кризиса (профессиональной адаптации, рутинной работы )</a:t>
            </a:r>
          </a:p>
          <a:p>
            <a:r>
              <a:rPr lang="ru-RU" dirty="0"/>
              <a:t>Эмоциональное выгорание  часто проявляется через ДЕПРЕССИЮ</a:t>
            </a:r>
          </a:p>
        </p:txBody>
      </p:sp>
    </p:spTree>
    <p:extLst>
      <p:ext uri="{BB962C8B-B14F-4D97-AF65-F5344CB8AC3E}">
        <p14:creationId xmlns:p14="http://schemas.microsoft.com/office/powerpoint/2010/main" val="35075516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Актуальность темы для педагогической профессии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284984"/>
            <a:ext cx="8229600" cy="3456384"/>
          </a:xfrm>
        </p:spPr>
        <p:txBody>
          <a:bodyPr>
            <a:normAutofit/>
          </a:bodyPr>
          <a:lstStyle/>
          <a:p>
            <a:r>
              <a:rPr lang="ru-RU" dirty="0"/>
              <a:t>Увеличение числа педагогов, имеющих синдром</a:t>
            </a:r>
          </a:p>
          <a:p>
            <a:r>
              <a:rPr lang="ru-RU" dirty="0"/>
              <a:t>Влияние психического выгорания педагога на  процесс эмоционального и личностного развития ребенка</a:t>
            </a:r>
          </a:p>
          <a:p>
            <a:r>
              <a:rPr lang="ru-RU" dirty="0"/>
              <a:t>Нездоровый психологический климат ОО</a:t>
            </a:r>
          </a:p>
          <a:p>
            <a:r>
              <a:rPr lang="ru-RU" dirty="0"/>
              <a:t>Истощение эмоциональных, энергетических и личностных ресурсов  учителя…</a:t>
            </a:r>
          </a:p>
          <a:p>
            <a:r>
              <a:rPr lang="ru-RU" dirty="0"/>
              <a:t>Ухудшение физического  и психологического здоровья личности педагога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0492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60648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dirty="0"/>
              <a:t>Три основных составляющих синдрома эмоционального выгорания (Орел В.Е.)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Эмоциональное истощение</a:t>
            </a:r>
          </a:p>
          <a:p>
            <a:r>
              <a:rPr lang="ru-RU" dirty="0"/>
              <a:t>Деперсонализация(цинизм)</a:t>
            </a:r>
          </a:p>
          <a:p>
            <a:r>
              <a:rPr lang="ru-RU" dirty="0"/>
              <a:t>Редукция профессиональных достижений</a:t>
            </a:r>
          </a:p>
        </p:txBody>
      </p:sp>
    </p:spTree>
    <p:extLst>
      <p:ext uri="{BB962C8B-B14F-4D97-AF65-F5344CB8AC3E}">
        <p14:creationId xmlns:p14="http://schemas.microsoft.com/office/powerpoint/2010/main" val="32034952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Симптомы СЭВ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Эмоциональные</a:t>
            </a:r>
          </a:p>
          <a:p>
            <a:r>
              <a:rPr lang="ru-RU" dirty="0"/>
              <a:t>Психосоматические</a:t>
            </a:r>
          </a:p>
          <a:p>
            <a:r>
              <a:rPr lang="ru-RU" dirty="0"/>
              <a:t>Нарушение познавательных процессов деятельности</a:t>
            </a:r>
          </a:p>
          <a:p>
            <a:r>
              <a:rPr lang="ru-RU" dirty="0"/>
              <a:t>Неприязнь к работе</a:t>
            </a:r>
          </a:p>
          <a:p>
            <a:r>
              <a:rPr lang="ru-RU" dirty="0"/>
              <a:t>Нарушение социальных связей</a:t>
            </a:r>
          </a:p>
        </p:txBody>
      </p:sp>
    </p:spTree>
    <p:extLst>
      <p:ext uri="{BB962C8B-B14F-4D97-AF65-F5344CB8AC3E}">
        <p14:creationId xmlns:p14="http://schemas.microsoft.com/office/powerpoint/2010/main" val="23301689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bg2">
                    <a:lumMod val="50000"/>
                  </a:schemeClr>
                </a:solidFill>
                <a:highlight>
                  <a:srgbClr val="FFFF00"/>
                </a:highlight>
              </a:rPr>
              <a:t>Симптомы эмоционального расстройства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>
                <a:solidFill>
                  <a:schemeClr val="bg2">
                    <a:lumMod val="50000"/>
                  </a:schemeClr>
                </a:solidFill>
                <a:highlight>
                  <a:srgbClr val="FFFF00"/>
                </a:highlight>
              </a:rPr>
              <a:t>Эмоциональные</a:t>
            </a:r>
            <a:r>
              <a:rPr lang="ru-RU" dirty="0">
                <a:highlight>
                  <a:srgbClr val="FFFF00"/>
                </a:highlight>
              </a:rPr>
              <a:t> </a:t>
            </a:r>
            <a:r>
              <a:rPr lang="ru-RU" dirty="0"/>
              <a:t>(беспокойство, тревога, разочарование, раздражительность, обидчивость, пассивность, неуверенность, равнодушие…)</a:t>
            </a:r>
          </a:p>
          <a:p>
            <a:r>
              <a:rPr lang="ru-RU" dirty="0">
                <a:solidFill>
                  <a:schemeClr val="bg2">
                    <a:lumMod val="50000"/>
                  </a:schemeClr>
                </a:solidFill>
                <a:highlight>
                  <a:srgbClr val="FFFF00"/>
                </a:highlight>
              </a:rPr>
              <a:t>Психосоматические</a:t>
            </a:r>
            <a:r>
              <a:rPr lang="ru-RU" dirty="0"/>
              <a:t> (повышенная утомляемость, отсутствие аппетита или переедание, бессонница..)</a:t>
            </a:r>
          </a:p>
          <a:p>
            <a:r>
              <a:rPr lang="ru-RU" dirty="0">
                <a:solidFill>
                  <a:schemeClr val="bg2">
                    <a:lumMod val="50000"/>
                  </a:schemeClr>
                </a:solidFill>
                <a:highlight>
                  <a:srgbClr val="FFFF00"/>
                </a:highlight>
              </a:rPr>
              <a:t>Нарушение познавательных процессов деятельности </a:t>
            </a:r>
            <a:r>
              <a:rPr lang="ru-RU" dirty="0"/>
              <a:t>(трудности с концентрацией внимания, жесткость и ригидность в мышлении..)</a:t>
            </a:r>
          </a:p>
          <a:p>
            <a:r>
              <a:rPr lang="ru-RU" dirty="0">
                <a:solidFill>
                  <a:schemeClr val="bg2">
                    <a:lumMod val="50000"/>
                  </a:schemeClr>
                </a:solidFill>
                <a:highlight>
                  <a:srgbClr val="FFFF00"/>
                </a:highlight>
              </a:rPr>
              <a:t>Неприязнь к работе </a:t>
            </a:r>
            <a:r>
              <a:rPr lang="ru-RU" dirty="0"/>
              <a:t>(мысли о смене работы, профессии)</a:t>
            </a:r>
          </a:p>
          <a:p>
            <a:r>
              <a:rPr lang="ru-RU" dirty="0">
                <a:solidFill>
                  <a:schemeClr val="bg2">
                    <a:lumMod val="50000"/>
                  </a:schemeClr>
                </a:solidFill>
                <a:highlight>
                  <a:srgbClr val="FFFF00"/>
                </a:highlight>
              </a:rPr>
              <a:t>Нарушение социальных связей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dirty="0"/>
              <a:t>(дистанцирование, уединение, осуждение…)</a:t>
            </a:r>
          </a:p>
          <a:p>
            <a:r>
              <a:rPr lang="ru-RU" dirty="0"/>
              <a:t>Появление депрессивных эмоциональных состояний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28483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6120" y="548641"/>
            <a:ext cx="7315200" cy="1728232"/>
          </a:xfrm>
        </p:spPr>
        <p:txBody>
          <a:bodyPr>
            <a:normAutofit/>
          </a:bodyPr>
          <a:lstStyle/>
          <a:p>
            <a:r>
              <a:rPr lang="ru-RU" dirty="0"/>
              <a:t>Эмоциональные расстройства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sz="2800" dirty="0"/>
              <a:t>Депрессия - это психическое расстройство, характеризующееся депрессивной триадой: снижением настроения, утратой способности переживать радость (</a:t>
            </a:r>
            <a:r>
              <a:rPr lang="ru-RU" sz="2800" dirty="0" err="1"/>
              <a:t>ангедония</a:t>
            </a:r>
            <a:r>
              <a:rPr lang="ru-RU" sz="2800" dirty="0"/>
              <a:t>), нарушениями мышления (негативные суждения, пессимистический взгляд на происходящее и т. д.) и двигательной заторможенностью.</a:t>
            </a:r>
          </a:p>
        </p:txBody>
      </p:sp>
    </p:spTree>
    <p:extLst>
      <p:ext uri="{BB962C8B-B14F-4D97-AF65-F5344CB8AC3E}">
        <p14:creationId xmlns:p14="http://schemas.microsoft.com/office/powerpoint/2010/main" val="24798671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75" y="1524000"/>
            <a:ext cx="809625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47318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124744"/>
            <a:ext cx="6696744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56253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verdana"/>
              </a:rPr>
              <a:t>Способы предупреждения депрессии как критерия наличия СЭВ:</a:t>
            </a:r>
            <a:endParaRPr lang="ru-RU" dirty="0">
              <a:highlight>
                <a:srgbClr val="FFFF00"/>
              </a:highlight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стремление к личностному росту;</a:t>
            </a:r>
          </a:p>
          <a:p>
            <a:r>
              <a:rPr lang="ru-RU" dirty="0"/>
              <a:t>расширение кругозора по проблемам, т. е. информированность;</a:t>
            </a:r>
          </a:p>
          <a:p>
            <a:r>
              <a:rPr lang="ru-RU" dirty="0"/>
              <a:t>четкое разделение личной жизни и профессиональной деятельности;</a:t>
            </a:r>
          </a:p>
          <a:p>
            <a:r>
              <a:rPr lang="ru-RU" dirty="0"/>
              <a:t>расширение своих социальных контактов;</a:t>
            </a:r>
          </a:p>
          <a:p>
            <a:r>
              <a:rPr lang="ru-RU" dirty="0"/>
              <a:t>рационализация профессиональной деятельности;</a:t>
            </a:r>
          </a:p>
          <a:p>
            <a:r>
              <a:rPr lang="ru-RU" dirty="0"/>
              <a:t>система поощрения</a:t>
            </a:r>
          </a:p>
          <a:p>
            <a:r>
              <a:rPr lang="ru-RU" dirty="0"/>
              <a:t>развитие жизнестойкости</a:t>
            </a:r>
          </a:p>
        </p:txBody>
      </p:sp>
    </p:spTree>
    <p:extLst>
      <p:ext uri="{BB962C8B-B14F-4D97-AF65-F5344CB8AC3E}">
        <p14:creationId xmlns:p14="http://schemas.microsoft.com/office/powerpoint/2010/main" val="12387351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Фазы в развитии СЭВ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Предупреждающая фаза</a:t>
            </a:r>
          </a:p>
          <a:p>
            <a:r>
              <a:rPr lang="ru-RU" dirty="0"/>
              <a:t>Снижение уровня собственного участия</a:t>
            </a:r>
          </a:p>
          <a:p>
            <a:r>
              <a:rPr lang="ru-RU" dirty="0"/>
              <a:t>Эмоциональные реакции</a:t>
            </a:r>
          </a:p>
          <a:p>
            <a:r>
              <a:rPr lang="ru-RU" dirty="0"/>
              <a:t>Фаза деструктивного поведения</a:t>
            </a:r>
          </a:p>
          <a:p>
            <a:r>
              <a:rPr lang="ru-RU" dirty="0"/>
              <a:t>Психосоматические реакции</a:t>
            </a:r>
          </a:p>
          <a:p>
            <a:r>
              <a:rPr lang="ru-RU" dirty="0"/>
              <a:t>Разочарование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72985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Факторы способствующие ЭВ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Индивидуальные характеристики профессионалов (социально-демографические, личностные особенности)</a:t>
            </a:r>
          </a:p>
          <a:p>
            <a:r>
              <a:rPr lang="ru-RU" dirty="0"/>
              <a:t>Особенности профессиональной деятельности (условия работы, содержание труда)</a:t>
            </a:r>
          </a:p>
        </p:txBody>
      </p:sp>
    </p:spTree>
    <p:extLst>
      <p:ext uri="{BB962C8B-B14F-4D97-AF65-F5344CB8AC3E}">
        <p14:creationId xmlns:p14="http://schemas.microsoft.com/office/powerpoint/2010/main" val="38282370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692697"/>
            <a:ext cx="7315200" cy="1296143"/>
          </a:xfrm>
        </p:spPr>
        <p:txBody>
          <a:bodyPr/>
          <a:lstStyle/>
          <a:p>
            <a:r>
              <a:rPr lang="ru-RU" dirty="0"/>
              <a:t>Способы профилактики СЭВ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780928"/>
            <a:ext cx="8229600" cy="3816424"/>
          </a:xfrm>
        </p:spPr>
        <p:txBody>
          <a:bodyPr>
            <a:normAutofit/>
          </a:bodyPr>
          <a:lstStyle/>
          <a:p>
            <a:r>
              <a:rPr lang="ru-RU" dirty="0"/>
              <a:t>Соблюдение требований психогигиены</a:t>
            </a:r>
          </a:p>
          <a:p>
            <a:r>
              <a:rPr lang="ru-RU" dirty="0"/>
              <a:t>Аутотренинг</a:t>
            </a:r>
          </a:p>
          <a:p>
            <a:r>
              <a:rPr lang="ru-RU" dirty="0"/>
              <a:t>Релаксация</a:t>
            </a:r>
          </a:p>
          <a:p>
            <a:r>
              <a:rPr lang="ru-RU" dirty="0"/>
              <a:t>Медитация</a:t>
            </a:r>
          </a:p>
          <a:p>
            <a:r>
              <a:rPr lang="ru-RU" dirty="0" err="1"/>
              <a:t>Библиотерапия</a:t>
            </a:r>
            <a:endParaRPr lang="ru-RU" dirty="0"/>
          </a:p>
          <a:p>
            <a:r>
              <a:rPr lang="ru-RU" dirty="0" err="1"/>
              <a:t>Психогимнастика</a:t>
            </a:r>
            <a:endParaRPr lang="ru-RU" dirty="0"/>
          </a:p>
          <a:p>
            <a:r>
              <a:rPr lang="ru-RU" dirty="0"/>
              <a:t>Танцевально-двигательная терапия</a:t>
            </a:r>
          </a:p>
          <a:p>
            <a:r>
              <a:rPr lang="ru-RU" dirty="0"/>
              <a:t>Тренинг развития позитивного мышления</a:t>
            </a:r>
          </a:p>
          <a:p>
            <a:r>
              <a:rPr lang="ru-RU" dirty="0"/>
              <a:t>Арт-терапия, телесно-ориентированная терапия и т.д.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4958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Дата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ko-KR"/>
              <a:t>www.themegallery.com</a:t>
            </a:r>
          </a:p>
        </p:txBody>
      </p:sp>
      <p:sp>
        <p:nvSpPr>
          <p:cNvPr id="32771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ko-KR">
                <a:latin typeface="Lucida Sans Unicode" pitchFamily="34" charset="0"/>
              </a:rPr>
              <a:t>Company Logo</a:t>
            </a:r>
          </a:p>
        </p:txBody>
      </p:sp>
      <p:sp>
        <p:nvSpPr>
          <p:cNvPr id="32772" name="AutoShape 2"/>
          <p:cNvSpPr>
            <a:spLocks noChangeArrowheads="1"/>
          </p:cNvSpPr>
          <p:nvPr/>
        </p:nvSpPr>
        <p:spPr bwMode="auto">
          <a:xfrm>
            <a:off x="5918200" y="2336800"/>
            <a:ext cx="2660650" cy="218598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r>
              <a:rPr lang="ru-RU" altLang="ko-KR" b="1">
                <a:solidFill>
                  <a:srgbClr val="FFFFFF"/>
                </a:solidFill>
                <a:latin typeface="Verdana" pitchFamily="34" charset="0"/>
                <a:ea typeface="굴림" charset="-127"/>
              </a:rPr>
              <a:t>ожидания </a:t>
            </a:r>
          </a:p>
          <a:p>
            <a:pPr algn="ctr"/>
            <a:r>
              <a:rPr lang="ru-RU" altLang="ko-KR" b="1">
                <a:solidFill>
                  <a:srgbClr val="FFFFFF"/>
                </a:solidFill>
                <a:latin typeface="Verdana" pitchFamily="34" charset="0"/>
                <a:ea typeface="굴림" charset="-127"/>
              </a:rPr>
              <a:t>счастья, </a:t>
            </a:r>
          </a:p>
          <a:p>
            <a:pPr algn="ctr"/>
            <a:r>
              <a:rPr lang="ru-RU" altLang="ko-KR" b="1">
                <a:solidFill>
                  <a:srgbClr val="FFFFFF"/>
                </a:solidFill>
                <a:latin typeface="Verdana" pitchFamily="34" charset="0"/>
                <a:ea typeface="굴림" charset="-127"/>
              </a:rPr>
              <a:t>радости, </a:t>
            </a:r>
          </a:p>
          <a:p>
            <a:pPr algn="ctr"/>
            <a:r>
              <a:rPr lang="ru-RU" altLang="ko-KR" b="1">
                <a:solidFill>
                  <a:srgbClr val="FFFFFF"/>
                </a:solidFill>
                <a:latin typeface="Verdana" pitchFamily="34" charset="0"/>
                <a:ea typeface="굴림" charset="-127"/>
              </a:rPr>
              <a:t>здоровья</a:t>
            </a:r>
          </a:p>
        </p:txBody>
      </p:sp>
      <p:sp>
        <p:nvSpPr>
          <p:cNvPr id="32773" name="AutoShape 3"/>
          <p:cNvSpPr>
            <a:spLocks noChangeArrowheads="1"/>
          </p:cNvSpPr>
          <p:nvPr/>
        </p:nvSpPr>
        <p:spPr bwMode="auto">
          <a:xfrm>
            <a:off x="755650" y="2349500"/>
            <a:ext cx="2160588" cy="2460625"/>
          </a:xfrm>
          <a:prstGeom prst="roundRect">
            <a:avLst>
              <a:gd name="adj" fmla="val 50000"/>
            </a:avLst>
          </a:prstGeom>
          <a:solidFill>
            <a:srgbClr val="6666FF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r>
              <a:rPr lang="ru-RU" altLang="ko-KR">
                <a:solidFill>
                  <a:srgbClr val="FFFFFF"/>
                </a:solidFill>
                <a:latin typeface="Verdana" pitchFamily="34" charset="0"/>
                <a:ea typeface="굴림" charset="-127"/>
              </a:rPr>
              <a:t>отношение </a:t>
            </a:r>
          </a:p>
          <a:p>
            <a:pPr algn="ctr"/>
            <a:r>
              <a:rPr lang="ru-RU" altLang="ko-KR">
                <a:solidFill>
                  <a:srgbClr val="FFFFFF"/>
                </a:solidFill>
                <a:latin typeface="Verdana" pitchFamily="34" charset="0"/>
                <a:ea typeface="굴림" charset="-127"/>
              </a:rPr>
              <a:t>к жизни,</a:t>
            </a:r>
          </a:p>
          <a:p>
            <a:pPr algn="ctr"/>
            <a:r>
              <a:rPr lang="ru-RU" altLang="ko-KR">
                <a:solidFill>
                  <a:srgbClr val="FFFFFF"/>
                </a:solidFill>
                <a:latin typeface="Verdana" pitchFamily="34" charset="0"/>
                <a:ea typeface="굴림" charset="-127"/>
              </a:rPr>
              <a:t> самому себе</a:t>
            </a:r>
          </a:p>
        </p:txBody>
      </p:sp>
      <p:sp>
        <p:nvSpPr>
          <p:cNvPr id="32774" name="Rectangle 4"/>
          <p:cNvSpPr>
            <a:spLocks noGrp="1" noChangeArrowheads="1"/>
          </p:cNvSpPr>
          <p:nvPr>
            <p:ph type="title"/>
          </p:nvPr>
        </p:nvSpPr>
        <p:spPr>
          <a:xfrm>
            <a:off x="914400" y="364639"/>
            <a:ext cx="7315200" cy="1314141"/>
          </a:xfrm>
        </p:spPr>
        <p:txBody>
          <a:bodyPr>
            <a:normAutofit/>
          </a:bodyPr>
          <a:lstStyle/>
          <a:p>
            <a:pPr eaLnBrk="1" hangingPunct="1"/>
            <a:r>
              <a:rPr lang="ru-RU" altLang="ko-KR" dirty="0">
                <a:ea typeface="굴림" charset="-127"/>
              </a:rPr>
              <a:t>Позитивное мышление</a:t>
            </a:r>
            <a:endParaRPr lang="ko-KR" altLang="en-US" dirty="0">
              <a:ea typeface="굴림" charset="-127"/>
            </a:endParaRPr>
          </a:p>
        </p:txBody>
      </p:sp>
      <p:grpSp>
        <p:nvGrpSpPr>
          <p:cNvPr id="32775" name="Group 5"/>
          <p:cNvGrpSpPr>
            <a:grpSpLocks/>
          </p:cNvGrpSpPr>
          <p:nvPr/>
        </p:nvGrpSpPr>
        <p:grpSpPr bwMode="auto">
          <a:xfrm>
            <a:off x="2700338" y="1628775"/>
            <a:ext cx="3455987" cy="3384550"/>
            <a:chOff x="1236" y="890"/>
            <a:chExt cx="3141" cy="3004"/>
          </a:xfrm>
        </p:grpSpPr>
        <p:sp>
          <p:nvSpPr>
            <p:cNvPr id="36870" name="AutoShape 6"/>
            <p:cNvSpPr>
              <a:spLocks noChangeArrowheads="1"/>
            </p:cNvSpPr>
            <p:nvPr/>
          </p:nvSpPr>
          <p:spPr bwMode="gray">
            <a:xfrm>
              <a:off x="1509" y="1156"/>
              <a:ext cx="2652" cy="2557"/>
            </a:xfrm>
            <a:custGeom>
              <a:avLst/>
              <a:gdLst>
                <a:gd name="G0" fmla="+- 5400 0 0"/>
                <a:gd name="G1" fmla="+- 21600 0 5400"/>
                <a:gd name="G2" fmla="+- 21600 0 5400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tx1"/>
                </a:gs>
                <a:gs pos="50000">
                  <a:schemeClr val="tx1">
                    <a:gamma/>
                    <a:tint val="9412"/>
                    <a:invGamma/>
                  </a:schemeClr>
                </a:gs>
                <a:gs pos="100000">
                  <a:schemeClr val="tx1"/>
                </a:gs>
              </a:gsLst>
              <a:lin ang="189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2778" name="Freeform 7"/>
            <p:cNvSpPr>
              <a:spLocks/>
            </p:cNvSpPr>
            <p:nvPr/>
          </p:nvSpPr>
          <p:spPr bwMode="gray">
            <a:xfrm rot="5400000">
              <a:off x="2831" y="1077"/>
              <a:ext cx="1275" cy="1327"/>
            </a:xfrm>
            <a:custGeom>
              <a:avLst/>
              <a:gdLst>
                <a:gd name="T0" fmla="*/ 0 w 1448"/>
                <a:gd name="T1" fmla="*/ 774 h 1452"/>
                <a:gd name="T2" fmla="*/ 4 w 1448"/>
                <a:gd name="T3" fmla="*/ 703 h 1452"/>
                <a:gd name="T4" fmla="*/ 10 w 1448"/>
                <a:gd name="T5" fmla="*/ 634 h 1452"/>
                <a:gd name="T6" fmla="*/ 22 w 1448"/>
                <a:gd name="T7" fmla="*/ 568 h 1452"/>
                <a:gd name="T8" fmla="*/ 37 w 1448"/>
                <a:gd name="T9" fmla="*/ 504 h 1452"/>
                <a:gd name="T10" fmla="*/ 57 w 1448"/>
                <a:gd name="T11" fmla="*/ 441 h 1452"/>
                <a:gd name="T12" fmla="*/ 81 w 1448"/>
                <a:gd name="T13" fmla="*/ 383 h 1452"/>
                <a:gd name="T14" fmla="*/ 107 w 1448"/>
                <a:gd name="T15" fmla="*/ 327 h 1452"/>
                <a:gd name="T16" fmla="*/ 139 w 1448"/>
                <a:gd name="T17" fmla="*/ 275 h 1452"/>
                <a:gd name="T18" fmla="*/ 173 w 1448"/>
                <a:gd name="T19" fmla="*/ 227 h 1452"/>
                <a:gd name="T20" fmla="*/ 211 w 1448"/>
                <a:gd name="T21" fmla="*/ 182 h 1452"/>
                <a:gd name="T22" fmla="*/ 251 w 1448"/>
                <a:gd name="T23" fmla="*/ 142 h 1452"/>
                <a:gd name="T24" fmla="*/ 295 w 1448"/>
                <a:gd name="T25" fmla="*/ 105 h 1452"/>
                <a:gd name="T26" fmla="*/ 340 w 1448"/>
                <a:gd name="T27" fmla="*/ 75 h 1452"/>
                <a:gd name="T28" fmla="*/ 387 w 1448"/>
                <a:gd name="T29" fmla="*/ 48 h 1452"/>
                <a:gd name="T30" fmla="*/ 437 w 1448"/>
                <a:gd name="T31" fmla="*/ 28 h 1452"/>
                <a:gd name="T32" fmla="*/ 488 w 1448"/>
                <a:gd name="T33" fmla="*/ 12 h 1452"/>
                <a:gd name="T34" fmla="*/ 541 w 1448"/>
                <a:gd name="T35" fmla="*/ 5 h 1452"/>
                <a:gd name="T36" fmla="*/ 594 w 1448"/>
                <a:gd name="T37" fmla="*/ 0 h 1452"/>
                <a:gd name="T38" fmla="*/ 594 w 1448"/>
                <a:gd name="T39" fmla="*/ 387 h 1452"/>
                <a:gd name="T40" fmla="*/ 557 w 1448"/>
                <a:gd name="T41" fmla="*/ 389 h 1452"/>
                <a:gd name="T42" fmla="*/ 521 w 1448"/>
                <a:gd name="T43" fmla="*/ 398 h 1452"/>
                <a:gd name="T44" fmla="*/ 486 w 1448"/>
                <a:gd name="T45" fmla="*/ 412 h 1452"/>
                <a:gd name="T46" fmla="*/ 454 w 1448"/>
                <a:gd name="T47" fmla="*/ 431 h 1452"/>
                <a:gd name="T48" fmla="*/ 424 w 1448"/>
                <a:gd name="T49" fmla="*/ 456 h 1452"/>
                <a:gd name="T50" fmla="*/ 397 w 1448"/>
                <a:gd name="T51" fmla="*/ 484 h 1452"/>
                <a:gd name="T52" fmla="*/ 372 w 1448"/>
                <a:gd name="T53" fmla="*/ 516 h 1452"/>
                <a:gd name="T54" fmla="*/ 350 w 1448"/>
                <a:gd name="T55" fmla="*/ 553 h 1452"/>
                <a:gd name="T56" fmla="*/ 331 w 1448"/>
                <a:gd name="T57" fmla="*/ 590 h 1452"/>
                <a:gd name="T58" fmla="*/ 317 w 1448"/>
                <a:gd name="T59" fmla="*/ 634 h 1452"/>
                <a:gd name="T60" fmla="*/ 306 w 1448"/>
                <a:gd name="T61" fmla="*/ 678 h 1452"/>
                <a:gd name="T62" fmla="*/ 300 w 1448"/>
                <a:gd name="T63" fmla="*/ 724 h 1452"/>
                <a:gd name="T64" fmla="*/ 298 w 1448"/>
                <a:gd name="T65" fmla="*/ 774 h 1452"/>
                <a:gd name="T66" fmla="*/ 0 w 1448"/>
                <a:gd name="T67" fmla="*/ 774 h 1452"/>
                <a:gd name="T68" fmla="*/ 0 w 1448"/>
                <a:gd name="T69" fmla="*/ 774 h 145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448"/>
                <a:gd name="T106" fmla="*/ 0 h 1452"/>
                <a:gd name="T107" fmla="*/ 1448 w 1448"/>
                <a:gd name="T108" fmla="*/ 1452 h 145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448" h="1452">
                  <a:moveTo>
                    <a:pt x="0" y="1452"/>
                  </a:moveTo>
                  <a:lnTo>
                    <a:pt x="6" y="1320"/>
                  </a:lnTo>
                  <a:lnTo>
                    <a:pt x="24" y="1190"/>
                  </a:lnTo>
                  <a:lnTo>
                    <a:pt x="52" y="1066"/>
                  </a:lnTo>
                  <a:lnTo>
                    <a:pt x="90" y="946"/>
                  </a:lnTo>
                  <a:lnTo>
                    <a:pt x="140" y="830"/>
                  </a:lnTo>
                  <a:lnTo>
                    <a:pt x="198" y="718"/>
                  </a:lnTo>
                  <a:lnTo>
                    <a:pt x="264" y="614"/>
                  </a:lnTo>
                  <a:lnTo>
                    <a:pt x="340" y="516"/>
                  </a:lnTo>
                  <a:lnTo>
                    <a:pt x="424" y="424"/>
                  </a:lnTo>
                  <a:lnTo>
                    <a:pt x="516" y="342"/>
                  </a:lnTo>
                  <a:lnTo>
                    <a:pt x="612" y="266"/>
                  </a:lnTo>
                  <a:lnTo>
                    <a:pt x="718" y="198"/>
                  </a:lnTo>
                  <a:lnTo>
                    <a:pt x="828" y="140"/>
                  </a:lnTo>
                  <a:lnTo>
                    <a:pt x="942" y="90"/>
                  </a:lnTo>
                  <a:lnTo>
                    <a:pt x="1064" y="52"/>
                  </a:lnTo>
                  <a:lnTo>
                    <a:pt x="1188" y="22"/>
                  </a:lnTo>
                  <a:lnTo>
                    <a:pt x="1316" y="6"/>
                  </a:lnTo>
                  <a:lnTo>
                    <a:pt x="1448" y="0"/>
                  </a:lnTo>
                  <a:lnTo>
                    <a:pt x="1448" y="726"/>
                  </a:lnTo>
                  <a:lnTo>
                    <a:pt x="1358" y="732"/>
                  </a:lnTo>
                  <a:lnTo>
                    <a:pt x="1270" y="748"/>
                  </a:lnTo>
                  <a:lnTo>
                    <a:pt x="1186" y="774"/>
                  </a:lnTo>
                  <a:lnTo>
                    <a:pt x="1108" y="810"/>
                  </a:lnTo>
                  <a:lnTo>
                    <a:pt x="1034" y="856"/>
                  </a:lnTo>
                  <a:lnTo>
                    <a:pt x="968" y="910"/>
                  </a:lnTo>
                  <a:lnTo>
                    <a:pt x="906" y="970"/>
                  </a:lnTo>
                  <a:lnTo>
                    <a:pt x="854" y="1038"/>
                  </a:lnTo>
                  <a:lnTo>
                    <a:pt x="808" y="1110"/>
                  </a:lnTo>
                  <a:lnTo>
                    <a:pt x="772" y="1190"/>
                  </a:lnTo>
                  <a:lnTo>
                    <a:pt x="746" y="1274"/>
                  </a:lnTo>
                  <a:lnTo>
                    <a:pt x="730" y="1360"/>
                  </a:lnTo>
                  <a:lnTo>
                    <a:pt x="724" y="1452"/>
                  </a:lnTo>
                  <a:lnTo>
                    <a:pt x="0" y="145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6872" name="Freeform 8"/>
            <p:cNvSpPr>
              <a:spLocks/>
            </p:cNvSpPr>
            <p:nvPr/>
          </p:nvSpPr>
          <p:spPr bwMode="gray">
            <a:xfrm rot="7200000">
              <a:off x="3076" y="1484"/>
              <a:ext cx="1275" cy="1327"/>
            </a:xfrm>
            <a:custGeom>
              <a:avLst/>
              <a:gdLst/>
              <a:ahLst/>
              <a:cxnLst>
                <a:cxn ang="0">
                  <a:pos x="0" y="1452"/>
                </a:cxn>
                <a:cxn ang="0">
                  <a:pos x="6" y="1320"/>
                </a:cxn>
                <a:cxn ang="0">
                  <a:pos x="24" y="1190"/>
                </a:cxn>
                <a:cxn ang="0">
                  <a:pos x="52" y="1066"/>
                </a:cxn>
                <a:cxn ang="0">
                  <a:pos x="90" y="946"/>
                </a:cxn>
                <a:cxn ang="0">
                  <a:pos x="140" y="830"/>
                </a:cxn>
                <a:cxn ang="0">
                  <a:pos x="198" y="718"/>
                </a:cxn>
                <a:cxn ang="0">
                  <a:pos x="264" y="614"/>
                </a:cxn>
                <a:cxn ang="0">
                  <a:pos x="340" y="516"/>
                </a:cxn>
                <a:cxn ang="0">
                  <a:pos x="424" y="424"/>
                </a:cxn>
                <a:cxn ang="0">
                  <a:pos x="516" y="342"/>
                </a:cxn>
                <a:cxn ang="0">
                  <a:pos x="612" y="266"/>
                </a:cxn>
                <a:cxn ang="0">
                  <a:pos x="718" y="198"/>
                </a:cxn>
                <a:cxn ang="0">
                  <a:pos x="828" y="140"/>
                </a:cxn>
                <a:cxn ang="0">
                  <a:pos x="942" y="90"/>
                </a:cxn>
                <a:cxn ang="0">
                  <a:pos x="1064" y="52"/>
                </a:cxn>
                <a:cxn ang="0">
                  <a:pos x="1188" y="22"/>
                </a:cxn>
                <a:cxn ang="0">
                  <a:pos x="1316" y="6"/>
                </a:cxn>
                <a:cxn ang="0">
                  <a:pos x="1448" y="0"/>
                </a:cxn>
                <a:cxn ang="0">
                  <a:pos x="1448" y="726"/>
                </a:cxn>
                <a:cxn ang="0">
                  <a:pos x="1358" y="732"/>
                </a:cxn>
                <a:cxn ang="0">
                  <a:pos x="1270" y="748"/>
                </a:cxn>
                <a:cxn ang="0">
                  <a:pos x="1186" y="774"/>
                </a:cxn>
                <a:cxn ang="0">
                  <a:pos x="1108" y="810"/>
                </a:cxn>
                <a:cxn ang="0">
                  <a:pos x="1034" y="856"/>
                </a:cxn>
                <a:cxn ang="0">
                  <a:pos x="968" y="910"/>
                </a:cxn>
                <a:cxn ang="0">
                  <a:pos x="906" y="970"/>
                </a:cxn>
                <a:cxn ang="0">
                  <a:pos x="854" y="1038"/>
                </a:cxn>
                <a:cxn ang="0">
                  <a:pos x="808" y="1110"/>
                </a:cxn>
                <a:cxn ang="0">
                  <a:pos x="772" y="1190"/>
                </a:cxn>
                <a:cxn ang="0">
                  <a:pos x="746" y="1274"/>
                </a:cxn>
                <a:cxn ang="0">
                  <a:pos x="730" y="1360"/>
                </a:cxn>
                <a:cxn ang="0">
                  <a:pos x="724" y="1452"/>
                </a:cxn>
                <a:cxn ang="0">
                  <a:pos x="0" y="1452"/>
                </a:cxn>
                <a:cxn ang="0">
                  <a:pos x="0" y="1452"/>
                </a:cxn>
              </a:cxnLst>
              <a:rect l="0" t="0" r="r" b="b"/>
              <a:pathLst>
                <a:path w="1448" h="1452">
                  <a:moveTo>
                    <a:pt x="0" y="1452"/>
                  </a:moveTo>
                  <a:lnTo>
                    <a:pt x="6" y="1320"/>
                  </a:lnTo>
                  <a:lnTo>
                    <a:pt x="24" y="1190"/>
                  </a:lnTo>
                  <a:lnTo>
                    <a:pt x="52" y="1066"/>
                  </a:lnTo>
                  <a:lnTo>
                    <a:pt x="90" y="946"/>
                  </a:lnTo>
                  <a:lnTo>
                    <a:pt x="140" y="830"/>
                  </a:lnTo>
                  <a:lnTo>
                    <a:pt x="198" y="718"/>
                  </a:lnTo>
                  <a:lnTo>
                    <a:pt x="264" y="614"/>
                  </a:lnTo>
                  <a:lnTo>
                    <a:pt x="340" y="516"/>
                  </a:lnTo>
                  <a:lnTo>
                    <a:pt x="424" y="424"/>
                  </a:lnTo>
                  <a:lnTo>
                    <a:pt x="516" y="342"/>
                  </a:lnTo>
                  <a:lnTo>
                    <a:pt x="612" y="266"/>
                  </a:lnTo>
                  <a:lnTo>
                    <a:pt x="718" y="198"/>
                  </a:lnTo>
                  <a:lnTo>
                    <a:pt x="828" y="140"/>
                  </a:lnTo>
                  <a:lnTo>
                    <a:pt x="942" y="90"/>
                  </a:lnTo>
                  <a:lnTo>
                    <a:pt x="1064" y="52"/>
                  </a:lnTo>
                  <a:lnTo>
                    <a:pt x="1188" y="22"/>
                  </a:lnTo>
                  <a:lnTo>
                    <a:pt x="1316" y="6"/>
                  </a:lnTo>
                  <a:lnTo>
                    <a:pt x="1448" y="0"/>
                  </a:lnTo>
                  <a:lnTo>
                    <a:pt x="1448" y="726"/>
                  </a:lnTo>
                  <a:lnTo>
                    <a:pt x="1358" y="732"/>
                  </a:lnTo>
                  <a:lnTo>
                    <a:pt x="1270" y="748"/>
                  </a:lnTo>
                  <a:lnTo>
                    <a:pt x="1186" y="774"/>
                  </a:lnTo>
                  <a:lnTo>
                    <a:pt x="1108" y="810"/>
                  </a:lnTo>
                  <a:lnTo>
                    <a:pt x="1034" y="856"/>
                  </a:lnTo>
                  <a:lnTo>
                    <a:pt x="968" y="910"/>
                  </a:lnTo>
                  <a:lnTo>
                    <a:pt x="906" y="970"/>
                  </a:lnTo>
                  <a:lnTo>
                    <a:pt x="854" y="1038"/>
                  </a:lnTo>
                  <a:lnTo>
                    <a:pt x="808" y="1110"/>
                  </a:lnTo>
                  <a:lnTo>
                    <a:pt x="772" y="1190"/>
                  </a:lnTo>
                  <a:lnTo>
                    <a:pt x="746" y="1274"/>
                  </a:lnTo>
                  <a:lnTo>
                    <a:pt x="730" y="1360"/>
                  </a:lnTo>
                  <a:lnTo>
                    <a:pt x="724" y="1452"/>
                  </a:lnTo>
                  <a:lnTo>
                    <a:pt x="0" y="1452"/>
                  </a:lnTo>
                  <a:lnTo>
                    <a:pt x="0" y="1452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2780" name="AutoShape 9"/>
            <p:cNvSpPr>
              <a:spLocks noChangeArrowheads="1"/>
            </p:cNvSpPr>
            <p:nvPr/>
          </p:nvSpPr>
          <p:spPr bwMode="gray">
            <a:xfrm rot="1800000">
              <a:off x="3113" y="2457"/>
              <a:ext cx="1120" cy="694"/>
            </a:xfrm>
            <a:prstGeom prst="triangle">
              <a:avLst>
                <a:gd name="adj" fmla="val 50000"/>
              </a:avLst>
            </a:pr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32781" name="Group 10"/>
            <p:cNvGrpSpPr>
              <a:grpSpLocks/>
            </p:cNvGrpSpPr>
            <p:nvPr/>
          </p:nvGrpSpPr>
          <p:grpSpPr bwMode="auto">
            <a:xfrm>
              <a:off x="1895" y="2616"/>
              <a:ext cx="1810" cy="1278"/>
              <a:chOff x="1895" y="2616"/>
              <a:chExt cx="1810" cy="1278"/>
            </a:xfrm>
          </p:grpSpPr>
          <p:sp>
            <p:nvSpPr>
              <p:cNvPr id="32787" name="Freeform 11"/>
              <p:cNvSpPr>
                <a:spLocks/>
              </p:cNvSpPr>
              <p:nvPr/>
            </p:nvSpPr>
            <p:spPr bwMode="gray">
              <a:xfrm rot="-9000000">
                <a:off x="2381" y="2616"/>
                <a:ext cx="1324" cy="1278"/>
              </a:xfrm>
              <a:custGeom>
                <a:avLst/>
                <a:gdLst>
                  <a:gd name="T0" fmla="*/ 0 w 1448"/>
                  <a:gd name="T1" fmla="*/ 594 h 1452"/>
                  <a:gd name="T2" fmla="*/ 5 w 1448"/>
                  <a:gd name="T3" fmla="*/ 540 h 1452"/>
                  <a:gd name="T4" fmla="*/ 13 w 1448"/>
                  <a:gd name="T5" fmla="*/ 488 h 1452"/>
                  <a:gd name="T6" fmla="*/ 28 w 1448"/>
                  <a:gd name="T7" fmla="*/ 437 h 1452"/>
                  <a:gd name="T8" fmla="*/ 48 w 1448"/>
                  <a:gd name="T9" fmla="*/ 387 h 1452"/>
                  <a:gd name="T10" fmla="*/ 75 w 1448"/>
                  <a:gd name="T11" fmla="*/ 340 h 1452"/>
                  <a:gd name="T12" fmla="*/ 106 w 1448"/>
                  <a:gd name="T13" fmla="*/ 293 h 1452"/>
                  <a:gd name="T14" fmla="*/ 141 w 1448"/>
                  <a:gd name="T15" fmla="*/ 251 h 1452"/>
                  <a:gd name="T16" fmla="*/ 182 w 1448"/>
                  <a:gd name="T17" fmla="*/ 211 h 1452"/>
                  <a:gd name="T18" fmla="*/ 228 w 1448"/>
                  <a:gd name="T19" fmla="*/ 173 h 1452"/>
                  <a:gd name="T20" fmla="*/ 276 w 1448"/>
                  <a:gd name="T21" fmla="*/ 139 h 1452"/>
                  <a:gd name="T22" fmla="*/ 327 w 1448"/>
                  <a:gd name="T23" fmla="*/ 108 h 1452"/>
                  <a:gd name="T24" fmla="*/ 385 w 1448"/>
                  <a:gd name="T25" fmla="*/ 81 h 1452"/>
                  <a:gd name="T26" fmla="*/ 443 w 1448"/>
                  <a:gd name="T27" fmla="*/ 57 h 1452"/>
                  <a:gd name="T28" fmla="*/ 503 w 1448"/>
                  <a:gd name="T29" fmla="*/ 37 h 1452"/>
                  <a:gd name="T30" fmla="*/ 569 w 1448"/>
                  <a:gd name="T31" fmla="*/ 21 h 1452"/>
                  <a:gd name="T32" fmla="*/ 635 w 1448"/>
                  <a:gd name="T33" fmla="*/ 9 h 1452"/>
                  <a:gd name="T34" fmla="*/ 703 w 1448"/>
                  <a:gd name="T35" fmla="*/ 4 h 1452"/>
                  <a:gd name="T36" fmla="*/ 774 w 1448"/>
                  <a:gd name="T37" fmla="*/ 0 h 1452"/>
                  <a:gd name="T38" fmla="*/ 774 w 1448"/>
                  <a:gd name="T39" fmla="*/ 297 h 1452"/>
                  <a:gd name="T40" fmla="*/ 727 w 1448"/>
                  <a:gd name="T41" fmla="*/ 299 h 1452"/>
                  <a:gd name="T42" fmla="*/ 678 w 1448"/>
                  <a:gd name="T43" fmla="*/ 306 h 1452"/>
                  <a:gd name="T44" fmla="*/ 633 w 1448"/>
                  <a:gd name="T45" fmla="*/ 316 h 1452"/>
                  <a:gd name="T46" fmla="*/ 592 w 1448"/>
                  <a:gd name="T47" fmla="*/ 333 h 1452"/>
                  <a:gd name="T48" fmla="*/ 551 w 1448"/>
                  <a:gd name="T49" fmla="*/ 350 h 1452"/>
                  <a:gd name="T50" fmla="*/ 518 w 1448"/>
                  <a:gd name="T51" fmla="*/ 372 h 1452"/>
                  <a:gd name="T52" fmla="*/ 484 w 1448"/>
                  <a:gd name="T53" fmla="*/ 398 h 1452"/>
                  <a:gd name="T54" fmla="*/ 456 w 1448"/>
                  <a:gd name="T55" fmla="*/ 424 h 1452"/>
                  <a:gd name="T56" fmla="*/ 432 w 1448"/>
                  <a:gd name="T57" fmla="*/ 454 h 1452"/>
                  <a:gd name="T58" fmla="*/ 413 w 1448"/>
                  <a:gd name="T59" fmla="*/ 488 h 1452"/>
                  <a:gd name="T60" fmla="*/ 399 w 1448"/>
                  <a:gd name="T61" fmla="*/ 521 h 1452"/>
                  <a:gd name="T62" fmla="*/ 390 w 1448"/>
                  <a:gd name="T63" fmla="*/ 557 h 1452"/>
                  <a:gd name="T64" fmla="*/ 387 w 1448"/>
                  <a:gd name="T65" fmla="*/ 594 h 1452"/>
                  <a:gd name="T66" fmla="*/ 0 w 1448"/>
                  <a:gd name="T67" fmla="*/ 594 h 1452"/>
                  <a:gd name="T68" fmla="*/ 0 w 1448"/>
                  <a:gd name="T69" fmla="*/ 594 h 1452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448"/>
                  <a:gd name="T106" fmla="*/ 0 h 1452"/>
                  <a:gd name="T107" fmla="*/ 1448 w 1448"/>
                  <a:gd name="T108" fmla="*/ 1452 h 1452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448" h="1452">
                    <a:moveTo>
                      <a:pt x="0" y="1452"/>
                    </a:moveTo>
                    <a:lnTo>
                      <a:pt x="6" y="1320"/>
                    </a:lnTo>
                    <a:lnTo>
                      <a:pt x="24" y="1190"/>
                    </a:lnTo>
                    <a:lnTo>
                      <a:pt x="52" y="1066"/>
                    </a:lnTo>
                    <a:lnTo>
                      <a:pt x="90" y="946"/>
                    </a:lnTo>
                    <a:lnTo>
                      <a:pt x="140" y="830"/>
                    </a:lnTo>
                    <a:lnTo>
                      <a:pt x="198" y="718"/>
                    </a:lnTo>
                    <a:lnTo>
                      <a:pt x="264" y="614"/>
                    </a:lnTo>
                    <a:lnTo>
                      <a:pt x="340" y="516"/>
                    </a:lnTo>
                    <a:lnTo>
                      <a:pt x="424" y="424"/>
                    </a:lnTo>
                    <a:lnTo>
                      <a:pt x="516" y="342"/>
                    </a:lnTo>
                    <a:lnTo>
                      <a:pt x="612" y="266"/>
                    </a:lnTo>
                    <a:lnTo>
                      <a:pt x="718" y="198"/>
                    </a:lnTo>
                    <a:lnTo>
                      <a:pt x="828" y="140"/>
                    </a:lnTo>
                    <a:lnTo>
                      <a:pt x="942" y="90"/>
                    </a:lnTo>
                    <a:lnTo>
                      <a:pt x="1064" y="52"/>
                    </a:lnTo>
                    <a:lnTo>
                      <a:pt x="1188" y="22"/>
                    </a:lnTo>
                    <a:lnTo>
                      <a:pt x="1316" y="6"/>
                    </a:lnTo>
                    <a:lnTo>
                      <a:pt x="1448" y="0"/>
                    </a:lnTo>
                    <a:lnTo>
                      <a:pt x="1448" y="726"/>
                    </a:lnTo>
                    <a:lnTo>
                      <a:pt x="1358" y="732"/>
                    </a:lnTo>
                    <a:lnTo>
                      <a:pt x="1270" y="748"/>
                    </a:lnTo>
                    <a:lnTo>
                      <a:pt x="1186" y="774"/>
                    </a:lnTo>
                    <a:lnTo>
                      <a:pt x="1108" y="810"/>
                    </a:lnTo>
                    <a:lnTo>
                      <a:pt x="1034" y="856"/>
                    </a:lnTo>
                    <a:lnTo>
                      <a:pt x="968" y="910"/>
                    </a:lnTo>
                    <a:lnTo>
                      <a:pt x="906" y="970"/>
                    </a:lnTo>
                    <a:lnTo>
                      <a:pt x="854" y="1038"/>
                    </a:lnTo>
                    <a:lnTo>
                      <a:pt x="808" y="1110"/>
                    </a:lnTo>
                    <a:lnTo>
                      <a:pt x="772" y="1190"/>
                    </a:lnTo>
                    <a:lnTo>
                      <a:pt x="746" y="1274"/>
                    </a:lnTo>
                    <a:lnTo>
                      <a:pt x="730" y="1360"/>
                    </a:lnTo>
                    <a:lnTo>
                      <a:pt x="724" y="1452"/>
                    </a:lnTo>
                    <a:lnTo>
                      <a:pt x="0" y="1452"/>
                    </a:lnTo>
                    <a:close/>
                  </a:path>
                </a:pathLst>
              </a:custGeom>
              <a:solidFill>
                <a:schemeClr val="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6876" name="Freeform 12"/>
              <p:cNvSpPr>
                <a:spLocks/>
              </p:cNvSpPr>
              <p:nvPr/>
            </p:nvSpPr>
            <p:spPr bwMode="gray">
              <a:xfrm rot="14400000">
                <a:off x="1921" y="2593"/>
                <a:ext cx="1275" cy="1325"/>
              </a:xfrm>
              <a:custGeom>
                <a:avLst/>
                <a:gdLst/>
                <a:ahLst/>
                <a:cxnLst>
                  <a:cxn ang="0">
                    <a:pos x="0" y="1452"/>
                  </a:cxn>
                  <a:cxn ang="0">
                    <a:pos x="6" y="1320"/>
                  </a:cxn>
                  <a:cxn ang="0">
                    <a:pos x="24" y="1190"/>
                  </a:cxn>
                  <a:cxn ang="0">
                    <a:pos x="52" y="1066"/>
                  </a:cxn>
                  <a:cxn ang="0">
                    <a:pos x="90" y="946"/>
                  </a:cxn>
                  <a:cxn ang="0">
                    <a:pos x="140" y="830"/>
                  </a:cxn>
                  <a:cxn ang="0">
                    <a:pos x="198" y="718"/>
                  </a:cxn>
                  <a:cxn ang="0">
                    <a:pos x="264" y="614"/>
                  </a:cxn>
                  <a:cxn ang="0">
                    <a:pos x="340" y="516"/>
                  </a:cxn>
                  <a:cxn ang="0">
                    <a:pos x="424" y="424"/>
                  </a:cxn>
                  <a:cxn ang="0">
                    <a:pos x="516" y="342"/>
                  </a:cxn>
                  <a:cxn ang="0">
                    <a:pos x="612" y="266"/>
                  </a:cxn>
                  <a:cxn ang="0">
                    <a:pos x="718" y="198"/>
                  </a:cxn>
                  <a:cxn ang="0">
                    <a:pos x="828" y="140"/>
                  </a:cxn>
                  <a:cxn ang="0">
                    <a:pos x="942" y="90"/>
                  </a:cxn>
                  <a:cxn ang="0">
                    <a:pos x="1064" y="52"/>
                  </a:cxn>
                  <a:cxn ang="0">
                    <a:pos x="1188" y="22"/>
                  </a:cxn>
                  <a:cxn ang="0">
                    <a:pos x="1316" y="6"/>
                  </a:cxn>
                  <a:cxn ang="0">
                    <a:pos x="1448" y="0"/>
                  </a:cxn>
                  <a:cxn ang="0">
                    <a:pos x="1448" y="726"/>
                  </a:cxn>
                  <a:cxn ang="0">
                    <a:pos x="1358" y="732"/>
                  </a:cxn>
                  <a:cxn ang="0">
                    <a:pos x="1270" y="748"/>
                  </a:cxn>
                  <a:cxn ang="0">
                    <a:pos x="1186" y="774"/>
                  </a:cxn>
                  <a:cxn ang="0">
                    <a:pos x="1108" y="810"/>
                  </a:cxn>
                  <a:cxn ang="0">
                    <a:pos x="1034" y="856"/>
                  </a:cxn>
                  <a:cxn ang="0">
                    <a:pos x="968" y="910"/>
                  </a:cxn>
                  <a:cxn ang="0">
                    <a:pos x="906" y="970"/>
                  </a:cxn>
                  <a:cxn ang="0">
                    <a:pos x="854" y="1038"/>
                  </a:cxn>
                  <a:cxn ang="0">
                    <a:pos x="808" y="1110"/>
                  </a:cxn>
                  <a:cxn ang="0">
                    <a:pos x="772" y="1190"/>
                  </a:cxn>
                  <a:cxn ang="0">
                    <a:pos x="746" y="1274"/>
                  </a:cxn>
                  <a:cxn ang="0">
                    <a:pos x="730" y="1360"/>
                  </a:cxn>
                  <a:cxn ang="0">
                    <a:pos x="724" y="1452"/>
                  </a:cxn>
                  <a:cxn ang="0">
                    <a:pos x="0" y="1452"/>
                  </a:cxn>
                  <a:cxn ang="0">
                    <a:pos x="0" y="1452"/>
                  </a:cxn>
                </a:cxnLst>
                <a:rect l="0" t="0" r="r" b="b"/>
                <a:pathLst>
                  <a:path w="1448" h="1452">
                    <a:moveTo>
                      <a:pt x="0" y="1452"/>
                    </a:moveTo>
                    <a:lnTo>
                      <a:pt x="6" y="1320"/>
                    </a:lnTo>
                    <a:lnTo>
                      <a:pt x="24" y="1190"/>
                    </a:lnTo>
                    <a:lnTo>
                      <a:pt x="52" y="1066"/>
                    </a:lnTo>
                    <a:lnTo>
                      <a:pt x="90" y="946"/>
                    </a:lnTo>
                    <a:lnTo>
                      <a:pt x="140" y="830"/>
                    </a:lnTo>
                    <a:lnTo>
                      <a:pt x="198" y="718"/>
                    </a:lnTo>
                    <a:lnTo>
                      <a:pt x="264" y="614"/>
                    </a:lnTo>
                    <a:lnTo>
                      <a:pt x="340" y="516"/>
                    </a:lnTo>
                    <a:lnTo>
                      <a:pt x="424" y="424"/>
                    </a:lnTo>
                    <a:lnTo>
                      <a:pt x="516" y="342"/>
                    </a:lnTo>
                    <a:lnTo>
                      <a:pt x="612" y="266"/>
                    </a:lnTo>
                    <a:lnTo>
                      <a:pt x="718" y="198"/>
                    </a:lnTo>
                    <a:lnTo>
                      <a:pt x="828" y="140"/>
                    </a:lnTo>
                    <a:lnTo>
                      <a:pt x="942" y="90"/>
                    </a:lnTo>
                    <a:lnTo>
                      <a:pt x="1064" y="52"/>
                    </a:lnTo>
                    <a:lnTo>
                      <a:pt x="1188" y="22"/>
                    </a:lnTo>
                    <a:lnTo>
                      <a:pt x="1316" y="6"/>
                    </a:lnTo>
                    <a:lnTo>
                      <a:pt x="1448" y="0"/>
                    </a:lnTo>
                    <a:lnTo>
                      <a:pt x="1448" y="726"/>
                    </a:lnTo>
                    <a:lnTo>
                      <a:pt x="1358" y="732"/>
                    </a:lnTo>
                    <a:lnTo>
                      <a:pt x="1270" y="748"/>
                    </a:lnTo>
                    <a:lnTo>
                      <a:pt x="1186" y="774"/>
                    </a:lnTo>
                    <a:lnTo>
                      <a:pt x="1108" y="810"/>
                    </a:lnTo>
                    <a:lnTo>
                      <a:pt x="1034" y="856"/>
                    </a:lnTo>
                    <a:lnTo>
                      <a:pt x="968" y="910"/>
                    </a:lnTo>
                    <a:lnTo>
                      <a:pt x="906" y="970"/>
                    </a:lnTo>
                    <a:lnTo>
                      <a:pt x="854" y="1038"/>
                    </a:lnTo>
                    <a:lnTo>
                      <a:pt x="808" y="1110"/>
                    </a:lnTo>
                    <a:lnTo>
                      <a:pt x="772" y="1190"/>
                    </a:lnTo>
                    <a:lnTo>
                      <a:pt x="746" y="1274"/>
                    </a:lnTo>
                    <a:lnTo>
                      <a:pt x="730" y="1360"/>
                    </a:lnTo>
                    <a:lnTo>
                      <a:pt x="724" y="1452"/>
                    </a:lnTo>
                    <a:lnTo>
                      <a:pt x="0" y="1452"/>
                    </a:lnTo>
                    <a:lnTo>
                      <a:pt x="0" y="1452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100000">
                    <a:schemeClr val="hlink"/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32782" name="AutoShape 13"/>
            <p:cNvSpPr>
              <a:spLocks noChangeArrowheads="1"/>
            </p:cNvSpPr>
            <p:nvPr/>
          </p:nvSpPr>
          <p:spPr bwMode="gray">
            <a:xfrm rot="9000000">
              <a:off x="1444" y="2616"/>
              <a:ext cx="1120" cy="622"/>
            </a:xfrm>
            <a:prstGeom prst="triangle">
              <a:avLst>
                <a:gd name="adj" fmla="val 50000"/>
              </a:avLst>
            </a:prstGeom>
            <a:solidFill>
              <a:srgbClr val="908B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32783" name="Group 14"/>
            <p:cNvGrpSpPr>
              <a:grpSpLocks/>
            </p:cNvGrpSpPr>
            <p:nvPr/>
          </p:nvGrpSpPr>
          <p:grpSpPr bwMode="auto">
            <a:xfrm>
              <a:off x="1236" y="1101"/>
              <a:ext cx="1566" cy="1685"/>
              <a:chOff x="1236" y="1101"/>
              <a:chExt cx="1566" cy="1685"/>
            </a:xfrm>
          </p:grpSpPr>
          <p:sp>
            <p:nvSpPr>
              <p:cNvPr id="32785" name="Freeform 15"/>
              <p:cNvSpPr>
                <a:spLocks/>
              </p:cNvSpPr>
              <p:nvPr/>
            </p:nvSpPr>
            <p:spPr bwMode="gray">
              <a:xfrm rot="-1800000">
                <a:off x="1236" y="1507"/>
                <a:ext cx="1324" cy="1279"/>
              </a:xfrm>
              <a:custGeom>
                <a:avLst/>
                <a:gdLst>
                  <a:gd name="T0" fmla="*/ 0 w 1448"/>
                  <a:gd name="T1" fmla="*/ 598 h 1452"/>
                  <a:gd name="T2" fmla="*/ 5 w 1448"/>
                  <a:gd name="T3" fmla="*/ 543 h 1452"/>
                  <a:gd name="T4" fmla="*/ 13 w 1448"/>
                  <a:gd name="T5" fmla="*/ 490 h 1452"/>
                  <a:gd name="T6" fmla="*/ 28 w 1448"/>
                  <a:gd name="T7" fmla="*/ 439 h 1452"/>
                  <a:gd name="T8" fmla="*/ 48 w 1448"/>
                  <a:gd name="T9" fmla="*/ 389 h 1452"/>
                  <a:gd name="T10" fmla="*/ 75 w 1448"/>
                  <a:gd name="T11" fmla="*/ 342 h 1452"/>
                  <a:gd name="T12" fmla="*/ 106 w 1448"/>
                  <a:gd name="T13" fmla="*/ 296 h 1452"/>
                  <a:gd name="T14" fmla="*/ 141 w 1448"/>
                  <a:gd name="T15" fmla="*/ 253 h 1452"/>
                  <a:gd name="T16" fmla="*/ 182 w 1448"/>
                  <a:gd name="T17" fmla="*/ 212 h 1452"/>
                  <a:gd name="T18" fmla="*/ 228 w 1448"/>
                  <a:gd name="T19" fmla="*/ 174 h 1452"/>
                  <a:gd name="T20" fmla="*/ 276 w 1448"/>
                  <a:gd name="T21" fmla="*/ 140 h 1452"/>
                  <a:gd name="T22" fmla="*/ 327 w 1448"/>
                  <a:gd name="T23" fmla="*/ 108 h 1452"/>
                  <a:gd name="T24" fmla="*/ 385 w 1448"/>
                  <a:gd name="T25" fmla="*/ 81 h 1452"/>
                  <a:gd name="T26" fmla="*/ 443 w 1448"/>
                  <a:gd name="T27" fmla="*/ 57 h 1452"/>
                  <a:gd name="T28" fmla="*/ 503 w 1448"/>
                  <a:gd name="T29" fmla="*/ 37 h 1452"/>
                  <a:gd name="T30" fmla="*/ 569 w 1448"/>
                  <a:gd name="T31" fmla="*/ 22 h 1452"/>
                  <a:gd name="T32" fmla="*/ 635 w 1448"/>
                  <a:gd name="T33" fmla="*/ 9 h 1452"/>
                  <a:gd name="T34" fmla="*/ 703 w 1448"/>
                  <a:gd name="T35" fmla="*/ 4 h 1452"/>
                  <a:gd name="T36" fmla="*/ 774 w 1448"/>
                  <a:gd name="T37" fmla="*/ 0 h 1452"/>
                  <a:gd name="T38" fmla="*/ 774 w 1448"/>
                  <a:gd name="T39" fmla="*/ 299 h 1452"/>
                  <a:gd name="T40" fmla="*/ 727 w 1448"/>
                  <a:gd name="T41" fmla="*/ 301 h 1452"/>
                  <a:gd name="T42" fmla="*/ 678 w 1448"/>
                  <a:gd name="T43" fmla="*/ 307 h 1452"/>
                  <a:gd name="T44" fmla="*/ 633 w 1448"/>
                  <a:gd name="T45" fmla="*/ 318 h 1452"/>
                  <a:gd name="T46" fmla="*/ 592 w 1448"/>
                  <a:gd name="T47" fmla="*/ 333 h 1452"/>
                  <a:gd name="T48" fmla="*/ 551 w 1448"/>
                  <a:gd name="T49" fmla="*/ 352 h 1452"/>
                  <a:gd name="T50" fmla="*/ 518 w 1448"/>
                  <a:gd name="T51" fmla="*/ 374 h 1452"/>
                  <a:gd name="T52" fmla="*/ 484 w 1448"/>
                  <a:gd name="T53" fmla="*/ 399 h 1452"/>
                  <a:gd name="T54" fmla="*/ 456 w 1448"/>
                  <a:gd name="T55" fmla="*/ 427 h 1452"/>
                  <a:gd name="T56" fmla="*/ 432 w 1448"/>
                  <a:gd name="T57" fmla="*/ 456 h 1452"/>
                  <a:gd name="T58" fmla="*/ 413 w 1448"/>
                  <a:gd name="T59" fmla="*/ 490 h 1452"/>
                  <a:gd name="T60" fmla="*/ 399 w 1448"/>
                  <a:gd name="T61" fmla="*/ 524 h 1452"/>
                  <a:gd name="T62" fmla="*/ 390 w 1448"/>
                  <a:gd name="T63" fmla="*/ 559 h 1452"/>
                  <a:gd name="T64" fmla="*/ 387 w 1448"/>
                  <a:gd name="T65" fmla="*/ 598 h 1452"/>
                  <a:gd name="T66" fmla="*/ 0 w 1448"/>
                  <a:gd name="T67" fmla="*/ 598 h 1452"/>
                  <a:gd name="T68" fmla="*/ 0 w 1448"/>
                  <a:gd name="T69" fmla="*/ 598 h 1452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448"/>
                  <a:gd name="T106" fmla="*/ 0 h 1452"/>
                  <a:gd name="T107" fmla="*/ 1448 w 1448"/>
                  <a:gd name="T108" fmla="*/ 1452 h 1452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448" h="1452">
                    <a:moveTo>
                      <a:pt x="0" y="1452"/>
                    </a:moveTo>
                    <a:lnTo>
                      <a:pt x="6" y="1320"/>
                    </a:lnTo>
                    <a:lnTo>
                      <a:pt x="24" y="1190"/>
                    </a:lnTo>
                    <a:lnTo>
                      <a:pt x="52" y="1066"/>
                    </a:lnTo>
                    <a:lnTo>
                      <a:pt x="90" y="946"/>
                    </a:lnTo>
                    <a:lnTo>
                      <a:pt x="140" y="830"/>
                    </a:lnTo>
                    <a:lnTo>
                      <a:pt x="198" y="718"/>
                    </a:lnTo>
                    <a:lnTo>
                      <a:pt x="264" y="614"/>
                    </a:lnTo>
                    <a:lnTo>
                      <a:pt x="340" y="516"/>
                    </a:lnTo>
                    <a:lnTo>
                      <a:pt x="424" y="424"/>
                    </a:lnTo>
                    <a:lnTo>
                      <a:pt x="516" y="342"/>
                    </a:lnTo>
                    <a:lnTo>
                      <a:pt x="612" y="266"/>
                    </a:lnTo>
                    <a:lnTo>
                      <a:pt x="718" y="198"/>
                    </a:lnTo>
                    <a:lnTo>
                      <a:pt x="828" y="140"/>
                    </a:lnTo>
                    <a:lnTo>
                      <a:pt x="942" y="90"/>
                    </a:lnTo>
                    <a:lnTo>
                      <a:pt x="1064" y="52"/>
                    </a:lnTo>
                    <a:lnTo>
                      <a:pt x="1188" y="22"/>
                    </a:lnTo>
                    <a:lnTo>
                      <a:pt x="1316" y="6"/>
                    </a:lnTo>
                    <a:lnTo>
                      <a:pt x="1448" y="0"/>
                    </a:lnTo>
                    <a:lnTo>
                      <a:pt x="1448" y="726"/>
                    </a:lnTo>
                    <a:lnTo>
                      <a:pt x="1358" y="732"/>
                    </a:lnTo>
                    <a:lnTo>
                      <a:pt x="1270" y="748"/>
                    </a:lnTo>
                    <a:lnTo>
                      <a:pt x="1186" y="774"/>
                    </a:lnTo>
                    <a:lnTo>
                      <a:pt x="1108" y="810"/>
                    </a:lnTo>
                    <a:lnTo>
                      <a:pt x="1034" y="856"/>
                    </a:lnTo>
                    <a:lnTo>
                      <a:pt x="968" y="910"/>
                    </a:lnTo>
                    <a:lnTo>
                      <a:pt x="906" y="970"/>
                    </a:lnTo>
                    <a:lnTo>
                      <a:pt x="854" y="1038"/>
                    </a:lnTo>
                    <a:lnTo>
                      <a:pt x="808" y="1110"/>
                    </a:lnTo>
                    <a:lnTo>
                      <a:pt x="772" y="1190"/>
                    </a:lnTo>
                    <a:lnTo>
                      <a:pt x="746" y="1274"/>
                    </a:lnTo>
                    <a:lnTo>
                      <a:pt x="730" y="1360"/>
                    </a:lnTo>
                    <a:lnTo>
                      <a:pt x="724" y="1452"/>
                    </a:lnTo>
                    <a:lnTo>
                      <a:pt x="0" y="1452"/>
                    </a:lnTo>
                    <a:close/>
                  </a:path>
                </a:pathLst>
              </a:custGeom>
              <a:solidFill>
                <a:srgbClr val="908B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2786" name="Freeform 16"/>
              <p:cNvSpPr>
                <a:spLocks/>
              </p:cNvSpPr>
              <p:nvPr/>
            </p:nvSpPr>
            <p:spPr bwMode="gray">
              <a:xfrm>
                <a:off x="1478" y="1101"/>
                <a:ext cx="1324" cy="1279"/>
              </a:xfrm>
              <a:custGeom>
                <a:avLst/>
                <a:gdLst>
                  <a:gd name="T0" fmla="*/ 0 w 1448"/>
                  <a:gd name="T1" fmla="*/ 598 h 1452"/>
                  <a:gd name="T2" fmla="*/ 5 w 1448"/>
                  <a:gd name="T3" fmla="*/ 543 h 1452"/>
                  <a:gd name="T4" fmla="*/ 13 w 1448"/>
                  <a:gd name="T5" fmla="*/ 490 h 1452"/>
                  <a:gd name="T6" fmla="*/ 28 w 1448"/>
                  <a:gd name="T7" fmla="*/ 439 h 1452"/>
                  <a:gd name="T8" fmla="*/ 48 w 1448"/>
                  <a:gd name="T9" fmla="*/ 389 h 1452"/>
                  <a:gd name="T10" fmla="*/ 75 w 1448"/>
                  <a:gd name="T11" fmla="*/ 342 h 1452"/>
                  <a:gd name="T12" fmla="*/ 106 w 1448"/>
                  <a:gd name="T13" fmla="*/ 296 h 1452"/>
                  <a:gd name="T14" fmla="*/ 141 w 1448"/>
                  <a:gd name="T15" fmla="*/ 253 h 1452"/>
                  <a:gd name="T16" fmla="*/ 182 w 1448"/>
                  <a:gd name="T17" fmla="*/ 212 h 1452"/>
                  <a:gd name="T18" fmla="*/ 228 w 1448"/>
                  <a:gd name="T19" fmla="*/ 174 h 1452"/>
                  <a:gd name="T20" fmla="*/ 276 w 1448"/>
                  <a:gd name="T21" fmla="*/ 140 h 1452"/>
                  <a:gd name="T22" fmla="*/ 327 w 1448"/>
                  <a:gd name="T23" fmla="*/ 108 h 1452"/>
                  <a:gd name="T24" fmla="*/ 385 w 1448"/>
                  <a:gd name="T25" fmla="*/ 81 h 1452"/>
                  <a:gd name="T26" fmla="*/ 443 w 1448"/>
                  <a:gd name="T27" fmla="*/ 57 h 1452"/>
                  <a:gd name="T28" fmla="*/ 503 w 1448"/>
                  <a:gd name="T29" fmla="*/ 37 h 1452"/>
                  <a:gd name="T30" fmla="*/ 569 w 1448"/>
                  <a:gd name="T31" fmla="*/ 22 h 1452"/>
                  <a:gd name="T32" fmla="*/ 635 w 1448"/>
                  <a:gd name="T33" fmla="*/ 9 h 1452"/>
                  <a:gd name="T34" fmla="*/ 703 w 1448"/>
                  <a:gd name="T35" fmla="*/ 4 h 1452"/>
                  <a:gd name="T36" fmla="*/ 774 w 1448"/>
                  <a:gd name="T37" fmla="*/ 0 h 1452"/>
                  <a:gd name="T38" fmla="*/ 774 w 1448"/>
                  <a:gd name="T39" fmla="*/ 299 h 1452"/>
                  <a:gd name="T40" fmla="*/ 727 w 1448"/>
                  <a:gd name="T41" fmla="*/ 301 h 1452"/>
                  <a:gd name="T42" fmla="*/ 678 w 1448"/>
                  <a:gd name="T43" fmla="*/ 307 h 1452"/>
                  <a:gd name="T44" fmla="*/ 633 w 1448"/>
                  <a:gd name="T45" fmla="*/ 318 h 1452"/>
                  <a:gd name="T46" fmla="*/ 592 w 1448"/>
                  <a:gd name="T47" fmla="*/ 333 h 1452"/>
                  <a:gd name="T48" fmla="*/ 551 w 1448"/>
                  <a:gd name="T49" fmla="*/ 352 h 1452"/>
                  <a:gd name="T50" fmla="*/ 518 w 1448"/>
                  <a:gd name="T51" fmla="*/ 374 h 1452"/>
                  <a:gd name="T52" fmla="*/ 484 w 1448"/>
                  <a:gd name="T53" fmla="*/ 399 h 1452"/>
                  <a:gd name="T54" fmla="*/ 456 w 1448"/>
                  <a:gd name="T55" fmla="*/ 427 h 1452"/>
                  <a:gd name="T56" fmla="*/ 432 w 1448"/>
                  <a:gd name="T57" fmla="*/ 456 h 1452"/>
                  <a:gd name="T58" fmla="*/ 413 w 1448"/>
                  <a:gd name="T59" fmla="*/ 490 h 1452"/>
                  <a:gd name="T60" fmla="*/ 399 w 1448"/>
                  <a:gd name="T61" fmla="*/ 524 h 1452"/>
                  <a:gd name="T62" fmla="*/ 390 w 1448"/>
                  <a:gd name="T63" fmla="*/ 559 h 1452"/>
                  <a:gd name="T64" fmla="*/ 387 w 1448"/>
                  <a:gd name="T65" fmla="*/ 598 h 1452"/>
                  <a:gd name="T66" fmla="*/ 0 w 1448"/>
                  <a:gd name="T67" fmla="*/ 598 h 1452"/>
                  <a:gd name="T68" fmla="*/ 0 w 1448"/>
                  <a:gd name="T69" fmla="*/ 598 h 1452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448"/>
                  <a:gd name="T106" fmla="*/ 0 h 1452"/>
                  <a:gd name="T107" fmla="*/ 1448 w 1448"/>
                  <a:gd name="T108" fmla="*/ 1452 h 1452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448" h="1452">
                    <a:moveTo>
                      <a:pt x="0" y="1452"/>
                    </a:moveTo>
                    <a:lnTo>
                      <a:pt x="6" y="1320"/>
                    </a:lnTo>
                    <a:lnTo>
                      <a:pt x="24" y="1190"/>
                    </a:lnTo>
                    <a:lnTo>
                      <a:pt x="52" y="1066"/>
                    </a:lnTo>
                    <a:lnTo>
                      <a:pt x="90" y="946"/>
                    </a:lnTo>
                    <a:lnTo>
                      <a:pt x="140" y="830"/>
                    </a:lnTo>
                    <a:lnTo>
                      <a:pt x="198" y="718"/>
                    </a:lnTo>
                    <a:lnTo>
                      <a:pt x="264" y="614"/>
                    </a:lnTo>
                    <a:lnTo>
                      <a:pt x="340" y="516"/>
                    </a:lnTo>
                    <a:lnTo>
                      <a:pt x="424" y="424"/>
                    </a:lnTo>
                    <a:lnTo>
                      <a:pt x="516" y="342"/>
                    </a:lnTo>
                    <a:lnTo>
                      <a:pt x="612" y="266"/>
                    </a:lnTo>
                    <a:lnTo>
                      <a:pt x="718" y="198"/>
                    </a:lnTo>
                    <a:lnTo>
                      <a:pt x="828" y="140"/>
                    </a:lnTo>
                    <a:lnTo>
                      <a:pt x="942" y="90"/>
                    </a:lnTo>
                    <a:lnTo>
                      <a:pt x="1064" y="52"/>
                    </a:lnTo>
                    <a:lnTo>
                      <a:pt x="1188" y="22"/>
                    </a:lnTo>
                    <a:lnTo>
                      <a:pt x="1316" y="6"/>
                    </a:lnTo>
                    <a:lnTo>
                      <a:pt x="1448" y="0"/>
                    </a:lnTo>
                    <a:lnTo>
                      <a:pt x="1448" y="726"/>
                    </a:lnTo>
                    <a:lnTo>
                      <a:pt x="1358" y="732"/>
                    </a:lnTo>
                    <a:lnTo>
                      <a:pt x="1270" y="748"/>
                    </a:lnTo>
                    <a:lnTo>
                      <a:pt x="1186" y="774"/>
                    </a:lnTo>
                    <a:lnTo>
                      <a:pt x="1108" y="810"/>
                    </a:lnTo>
                    <a:lnTo>
                      <a:pt x="1034" y="856"/>
                    </a:lnTo>
                    <a:lnTo>
                      <a:pt x="968" y="910"/>
                    </a:lnTo>
                    <a:lnTo>
                      <a:pt x="906" y="970"/>
                    </a:lnTo>
                    <a:lnTo>
                      <a:pt x="854" y="1038"/>
                    </a:lnTo>
                    <a:lnTo>
                      <a:pt x="808" y="1110"/>
                    </a:lnTo>
                    <a:lnTo>
                      <a:pt x="772" y="1190"/>
                    </a:lnTo>
                    <a:lnTo>
                      <a:pt x="746" y="1274"/>
                    </a:lnTo>
                    <a:lnTo>
                      <a:pt x="730" y="1360"/>
                    </a:lnTo>
                    <a:lnTo>
                      <a:pt x="724" y="1452"/>
                    </a:lnTo>
                    <a:lnTo>
                      <a:pt x="0" y="1452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43406F"/>
                  </a:gs>
                  <a:gs pos="100000">
                    <a:srgbClr val="908BE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32784" name="AutoShape 17"/>
            <p:cNvSpPr>
              <a:spLocks noChangeArrowheads="1"/>
            </p:cNvSpPr>
            <p:nvPr/>
          </p:nvSpPr>
          <p:spPr bwMode="gray">
            <a:xfrm rot="-5400000">
              <a:off x="2104" y="1069"/>
              <a:ext cx="1079" cy="722"/>
            </a:xfrm>
            <a:prstGeom prst="triangle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32776" name="AutoShape 18"/>
          <p:cNvSpPr>
            <a:spLocks noChangeArrowheads="1"/>
          </p:cNvSpPr>
          <p:nvPr/>
        </p:nvSpPr>
        <p:spPr bwMode="gray">
          <a:xfrm>
            <a:off x="3346450" y="4810125"/>
            <a:ext cx="2160588" cy="1498600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ru-RU" altLang="ko-KR" dirty="0">
                <a:solidFill>
                  <a:srgbClr val="FFFFFF"/>
                </a:solidFill>
                <a:latin typeface="Verdana" pitchFamily="34" charset="0"/>
                <a:ea typeface="굴림" charset="-127"/>
              </a:rPr>
              <a:t> позитивные</a:t>
            </a:r>
          </a:p>
          <a:p>
            <a:pPr algn="ctr"/>
            <a:r>
              <a:rPr lang="ru-RU" altLang="ko-KR" dirty="0">
                <a:solidFill>
                  <a:srgbClr val="FFFFFF"/>
                </a:solidFill>
                <a:latin typeface="Verdana" pitchFamily="34" charset="0"/>
                <a:ea typeface="굴림" charset="-127"/>
              </a:rPr>
              <a:t> мысли,</a:t>
            </a:r>
          </a:p>
          <a:p>
            <a:pPr algn="ctr"/>
            <a:r>
              <a:rPr lang="ru-RU" altLang="ko-KR" dirty="0">
                <a:solidFill>
                  <a:srgbClr val="FFFFFF"/>
                </a:solidFill>
                <a:latin typeface="Verdana" pitchFamily="34" charset="0"/>
                <a:ea typeface="굴림" charset="-127"/>
              </a:rPr>
              <a:t> слова, образы, </a:t>
            </a:r>
          </a:p>
          <a:p>
            <a:pPr algn="ctr"/>
            <a:r>
              <a:rPr lang="ru-RU" altLang="ko-KR" dirty="0">
                <a:solidFill>
                  <a:srgbClr val="FFFFFF"/>
                </a:solidFill>
                <a:latin typeface="Verdana" pitchFamily="34" charset="0"/>
                <a:ea typeface="굴림" charset="-127"/>
              </a:rPr>
              <a:t>представления</a:t>
            </a:r>
          </a:p>
          <a:p>
            <a:pPr algn="ctr"/>
            <a:endParaRPr lang="ko-KR" altLang="en-US" dirty="0">
              <a:solidFill>
                <a:srgbClr val="FFFFFF"/>
              </a:solidFill>
              <a:latin typeface="Verdana" pitchFamily="34" charset="0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67524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Дата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ko-KR"/>
              <a:t>www.themegallery.com</a:t>
            </a:r>
          </a:p>
        </p:txBody>
      </p:sp>
      <p:sp>
        <p:nvSpPr>
          <p:cNvPr id="33795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ko-KR">
                <a:latin typeface="Lucida Sans Unicode" pitchFamily="34" charset="0"/>
              </a:rPr>
              <a:t>Company Logo</a:t>
            </a:r>
          </a:p>
        </p:txBody>
      </p:sp>
      <p:sp>
        <p:nvSpPr>
          <p:cNvPr id="3379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altLang="ko-KR">
                <a:ea typeface="굴림" charset="-127"/>
              </a:rPr>
              <a:t>Слагаемые позитивного мышления</a:t>
            </a:r>
            <a:endParaRPr lang="ko-KR" altLang="en-US">
              <a:ea typeface="굴림" charset="-127"/>
            </a:endParaRPr>
          </a:p>
        </p:txBody>
      </p:sp>
      <p:sp>
        <p:nvSpPr>
          <p:cNvPr id="37891" name="Freeform 3"/>
          <p:cNvSpPr>
            <a:spLocks/>
          </p:cNvSpPr>
          <p:nvPr/>
        </p:nvSpPr>
        <p:spPr bwMode="gray">
          <a:xfrm>
            <a:off x="2635250" y="3133725"/>
            <a:ext cx="1447800" cy="1954213"/>
          </a:xfrm>
          <a:custGeom>
            <a:avLst/>
            <a:gdLst/>
            <a:ahLst/>
            <a:cxnLst>
              <a:cxn ang="0">
                <a:pos x="1233" y="343"/>
              </a:cxn>
              <a:cxn ang="0">
                <a:pos x="413" y="1764"/>
              </a:cxn>
              <a:cxn ang="0">
                <a:pos x="0" y="1226"/>
              </a:cxn>
              <a:cxn ang="0">
                <a:pos x="6" y="1098"/>
              </a:cxn>
              <a:cxn ang="0">
                <a:pos x="638" y="0"/>
              </a:cxn>
              <a:cxn ang="0">
                <a:pos x="1233" y="343"/>
              </a:cxn>
              <a:cxn ang="0">
                <a:pos x="1233" y="343"/>
              </a:cxn>
            </a:cxnLst>
            <a:rect l="0" t="0" r="r" b="b"/>
            <a:pathLst>
              <a:path w="1233" h="1764">
                <a:moveTo>
                  <a:pt x="1233" y="343"/>
                </a:moveTo>
                <a:lnTo>
                  <a:pt x="413" y="1764"/>
                </a:lnTo>
                <a:lnTo>
                  <a:pt x="0" y="1226"/>
                </a:lnTo>
                <a:lnTo>
                  <a:pt x="6" y="1098"/>
                </a:lnTo>
                <a:lnTo>
                  <a:pt x="638" y="0"/>
                </a:lnTo>
                <a:lnTo>
                  <a:pt x="1233" y="343"/>
                </a:lnTo>
                <a:lnTo>
                  <a:pt x="1233" y="343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7892" name="Freeform 4"/>
          <p:cNvSpPr>
            <a:spLocks/>
          </p:cNvSpPr>
          <p:nvPr/>
        </p:nvSpPr>
        <p:spPr bwMode="gray">
          <a:xfrm rot="7200000">
            <a:off x="4326732" y="2053431"/>
            <a:ext cx="1365250" cy="2071687"/>
          </a:xfrm>
          <a:custGeom>
            <a:avLst/>
            <a:gdLst/>
            <a:ahLst/>
            <a:cxnLst>
              <a:cxn ang="0">
                <a:pos x="1233" y="343"/>
              </a:cxn>
              <a:cxn ang="0">
                <a:pos x="413" y="1764"/>
              </a:cxn>
              <a:cxn ang="0">
                <a:pos x="0" y="1226"/>
              </a:cxn>
              <a:cxn ang="0">
                <a:pos x="6" y="1098"/>
              </a:cxn>
              <a:cxn ang="0">
                <a:pos x="638" y="0"/>
              </a:cxn>
              <a:cxn ang="0">
                <a:pos x="1233" y="343"/>
              </a:cxn>
              <a:cxn ang="0">
                <a:pos x="1233" y="343"/>
              </a:cxn>
            </a:cxnLst>
            <a:rect l="0" t="0" r="r" b="b"/>
            <a:pathLst>
              <a:path w="1233" h="1764">
                <a:moveTo>
                  <a:pt x="1233" y="343"/>
                </a:moveTo>
                <a:lnTo>
                  <a:pt x="413" y="1764"/>
                </a:lnTo>
                <a:lnTo>
                  <a:pt x="0" y="1226"/>
                </a:lnTo>
                <a:lnTo>
                  <a:pt x="6" y="1098"/>
                </a:lnTo>
                <a:lnTo>
                  <a:pt x="638" y="0"/>
                </a:lnTo>
                <a:lnTo>
                  <a:pt x="1233" y="343"/>
                </a:lnTo>
                <a:lnTo>
                  <a:pt x="1233" y="343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grpSp>
        <p:nvGrpSpPr>
          <p:cNvPr id="33799" name="Group 5"/>
          <p:cNvGrpSpPr>
            <a:grpSpLocks/>
          </p:cNvGrpSpPr>
          <p:nvPr/>
        </p:nvGrpSpPr>
        <p:grpSpPr bwMode="auto">
          <a:xfrm>
            <a:off x="2717800" y="2039938"/>
            <a:ext cx="2349500" cy="2066925"/>
            <a:chOff x="1712" y="1389"/>
            <a:chExt cx="1480" cy="1302"/>
          </a:xfrm>
        </p:grpSpPr>
        <p:sp>
          <p:nvSpPr>
            <p:cNvPr id="33812" name="AutoShape 6"/>
            <p:cNvSpPr>
              <a:spLocks noChangeArrowheads="1"/>
            </p:cNvSpPr>
            <p:nvPr/>
          </p:nvSpPr>
          <p:spPr bwMode="gray">
            <a:xfrm rot="-9000000">
              <a:off x="1712" y="2311"/>
              <a:ext cx="908" cy="38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13" name="Freeform 7"/>
            <p:cNvSpPr>
              <a:spLocks/>
            </p:cNvSpPr>
            <p:nvPr/>
          </p:nvSpPr>
          <p:spPr bwMode="gray">
            <a:xfrm rot="7200000">
              <a:off x="1961" y="1810"/>
              <a:ext cx="948" cy="508"/>
            </a:xfrm>
            <a:custGeom>
              <a:avLst/>
              <a:gdLst>
                <a:gd name="T0" fmla="*/ 3865 w 750"/>
                <a:gd name="T1" fmla="*/ 0 h 378"/>
                <a:gd name="T2" fmla="*/ 0 w 750"/>
                <a:gd name="T3" fmla="*/ 0 h 378"/>
                <a:gd name="T4" fmla="*/ 13 w 750"/>
                <a:gd name="T5" fmla="*/ 1539 h 378"/>
                <a:gd name="T6" fmla="*/ 144 w 750"/>
                <a:gd name="T7" fmla="*/ 2994 h 378"/>
                <a:gd name="T8" fmla="*/ 3865 w 750"/>
                <a:gd name="T9" fmla="*/ 2994 h 378"/>
                <a:gd name="T10" fmla="*/ 3865 w 750"/>
                <a:gd name="T11" fmla="*/ 0 h 378"/>
                <a:gd name="T12" fmla="*/ 3865 w 750"/>
                <a:gd name="T13" fmla="*/ 0 h 37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50"/>
                <a:gd name="T22" fmla="*/ 0 h 378"/>
                <a:gd name="T23" fmla="*/ 750 w 750"/>
                <a:gd name="T24" fmla="*/ 378 h 37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50" h="378">
                  <a:moveTo>
                    <a:pt x="750" y="0"/>
                  </a:moveTo>
                  <a:lnTo>
                    <a:pt x="0" y="0"/>
                  </a:lnTo>
                  <a:lnTo>
                    <a:pt x="2" y="194"/>
                  </a:lnTo>
                  <a:lnTo>
                    <a:pt x="28" y="378"/>
                  </a:lnTo>
                  <a:lnTo>
                    <a:pt x="750" y="378"/>
                  </a:lnTo>
                  <a:lnTo>
                    <a:pt x="75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3814" name="Freeform 8"/>
            <p:cNvSpPr>
              <a:spLocks/>
            </p:cNvSpPr>
            <p:nvPr/>
          </p:nvSpPr>
          <p:spPr bwMode="gray">
            <a:xfrm rot="7200000">
              <a:off x="2637" y="1226"/>
              <a:ext cx="392" cy="718"/>
            </a:xfrm>
            <a:custGeom>
              <a:avLst/>
              <a:gdLst>
                <a:gd name="T0" fmla="*/ 97 w 495"/>
                <a:gd name="T1" fmla="*/ 35 h 971"/>
                <a:gd name="T2" fmla="*/ 97 w 495"/>
                <a:gd name="T3" fmla="*/ 118 h 971"/>
                <a:gd name="T4" fmla="*/ 90 w 495"/>
                <a:gd name="T5" fmla="*/ 117 h 971"/>
                <a:gd name="T6" fmla="*/ 84 w 495"/>
                <a:gd name="T7" fmla="*/ 115 h 971"/>
                <a:gd name="T8" fmla="*/ 78 w 495"/>
                <a:gd name="T9" fmla="*/ 112 h 971"/>
                <a:gd name="T10" fmla="*/ 73 w 495"/>
                <a:gd name="T11" fmla="*/ 108 h 971"/>
                <a:gd name="T12" fmla="*/ 66 w 495"/>
                <a:gd name="T13" fmla="*/ 104 h 971"/>
                <a:gd name="T14" fmla="*/ 59 w 495"/>
                <a:gd name="T15" fmla="*/ 97 h 971"/>
                <a:gd name="T16" fmla="*/ 53 w 495"/>
                <a:gd name="T17" fmla="*/ 89 h 971"/>
                <a:gd name="T18" fmla="*/ 44 w 495"/>
                <a:gd name="T19" fmla="*/ 78 h 971"/>
                <a:gd name="T20" fmla="*/ 36 w 495"/>
                <a:gd name="T21" fmla="*/ 67 h 971"/>
                <a:gd name="T22" fmla="*/ 25 w 495"/>
                <a:gd name="T23" fmla="*/ 53 h 971"/>
                <a:gd name="T24" fmla="*/ 19 w 495"/>
                <a:gd name="T25" fmla="*/ 44 h 971"/>
                <a:gd name="T26" fmla="*/ 6 w 495"/>
                <a:gd name="T27" fmla="*/ 26 h 971"/>
                <a:gd name="T28" fmla="*/ 2 w 495"/>
                <a:gd name="T29" fmla="*/ 16 h 971"/>
                <a:gd name="T30" fmla="*/ 0 w 495"/>
                <a:gd name="T31" fmla="*/ 7 h 971"/>
                <a:gd name="T32" fmla="*/ 3 w 495"/>
                <a:gd name="T33" fmla="*/ 0 h 971"/>
                <a:gd name="T34" fmla="*/ 3 w 495"/>
                <a:gd name="T35" fmla="*/ 5 h 971"/>
                <a:gd name="T36" fmla="*/ 3 w 495"/>
                <a:gd name="T37" fmla="*/ 9 h 971"/>
                <a:gd name="T38" fmla="*/ 3 w 495"/>
                <a:gd name="T39" fmla="*/ 12 h 971"/>
                <a:gd name="T40" fmla="*/ 4 w 495"/>
                <a:gd name="T41" fmla="*/ 16 h 971"/>
                <a:gd name="T42" fmla="*/ 6 w 495"/>
                <a:gd name="T43" fmla="*/ 20 h 971"/>
                <a:gd name="T44" fmla="*/ 10 w 495"/>
                <a:gd name="T45" fmla="*/ 24 h 971"/>
                <a:gd name="T46" fmla="*/ 17 w 495"/>
                <a:gd name="T47" fmla="*/ 28 h 971"/>
                <a:gd name="T48" fmla="*/ 25 w 495"/>
                <a:gd name="T49" fmla="*/ 32 h 971"/>
                <a:gd name="T50" fmla="*/ 35 w 495"/>
                <a:gd name="T51" fmla="*/ 33 h 971"/>
                <a:gd name="T52" fmla="*/ 48 w 495"/>
                <a:gd name="T53" fmla="*/ 35 h 971"/>
                <a:gd name="T54" fmla="*/ 97 w 495"/>
                <a:gd name="T55" fmla="*/ 35 h 971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495"/>
                <a:gd name="T85" fmla="*/ 0 h 971"/>
                <a:gd name="T86" fmla="*/ 495 w 495"/>
                <a:gd name="T87" fmla="*/ 971 h 971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495" h="971">
                  <a:moveTo>
                    <a:pt x="495" y="285"/>
                  </a:moveTo>
                  <a:lnTo>
                    <a:pt x="495" y="971"/>
                  </a:lnTo>
                  <a:lnTo>
                    <a:pt x="462" y="964"/>
                  </a:lnTo>
                  <a:lnTo>
                    <a:pt x="430" y="953"/>
                  </a:lnTo>
                  <a:lnTo>
                    <a:pt x="401" y="931"/>
                  </a:lnTo>
                  <a:lnTo>
                    <a:pt x="372" y="898"/>
                  </a:lnTo>
                  <a:lnTo>
                    <a:pt x="339" y="855"/>
                  </a:lnTo>
                  <a:lnTo>
                    <a:pt x="306" y="801"/>
                  </a:lnTo>
                  <a:lnTo>
                    <a:pt x="270" y="732"/>
                  </a:lnTo>
                  <a:lnTo>
                    <a:pt x="227" y="648"/>
                  </a:lnTo>
                  <a:lnTo>
                    <a:pt x="183" y="554"/>
                  </a:lnTo>
                  <a:lnTo>
                    <a:pt x="129" y="438"/>
                  </a:lnTo>
                  <a:lnTo>
                    <a:pt x="96" y="369"/>
                  </a:lnTo>
                  <a:lnTo>
                    <a:pt x="29" y="211"/>
                  </a:lnTo>
                  <a:lnTo>
                    <a:pt x="2" y="127"/>
                  </a:lnTo>
                  <a:lnTo>
                    <a:pt x="0" y="60"/>
                  </a:lnTo>
                  <a:lnTo>
                    <a:pt x="15" y="0"/>
                  </a:lnTo>
                  <a:lnTo>
                    <a:pt x="15" y="43"/>
                  </a:lnTo>
                  <a:lnTo>
                    <a:pt x="15" y="72"/>
                  </a:lnTo>
                  <a:lnTo>
                    <a:pt x="15" y="99"/>
                  </a:lnTo>
                  <a:lnTo>
                    <a:pt x="18" y="126"/>
                  </a:lnTo>
                  <a:lnTo>
                    <a:pt x="29" y="162"/>
                  </a:lnTo>
                  <a:lnTo>
                    <a:pt x="53" y="198"/>
                  </a:lnTo>
                  <a:lnTo>
                    <a:pt x="85" y="231"/>
                  </a:lnTo>
                  <a:lnTo>
                    <a:pt x="125" y="260"/>
                  </a:lnTo>
                  <a:lnTo>
                    <a:pt x="180" y="278"/>
                  </a:lnTo>
                  <a:lnTo>
                    <a:pt x="245" y="282"/>
                  </a:lnTo>
                  <a:lnTo>
                    <a:pt x="495" y="28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7897" name="Freeform 9"/>
          <p:cNvSpPr>
            <a:spLocks/>
          </p:cNvSpPr>
          <p:nvPr/>
        </p:nvSpPr>
        <p:spPr bwMode="gray">
          <a:xfrm rot="14400000">
            <a:off x="4441032" y="3907631"/>
            <a:ext cx="1365250" cy="2071687"/>
          </a:xfrm>
          <a:custGeom>
            <a:avLst/>
            <a:gdLst/>
            <a:ahLst/>
            <a:cxnLst>
              <a:cxn ang="0">
                <a:pos x="1233" y="343"/>
              </a:cxn>
              <a:cxn ang="0">
                <a:pos x="413" y="1764"/>
              </a:cxn>
              <a:cxn ang="0">
                <a:pos x="0" y="1226"/>
              </a:cxn>
              <a:cxn ang="0">
                <a:pos x="6" y="1098"/>
              </a:cxn>
              <a:cxn ang="0">
                <a:pos x="638" y="0"/>
              </a:cxn>
              <a:cxn ang="0">
                <a:pos x="1233" y="343"/>
              </a:cxn>
              <a:cxn ang="0">
                <a:pos x="1233" y="343"/>
              </a:cxn>
            </a:cxnLst>
            <a:rect l="0" t="0" r="r" b="b"/>
            <a:pathLst>
              <a:path w="1233" h="1764">
                <a:moveTo>
                  <a:pt x="1233" y="343"/>
                </a:moveTo>
                <a:lnTo>
                  <a:pt x="413" y="1764"/>
                </a:lnTo>
                <a:lnTo>
                  <a:pt x="0" y="1226"/>
                </a:lnTo>
                <a:lnTo>
                  <a:pt x="6" y="1098"/>
                </a:lnTo>
                <a:lnTo>
                  <a:pt x="638" y="0"/>
                </a:lnTo>
                <a:lnTo>
                  <a:pt x="1233" y="343"/>
                </a:lnTo>
                <a:lnTo>
                  <a:pt x="1233" y="343"/>
                </a:lnTo>
                <a:close/>
              </a:path>
            </a:pathLst>
          </a:cu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grpSp>
        <p:nvGrpSpPr>
          <p:cNvPr id="33801" name="Group 10"/>
          <p:cNvGrpSpPr>
            <a:grpSpLocks/>
          </p:cNvGrpSpPr>
          <p:nvPr/>
        </p:nvGrpSpPr>
        <p:grpSpPr bwMode="auto">
          <a:xfrm>
            <a:off x="4530725" y="3003550"/>
            <a:ext cx="2057400" cy="2192338"/>
            <a:chOff x="2854" y="1996"/>
            <a:chExt cx="1296" cy="1381"/>
          </a:xfrm>
        </p:grpSpPr>
        <p:sp>
          <p:nvSpPr>
            <p:cNvPr id="33809" name="AutoShape 11"/>
            <p:cNvSpPr>
              <a:spLocks noChangeArrowheads="1"/>
            </p:cNvSpPr>
            <p:nvPr/>
          </p:nvSpPr>
          <p:spPr bwMode="gray">
            <a:xfrm rot="-1800000">
              <a:off x="2854" y="1996"/>
              <a:ext cx="906" cy="380"/>
            </a:xfrm>
            <a:prstGeom prst="triangle">
              <a:avLst>
                <a:gd name="adj" fmla="val 50000"/>
              </a:avLst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10" name="Freeform 12"/>
            <p:cNvSpPr>
              <a:spLocks/>
            </p:cNvSpPr>
            <p:nvPr/>
          </p:nvSpPr>
          <p:spPr bwMode="gray">
            <a:xfrm rot="-7200000">
              <a:off x="3102" y="2371"/>
              <a:ext cx="948" cy="507"/>
            </a:xfrm>
            <a:custGeom>
              <a:avLst/>
              <a:gdLst>
                <a:gd name="T0" fmla="*/ 3865 w 750"/>
                <a:gd name="T1" fmla="*/ 0 h 378"/>
                <a:gd name="T2" fmla="*/ 0 w 750"/>
                <a:gd name="T3" fmla="*/ 0 h 378"/>
                <a:gd name="T4" fmla="*/ 13 w 750"/>
                <a:gd name="T5" fmla="*/ 1514 h 378"/>
                <a:gd name="T6" fmla="*/ 144 w 750"/>
                <a:gd name="T7" fmla="*/ 2951 h 378"/>
                <a:gd name="T8" fmla="*/ 3865 w 750"/>
                <a:gd name="T9" fmla="*/ 2951 h 378"/>
                <a:gd name="T10" fmla="*/ 3865 w 750"/>
                <a:gd name="T11" fmla="*/ 0 h 378"/>
                <a:gd name="T12" fmla="*/ 3865 w 750"/>
                <a:gd name="T13" fmla="*/ 0 h 37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50"/>
                <a:gd name="T22" fmla="*/ 0 h 378"/>
                <a:gd name="T23" fmla="*/ 750 w 750"/>
                <a:gd name="T24" fmla="*/ 378 h 37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50" h="378">
                  <a:moveTo>
                    <a:pt x="750" y="0"/>
                  </a:moveTo>
                  <a:lnTo>
                    <a:pt x="0" y="0"/>
                  </a:lnTo>
                  <a:lnTo>
                    <a:pt x="2" y="194"/>
                  </a:lnTo>
                  <a:lnTo>
                    <a:pt x="28" y="378"/>
                  </a:lnTo>
                  <a:lnTo>
                    <a:pt x="750" y="378"/>
                  </a:lnTo>
                  <a:lnTo>
                    <a:pt x="75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3811" name="Freeform 13"/>
            <p:cNvSpPr>
              <a:spLocks/>
            </p:cNvSpPr>
            <p:nvPr/>
          </p:nvSpPr>
          <p:spPr bwMode="gray">
            <a:xfrm rot="-7200000">
              <a:off x="3618" y="2845"/>
              <a:ext cx="346" cy="718"/>
            </a:xfrm>
            <a:custGeom>
              <a:avLst/>
              <a:gdLst>
                <a:gd name="T0" fmla="*/ 40 w 495"/>
                <a:gd name="T1" fmla="*/ 35 h 971"/>
                <a:gd name="T2" fmla="*/ 40 w 495"/>
                <a:gd name="T3" fmla="*/ 118 h 971"/>
                <a:gd name="T4" fmla="*/ 38 w 495"/>
                <a:gd name="T5" fmla="*/ 117 h 971"/>
                <a:gd name="T6" fmla="*/ 35 w 495"/>
                <a:gd name="T7" fmla="*/ 115 h 971"/>
                <a:gd name="T8" fmla="*/ 33 w 495"/>
                <a:gd name="T9" fmla="*/ 112 h 971"/>
                <a:gd name="T10" fmla="*/ 30 w 495"/>
                <a:gd name="T11" fmla="*/ 108 h 971"/>
                <a:gd name="T12" fmla="*/ 28 w 495"/>
                <a:gd name="T13" fmla="*/ 104 h 971"/>
                <a:gd name="T14" fmla="*/ 25 w 495"/>
                <a:gd name="T15" fmla="*/ 97 h 971"/>
                <a:gd name="T16" fmla="*/ 22 w 495"/>
                <a:gd name="T17" fmla="*/ 89 h 971"/>
                <a:gd name="T18" fmla="*/ 19 w 495"/>
                <a:gd name="T19" fmla="*/ 78 h 971"/>
                <a:gd name="T20" fmla="*/ 15 w 495"/>
                <a:gd name="T21" fmla="*/ 67 h 971"/>
                <a:gd name="T22" fmla="*/ 10 w 495"/>
                <a:gd name="T23" fmla="*/ 53 h 971"/>
                <a:gd name="T24" fmla="*/ 8 w 495"/>
                <a:gd name="T25" fmla="*/ 44 h 971"/>
                <a:gd name="T26" fmla="*/ 2 w 495"/>
                <a:gd name="T27" fmla="*/ 26 h 971"/>
                <a:gd name="T28" fmla="*/ 1 w 495"/>
                <a:gd name="T29" fmla="*/ 16 h 971"/>
                <a:gd name="T30" fmla="*/ 0 w 495"/>
                <a:gd name="T31" fmla="*/ 7 h 971"/>
                <a:gd name="T32" fmla="*/ 1 w 495"/>
                <a:gd name="T33" fmla="*/ 0 h 971"/>
                <a:gd name="T34" fmla="*/ 1 w 495"/>
                <a:gd name="T35" fmla="*/ 5 h 971"/>
                <a:gd name="T36" fmla="*/ 1 w 495"/>
                <a:gd name="T37" fmla="*/ 9 h 971"/>
                <a:gd name="T38" fmla="*/ 1 w 495"/>
                <a:gd name="T39" fmla="*/ 12 h 971"/>
                <a:gd name="T40" fmla="*/ 1 w 495"/>
                <a:gd name="T41" fmla="*/ 16 h 971"/>
                <a:gd name="T42" fmla="*/ 2 w 495"/>
                <a:gd name="T43" fmla="*/ 20 h 971"/>
                <a:gd name="T44" fmla="*/ 4 w 495"/>
                <a:gd name="T45" fmla="*/ 24 h 971"/>
                <a:gd name="T46" fmla="*/ 7 w 495"/>
                <a:gd name="T47" fmla="*/ 28 h 971"/>
                <a:gd name="T48" fmla="*/ 10 w 495"/>
                <a:gd name="T49" fmla="*/ 32 h 971"/>
                <a:gd name="T50" fmla="*/ 15 w 495"/>
                <a:gd name="T51" fmla="*/ 33 h 971"/>
                <a:gd name="T52" fmla="*/ 20 w 495"/>
                <a:gd name="T53" fmla="*/ 35 h 971"/>
                <a:gd name="T54" fmla="*/ 40 w 495"/>
                <a:gd name="T55" fmla="*/ 35 h 971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495"/>
                <a:gd name="T85" fmla="*/ 0 h 971"/>
                <a:gd name="T86" fmla="*/ 495 w 495"/>
                <a:gd name="T87" fmla="*/ 971 h 971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495" h="971">
                  <a:moveTo>
                    <a:pt x="495" y="285"/>
                  </a:moveTo>
                  <a:lnTo>
                    <a:pt x="495" y="971"/>
                  </a:lnTo>
                  <a:lnTo>
                    <a:pt x="462" y="964"/>
                  </a:lnTo>
                  <a:lnTo>
                    <a:pt x="430" y="953"/>
                  </a:lnTo>
                  <a:lnTo>
                    <a:pt x="401" y="931"/>
                  </a:lnTo>
                  <a:lnTo>
                    <a:pt x="372" y="898"/>
                  </a:lnTo>
                  <a:lnTo>
                    <a:pt x="339" y="855"/>
                  </a:lnTo>
                  <a:lnTo>
                    <a:pt x="306" y="801"/>
                  </a:lnTo>
                  <a:lnTo>
                    <a:pt x="270" y="732"/>
                  </a:lnTo>
                  <a:lnTo>
                    <a:pt x="227" y="648"/>
                  </a:lnTo>
                  <a:lnTo>
                    <a:pt x="183" y="554"/>
                  </a:lnTo>
                  <a:lnTo>
                    <a:pt x="129" y="438"/>
                  </a:lnTo>
                  <a:lnTo>
                    <a:pt x="96" y="369"/>
                  </a:lnTo>
                  <a:lnTo>
                    <a:pt x="29" y="211"/>
                  </a:lnTo>
                  <a:lnTo>
                    <a:pt x="2" y="127"/>
                  </a:lnTo>
                  <a:lnTo>
                    <a:pt x="0" y="60"/>
                  </a:lnTo>
                  <a:lnTo>
                    <a:pt x="15" y="0"/>
                  </a:lnTo>
                  <a:lnTo>
                    <a:pt x="15" y="43"/>
                  </a:lnTo>
                  <a:lnTo>
                    <a:pt x="15" y="72"/>
                  </a:lnTo>
                  <a:lnTo>
                    <a:pt x="15" y="99"/>
                  </a:lnTo>
                  <a:lnTo>
                    <a:pt x="18" y="126"/>
                  </a:lnTo>
                  <a:lnTo>
                    <a:pt x="29" y="162"/>
                  </a:lnTo>
                  <a:lnTo>
                    <a:pt x="53" y="198"/>
                  </a:lnTo>
                  <a:lnTo>
                    <a:pt x="85" y="231"/>
                  </a:lnTo>
                  <a:lnTo>
                    <a:pt x="125" y="260"/>
                  </a:lnTo>
                  <a:lnTo>
                    <a:pt x="180" y="278"/>
                  </a:lnTo>
                  <a:lnTo>
                    <a:pt x="245" y="282"/>
                  </a:lnTo>
                  <a:lnTo>
                    <a:pt x="495" y="285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3802" name="Group 14"/>
          <p:cNvGrpSpPr>
            <a:grpSpLocks/>
          </p:cNvGrpSpPr>
          <p:nvPr/>
        </p:nvGrpSpPr>
        <p:grpSpPr bwMode="auto">
          <a:xfrm>
            <a:off x="2627313" y="4338638"/>
            <a:ext cx="2493962" cy="1395412"/>
            <a:chOff x="1655" y="2837"/>
            <a:chExt cx="1571" cy="879"/>
          </a:xfrm>
        </p:grpSpPr>
        <p:sp>
          <p:nvSpPr>
            <p:cNvPr id="33806" name="Freeform 15"/>
            <p:cNvSpPr>
              <a:spLocks/>
            </p:cNvSpPr>
            <p:nvPr/>
          </p:nvSpPr>
          <p:spPr bwMode="gray">
            <a:xfrm>
              <a:off x="1655" y="2837"/>
              <a:ext cx="366" cy="692"/>
            </a:xfrm>
            <a:custGeom>
              <a:avLst/>
              <a:gdLst>
                <a:gd name="T0" fmla="*/ 60 w 495"/>
                <a:gd name="T1" fmla="*/ 26 h 971"/>
                <a:gd name="T2" fmla="*/ 60 w 495"/>
                <a:gd name="T3" fmla="*/ 91 h 971"/>
                <a:gd name="T4" fmla="*/ 55 w 495"/>
                <a:gd name="T5" fmla="*/ 90 h 971"/>
                <a:gd name="T6" fmla="*/ 52 w 495"/>
                <a:gd name="T7" fmla="*/ 89 h 971"/>
                <a:gd name="T8" fmla="*/ 49 w 495"/>
                <a:gd name="T9" fmla="*/ 86 h 971"/>
                <a:gd name="T10" fmla="*/ 45 w 495"/>
                <a:gd name="T11" fmla="*/ 84 h 971"/>
                <a:gd name="T12" fmla="*/ 41 w 495"/>
                <a:gd name="T13" fmla="*/ 80 h 971"/>
                <a:gd name="T14" fmla="*/ 37 w 495"/>
                <a:gd name="T15" fmla="*/ 75 h 971"/>
                <a:gd name="T16" fmla="*/ 33 w 495"/>
                <a:gd name="T17" fmla="*/ 68 h 971"/>
                <a:gd name="T18" fmla="*/ 27 w 495"/>
                <a:gd name="T19" fmla="*/ 61 h 971"/>
                <a:gd name="T20" fmla="*/ 22 w 495"/>
                <a:gd name="T21" fmla="*/ 52 h 971"/>
                <a:gd name="T22" fmla="*/ 16 w 495"/>
                <a:gd name="T23" fmla="*/ 41 h 971"/>
                <a:gd name="T24" fmla="*/ 12 w 495"/>
                <a:gd name="T25" fmla="*/ 34 h 971"/>
                <a:gd name="T26" fmla="*/ 4 w 495"/>
                <a:gd name="T27" fmla="*/ 19 h 971"/>
                <a:gd name="T28" fmla="*/ 1 w 495"/>
                <a:gd name="T29" fmla="*/ 12 h 971"/>
                <a:gd name="T30" fmla="*/ 0 w 495"/>
                <a:gd name="T31" fmla="*/ 6 h 971"/>
                <a:gd name="T32" fmla="*/ 1 w 495"/>
                <a:gd name="T33" fmla="*/ 0 h 971"/>
                <a:gd name="T34" fmla="*/ 1 w 495"/>
                <a:gd name="T35" fmla="*/ 4 h 971"/>
                <a:gd name="T36" fmla="*/ 1 w 495"/>
                <a:gd name="T37" fmla="*/ 7 h 971"/>
                <a:gd name="T38" fmla="*/ 1 w 495"/>
                <a:gd name="T39" fmla="*/ 10 h 971"/>
                <a:gd name="T40" fmla="*/ 2 w 495"/>
                <a:gd name="T41" fmla="*/ 12 h 971"/>
                <a:gd name="T42" fmla="*/ 4 w 495"/>
                <a:gd name="T43" fmla="*/ 15 h 971"/>
                <a:gd name="T44" fmla="*/ 7 w 495"/>
                <a:gd name="T45" fmla="*/ 19 h 971"/>
                <a:gd name="T46" fmla="*/ 10 w 495"/>
                <a:gd name="T47" fmla="*/ 22 h 971"/>
                <a:gd name="T48" fmla="*/ 15 w 495"/>
                <a:gd name="T49" fmla="*/ 24 h 971"/>
                <a:gd name="T50" fmla="*/ 21 w 495"/>
                <a:gd name="T51" fmla="*/ 26 h 971"/>
                <a:gd name="T52" fmla="*/ 30 w 495"/>
                <a:gd name="T53" fmla="*/ 26 h 971"/>
                <a:gd name="T54" fmla="*/ 60 w 495"/>
                <a:gd name="T55" fmla="*/ 26 h 971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495"/>
                <a:gd name="T85" fmla="*/ 0 h 971"/>
                <a:gd name="T86" fmla="*/ 495 w 495"/>
                <a:gd name="T87" fmla="*/ 971 h 971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495" h="971">
                  <a:moveTo>
                    <a:pt x="495" y="285"/>
                  </a:moveTo>
                  <a:lnTo>
                    <a:pt x="495" y="971"/>
                  </a:lnTo>
                  <a:lnTo>
                    <a:pt x="462" y="964"/>
                  </a:lnTo>
                  <a:lnTo>
                    <a:pt x="430" y="953"/>
                  </a:lnTo>
                  <a:lnTo>
                    <a:pt x="401" y="931"/>
                  </a:lnTo>
                  <a:lnTo>
                    <a:pt x="372" y="898"/>
                  </a:lnTo>
                  <a:lnTo>
                    <a:pt x="339" y="855"/>
                  </a:lnTo>
                  <a:lnTo>
                    <a:pt x="306" y="801"/>
                  </a:lnTo>
                  <a:lnTo>
                    <a:pt x="270" y="732"/>
                  </a:lnTo>
                  <a:lnTo>
                    <a:pt x="227" y="648"/>
                  </a:lnTo>
                  <a:lnTo>
                    <a:pt x="183" y="554"/>
                  </a:lnTo>
                  <a:lnTo>
                    <a:pt x="129" y="438"/>
                  </a:lnTo>
                  <a:lnTo>
                    <a:pt x="96" y="369"/>
                  </a:lnTo>
                  <a:lnTo>
                    <a:pt x="29" y="211"/>
                  </a:lnTo>
                  <a:lnTo>
                    <a:pt x="2" y="127"/>
                  </a:lnTo>
                  <a:lnTo>
                    <a:pt x="0" y="60"/>
                  </a:lnTo>
                  <a:lnTo>
                    <a:pt x="15" y="0"/>
                  </a:lnTo>
                  <a:lnTo>
                    <a:pt x="15" y="43"/>
                  </a:lnTo>
                  <a:lnTo>
                    <a:pt x="15" y="72"/>
                  </a:lnTo>
                  <a:lnTo>
                    <a:pt x="15" y="99"/>
                  </a:lnTo>
                  <a:lnTo>
                    <a:pt x="18" y="126"/>
                  </a:lnTo>
                  <a:lnTo>
                    <a:pt x="29" y="162"/>
                  </a:lnTo>
                  <a:lnTo>
                    <a:pt x="53" y="198"/>
                  </a:lnTo>
                  <a:lnTo>
                    <a:pt x="85" y="231"/>
                  </a:lnTo>
                  <a:lnTo>
                    <a:pt x="125" y="260"/>
                  </a:lnTo>
                  <a:lnTo>
                    <a:pt x="180" y="278"/>
                  </a:lnTo>
                  <a:lnTo>
                    <a:pt x="245" y="282"/>
                  </a:lnTo>
                  <a:lnTo>
                    <a:pt x="495" y="285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3807" name="AutoShape 16"/>
            <p:cNvSpPr>
              <a:spLocks noChangeArrowheads="1"/>
            </p:cNvSpPr>
            <p:nvPr/>
          </p:nvSpPr>
          <p:spPr bwMode="gray">
            <a:xfrm rot="5400000">
              <a:off x="2589" y="3078"/>
              <a:ext cx="872" cy="403"/>
            </a:xfrm>
            <a:prstGeom prst="triangle">
              <a:avLst>
                <a:gd name="adj" fmla="val 50000"/>
              </a:avLst>
            </a:pr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08" name="Freeform 17"/>
            <p:cNvSpPr>
              <a:spLocks/>
            </p:cNvSpPr>
            <p:nvPr/>
          </p:nvSpPr>
          <p:spPr bwMode="gray">
            <a:xfrm>
              <a:off x="1985" y="3040"/>
              <a:ext cx="1005" cy="489"/>
            </a:xfrm>
            <a:custGeom>
              <a:avLst/>
              <a:gdLst>
                <a:gd name="T0" fmla="*/ 5820 w 750"/>
                <a:gd name="T1" fmla="*/ 0 h 378"/>
                <a:gd name="T2" fmla="*/ 0 w 750"/>
                <a:gd name="T3" fmla="*/ 0 h 378"/>
                <a:gd name="T4" fmla="*/ 16 w 750"/>
                <a:gd name="T5" fmla="*/ 1175 h 378"/>
                <a:gd name="T6" fmla="*/ 218 w 750"/>
                <a:gd name="T7" fmla="*/ 2292 h 378"/>
                <a:gd name="T8" fmla="*/ 5820 w 750"/>
                <a:gd name="T9" fmla="*/ 2292 h 378"/>
                <a:gd name="T10" fmla="*/ 5820 w 750"/>
                <a:gd name="T11" fmla="*/ 0 h 378"/>
                <a:gd name="T12" fmla="*/ 5820 w 750"/>
                <a:gd name="T13" fmla="*/ 0 h 37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50"/>
                <a:gd name="T22" fmla="*/ 0 h 378"/>
                <a:gd name="T23" fmla="*/ 750 w 750"/>
                <a:gd name="T24" fmla="*/ 378 h 37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50" h="378">
                  <a:moveTo>
                    <a:pt x="750" y="0"/>
                  </a:moveTo>
                  <a:lnTo>
                    <a:pt x="0" y="0"/>
                  </a:lnTo>
                  <a:lnTo>
                    <a:pt x="2" y="194"/>
                  </a:lnTo>
                  <a:lnTo>
                    <a:pt x="28" y="378"/>
                  </a:lnTo>
                  <a:lnTo>
                    <a:pt x="750" y="378"/>
                  </a:lnTo>
                  <a:lnTo>
                    <a:pt x="750" y="0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3803" name="Text Box 18"/>
          <p:cNvSpPr txBox="1">
            <a:spLocks noChangeArrowheads="1"/>
          </p:cNvSpPr>
          <p:nvPr/>
        </p:nvSpPr>
        <p:spPr bwMode="gray">
          <a:xfrm>
            <a:off x="250825" y="4848225"/>
            <a:ext cx="24669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/>
            <a:r>
              <a:rPr lang="ru-RU" altLang="ko-KR" sz="2000" b="1">
                <a:latin typeface="Arial" charset="0"/>
                <a:ea typeface="굴림" charset="-127"/>
              </a:rPr>
              <a:t>Самоорганизация</a:t>
            </a:r>
            <a:endParaRPr lang="en-US" altLang="ko-KR" sz="2000" b="1">
              <a:latin typeface="Arial" charset="0"/>
              <a:ea typeface="굴림" charset="-127"/>
            </a:endParaRPr>
          </a:p>
        </p:txBody>
      </p:sp>
      <p:sp>
        <p:nvSpPr>
          <p:cNvPr id="33804" name="Text Box 19"/>
          <p:cNvSpPr txBox="1">
            <a:spLocks noChangeArrowheads="1"/>
          </p:cNvSpPr>
          <p:nvPr/>
        </p:nvSpPr>
        <p:spPr bwMode="gray">
          <a:xfrm>
            <a:off x="6300788" y="4848225"/>
            <a:ext cx="35210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ru-RU" altLang="ko-KR" sz="2000" b="1">
                <a:latin typeface="Arial" charset="0"/>
                <a:ea typeface="굴림" charset="-127"/>
              </a:rPr>
              <a:t> избавление от депрессии</a:t>
            </a:r>
            <a:endParaRPr lang="en-US" altLang="ko-KR" sz="2000" b="1">
              <a:latin typeface="Arial" charset="0"/>
              <a:ea typeface="굴림" charset="-127"/>
            </a:endParaRPr>
          </a:p>
        </p:txBody>
      </p:sp>
      <p:sp>
        <p:nvSpPr>
          <p:cNvPr id="33805" name="Text Box 20"/>
          <p:cNvSpPr txBox="1">
            <a:spLocks noChangeArrowheads="1"/>
          </p:cNvSpPr>
          <p:nvPr/>
        </p:nvSpPr>
        <p:spPr bwMode="gray">
          <a:xfrm>
            <a:off x="2540000" y="1535113"/>
            <a:ext cx="40100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ru-RU" altLang="ko-KR" sz="2000" b="1">
                <a:latin typeface="Arial" charset="0"/>
                <a:ea typeface="굴림" charset="-127"/>
              </a:rPr>
              <a:t>Социальные взаимодействия</a:t>
            </a:r>
            <a:br>
              <a:rPr lang="ru-RU" altLang="ko-KR" sz="2000" b="1">
                <a:latin typeface="Arial" charset="0"/>
                <a:ea typeface="굴림" charset="-127"/>
              </a:rPr>
            </a:br>
            <a:r>
              <a:rPr lang="ru-RU" altLang="ko-KR" sz="2000" b="1">
                <a:latin typeface="Arial" charset="0"/>
                <a:ea typeface="굴림" charset="-127"/>
              </a:rPr>
              <a:t>(человеческие отношения)</a:t>
            </a:r>
            <a:endParaRPr lang="en-US" altLang="ko-KR" sz="2000" b="1">
              <a:latin typeface="Arial" charset="0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343067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ko-KR" sz="2800" b="1" kern="0" spc="0" dirty="0">
                <a:ln>
                  <a:noFill/>
                </a:ln>
                <a:solidFill>
                  <a:srgbClr val="FFFFFF"/>
                </a:solidFill>
                <a:effectLst/>
                <a:latin typeface="Verdana"/>
                <a:ea typeface="굴림" charset="-127"/>
              </a:rPr>
              <a:t>Позитивное формулирование намерений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Страх и тревога </a:t>
            </a:r>
            <a:r>
              <a:rPr lang="ru-RU" altLang="ko-KR" b="1" dirty="0">
                <a:solidFill>
                  <a:schemeClr val="tx2"/>
                </a:solidFill>
                <a:latin typeface="Verdana" pitchFamily="34" charset="0"/>
                <a:ea typeface="굴림" charset="-127"/>
              </a:rPr>
              <a:t>негативные</a:t>
            </a:r>
            <a:endParaRPr lang="ko-KR" altLang="en-US" b="1" dirty="0">
              <a:solidFill>
                <a:schemeClr val="tx2"/>
              </a:solidFill>
              <a:latin typeface="Verdana" pitchFamily="34" charset="0"/>
              <a:ea typeface="굴림" charset="-127"/>
            </a:endParaRPr>
          </a:p>
          <a:p>
            <a:r>
              <a:rPr lang="ru-RU" dirty="0"/>
              <a:t>Спокойствие </a:t>
            </a:r>
            <a:r>
              <a:rPr lang="ru-RU" altLang="ko-KR" b="1" dirty="0">
                <a:solidFill>
                  <a:schemeClr val="tx2"/>
                </a:solidFill>
                <a:latin typeface="Verdana" pitchFamily="34" charset="0"/>
                <a:ea typeface="굴림" charset="-127"/>
              </a:rPr>
              <a:t>нейтральные</a:t>
            </a:r>
          </a:p>
          <a:p>
            <a:r>
              <a:rPr lang="ru-RU" altLang="ko-KR" dirty="0">
                <a:solidFill>
                  <a:srgbClr val="FFFFFF"/>
                </a:solidFill>
                <a:latin typeface="+mj-lt"/>
                <a:ea typeface="굴림" charset="-127"/>
              </a:rPr>
              <a:t>Уверенность </a:t>
            </a:r>
            <a:r>
              <a:rPr lang="ru-RU" altLang="ko-KR" b="1" dirty="0">
                <a:solidFill>
                  <a:schemeClr val="tx2"/>
                </a:solidFill>
                <a:latin typeface="Verdana" pitchFamily="34" charset="0"/>
                <a:ea typeface="굴림" charset="-127"/>
              </a:rPr>
              <a:t>позитивные</a:t>
            </a:r>
            <a:endParaRPr lang="ko-KR" altLang="en-US" b="1" dirty="0">
              <a:solidFill>
                <a:schemeClr val="tx2"/>
              </a:solidFill>
              <a:latin typeface="Verdana" pitchFamily="34" charset="0"/>
              <a:ea typeface="굴림" charset="-127"/>
            </a:endParaRPr>
          </a:p>
          <a:p>
            <a:endParaRPr lang="en-US" altLang="ko-KR" dirty="0">
              <a:solidFill>
                <a:srgbClr val="FFFFFF"/>
              </a:solidFill>
              <a:latin typeface="+mj-lt"/>
              <a:ea typeface="굴림" charset="-127"/>
            </a:endParaRPr>
          </a:p>
          <a:p>
            <a:endParaRPr lang="ko-KR" altLang="en-US" b="1" dirty="0">
              <a:solidFill>
                <a:schemeClr val="tx2"/>
              </a:solidFill>
              <a:latin typeface="Verdana" pitchFamily="34" charset="0"/>
              <a:ea typeface="굴림" charset="-127"/>
            </a:endParaRPr>
          </a:p>
          <a:p>
            <a:endParaRPr lang="ru-RU" dirty="0"/>
          </a:p>
          <a:p>
            <a:endParaRPr lang="ru-RU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573016"/>
            <a:ext cx="4499992" cy="3212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86305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Дата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ko-KR"/>
              <a:t>www.themegallery.com</a:t>
            </a:r>
          </a:p>
        </p:txBody>
      </p:sp>
      <p:sp>
        <p:nvSpPr>
          <p:cNvPr id="30723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ko-KR">
                <a:latin typeface="Lucida Sans Unicode" pitchFamily="34" charset="0"/>
              </a:rPr>
              <a:t>Company Logo</a:t>
            </a:r>
          </a:p>
        </p:txBody>
      </p:sp>
      <p:sp>
        <p:nvSpPr>
          <p:cNvPr id="34818" name="AutoShape 2"/>
          <p:cNvSpPr>
            <a:spLocks noChangeArrowheads="1"/>
          </p:cNvSpPr>
          <p:nvPr/>
        </p:nvSpPr>
        <p:spPr bwMode="gray">
          <a:xfrm rot="-2345791">
            <a:off x="4932363" y="2549525"/>
            <a:ext cx="792162" cy="288925"/>
          </a:xfrm>
          <a:prstGeom prst="rightArrow">
            <a:avLst>
              <a:gd name="adj1" fmla="val 35167"/>
              <a:gd name="adj2" fmla="val 111028"/>
            </a:avLst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34819" name="AutoShape 3"/>
          <p:cNvSpPr>
            <a:spLocks noChangeArrowheads="1"/>
          </p:cNvSpPr>
          <p:nvPr/>
        </p:nvSpPr>
        <p:spPr bwMode="gray">
          <a:xfrm rot="2851765">
            <a:off x="4933156" y="4420394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34820" name="AutoShape 4"/>
          <p:cNvSpPr>
            <a:spLocks noChangeArrowheads="1"/>
          </p:cNvSpPr>
          <p:nvPr/>
        </p:nvSpPr>
        <p:spPr bwMode="gray">
          <a:xfrm rot="35246895">
            <a:off x="3456781" y="2585244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34821" name="AutoShape 5"/>
          <p:cNvSpPr>
            <a:spLocks noChangeArrowheads="1"/>
          </p:cNvSpPr>
          <p:nvPr/>
        </p:nvSpPr>
        <p:spPr bwMode="gray">
          <a:xfrm rot="7687744">
            <a:off x="3528219" y="4528344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34822" name="AutoShape 6"/>
          <p:cNvSpPr>
            <a:spLocks noChangeArrowheads="1"/>
          </p:cNvSpPr>
          <p:nvPr/>
        </p:nvSpPr>
        <p:spPr bwMode="gray">
          <a:xfrm>
            <a:off x="5364163" y="3484563"/>
            <a:ext cx="792162" cy="288925"/>
          </a:xfrm>
          <a:prstGeom prst="rightArrow">
            <a:avLst>
              <a:gd name="adj1" fmla="val 35167"/>
              <a:gd name="adj2" fmla="val 111028"/>
            </a:avLst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34823" name="AutoShape 7"/>
          <p:cNvSpPr>
            <a:spLocks noChangeArrowheads="1"/>
          </p:cNvSpPr>
          <p:nvPr/>
        </p:nvSpPr>
        <p:spPr bwMode="gray">
          <a:xfrm rot="-10800000">
            <a:off x="2987675" y="3519488"/>
            <a:ext cx="863600" cy="288925"/>
          </a:xfrm>
          <a:prstGeom prst="rightArrow">
            <a:avLst>
              <a:gd name="adj1" fmla="val 35167"/>
              <a:gd name="adj2" fmla="val 121041"/>
            </a:avLst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30730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ko-KR" dirty="0">
                <a:ea typeface="굴림" charset="-127"/>
              </a:rPr>
              <a:t>Виды негативных мыслей</a:t>
            </a:r>
            <a:endParaRPr lang="en-US" altLang="ko-KR" dirty="0">
              <a:ea typeface="굴림" charset="-127"/>
            </a:endParaRPr>
          </a:p>
        </p:txBody>
      </p:sp>
      <p:sp>
        <p:nvSpPr>
          <p:cNvPr id="30731" name="Oval 9"/>
          <p:cNvSpPr>
            <a:spLocks noChangeArrowheads="1"/>
          </p:cNvSpPr>
          <p:nvPr/>
        </p:nvSpPr>
        <p:spPr bwMode="gray">
          <a:xfrm>
            <a:off x="2700338" y="1757363"/>
            <a:ext cx="3743325" cy="3744912"/>
          </a:xfrm>
          <a:prstGeom prst="ellips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/>
          <a:p>
            <a:endParaRPr lang="ru-RU"/>
          </a:p>
        </p:txBody>
      </p:sp>
      <p:grpSp>
        <p:nvGrpSpPr>
          <p:cNvPr id="30732" name="Group 10"/>
          <p:cNvGrpSpPr>
            <a:grpSpLocks/>
          </p:cNvGrpSpPr>
          <p:nvPr/>
        </p:nvGrpSpPr>
        <p:grpSpPr bwMode="auto">
          <a:xfrm>
            <a:off x="3592513" y="2684463"/>
            <a:ext cx="1946275" cy="1949450"/>
            <a:chOff x="2200" y="1570"/>
            <a:chExt cx="1496" cy="1496"/>
          </a:xfrm>
        </p:grpSpPr>
        <p:sp>
          <p:nvSpPr>
            <p:cNvPr id="34827" name="Oval 11"/>
            <p:cNvSpPr>
              <a:spLocks noChangeArrowheads="1"/>
            </p:cNvSpPr>
            <p:nvPr/>
          </p:nvSpPr>
          <p:spPr bwMode="gray">
            <a:xfrm>
              <a:off x="2200" y="1570"/>
              <a:ext cx="1496" cy="149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4828" name="Oval 12"/>
            <p:cNvSpPr>
              <a:spLocks noChangeArrowheads="1"/>
            </p:cNvSpPr>
            <p:nvPr/>
          </p:nvSpPr>
          <p:spPr bwMode="gray">
            <a:xfrm>
              <a:off x="2200" y="1570"/>
              <a:ext cx="1496" cy="149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0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4829" name="Oval 13"/>
            <p:cNvSpPr>
              <a:spLocks noChangeArrowheads="1"/>
            </p:cNvSpPr>
            <p:nvPr/>
          </p:nvSpPr>
          <p:spPr bwMode="gray">
            <a:xfrm>
              <a:off x="2298" y="1667"/>
              <a:ext cx="1302" cy="1301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4830" name="Oval 14"/>
            <p:cNvSpPr>
              <a:spLocks noChangeArrowheads="1"/>
            </p:cNvSpPr>
            <p:nvPr/>
          </p:nvSpPr>
          <p:spPr bwMode="gray">
            <a:xfrm>
              <a:off x="2298" y="1667"/>
              <a:ext cx="1302" cy="1301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48627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4831" name="Oval 15"/>
            <p:cNvSpPr>
              <a:spLocks noChangeArrowheads="1"/>
            </p:cNvSpPr>
            <p:nvPr/>
          </p:nvSpPr>
          <p:spPr bwMode="gray">
            <a:xfrm>
              <a:off x="2364" y="1733"/>
              <a:ext cx="1169" cy="117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30733" name="Text Box 16"/>
          <p:cNvSpPr txBox="1">
            <a:spLocks noChangeArrowheads="1"/>
          </p:cNvSpPr>
          <p:nvPr/>
        </p:nvSpPr>
        <p:spPr bwMode="gray">
          <a:xfrm>
            <a:off x="777875" y="3484563"/>
            <a:ext cx="1762125" cy="307975"/>
          </a:xfrm>
          <a:prstGeom prst="rect">
            <a:avLst/>
          </a:prstGeom>
          <a:noFill/>
          <a:ln>
            <a:noFill/>
          </a:ln>
          <a:effectLst>
            <a:prstShdw prst="shdw12" dist="76200" dir="108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ru-RU" altLang="ko-KR" sz="1400" b="1" dirty="0">
                <a:latin typeface="Verdana" pitchFamily="34" charset="0"/>
                <a:ea typeface="굴림" charset="-127"/>
              </a:rPr>
              <a:t>все или ничего</a:t>
            </a:r>
            <a:endParaRPr lang="en-US" altLang="ko-KR" sz="1400" b="1" dirty="0">
              <a:latin typeface="Verdana" pitchFamily="34" charset="0"/>
              <a:ea typeface="굴림" charset="-127"/>
            </a:endParaRPr>
          </a:p>
        </p:txBody>
      </p:sp>
      <p:sp>
        <p:nvSpPr>
          <p:cNvPr id="30734" name="Text Box 17"/>
          <p:cNvSpPr txBox="1">
            <a:spLocks noChangeArrowheads="1"/>
          </p:cNvSpPr>
          <p:nvPr/>
        </p:nvSpPr>
        <p:spPr bwMode="gray">
          <a:xfrm>
            <a:off x="1217613" y="5284788"/>
            <a:ext cx="2613025" cy="307975"/>
          </a:xfrm>
          <a:prstGeom prst="rect">
            <a:avLst/>
          </a:prstGeom>
          <a:noFill/>
          <a:ln>
            <a:noFill/>
          </a:ln>
          <a:effectLst>
            <a:prstShdw prst="shdw12" dist="76200" dir="108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ru-RU" altLang="ko-KR" sz="1400" b="1" dirty="0">
                <a:latin typeface="Verdana" pitchFamily="34" charset="0"/>
                <a:ea typeface="굴림" charset="-127"/>
              </a:rPr>
              <a:t>Ответственность за все</a:t>
            </a:r>
            <a:endParaRPr lang="en-US" altLang="ko-KR" sz="1400" b="1" dirty="0">
              <a:latin typeface="Verdana" pitchFamily="34" charset="0"/>
              <a:ea typeface="굴림" charset="-127"/>
            </a:endParaRPr>
          </a:p>
        </p:txBody>
      </p:sp>
      <p:sp>
        <p:nvSpPr>
          <p:cNvPr id="30735" name="Text Box 18"/>
          <p:cNvSpPr txBox="1">
            <a:spLocks noChangeArrowheads="1"/>
          </p:cNvSpPr>
          <p:nvPr/>
        </p:nvSpPr>
        <p:spPr bwMode="gray">
          <a:xfrm>
            <a:off x="5988050" y="5213350"/>
            <a:ext cx="1422400" cy="307975"/>
          </a:xfrm>
          <a:prstGeom prst="rect">
            <a:avLst/>
          </a:prstGeom>
          <a:noFill/>
          <a:ln>
            <a:noFill/>
          </a:ln>
          <a:effectLst>
            <a:prstShdw prst="shdw12" dist="76200" dir="108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ru-RU" altLang="ko-KR" sz="1400" b="1" dirty="0">
                <a:latin typeface="Verdana" pitchFamily="34" charset="0"/>
                <a:ea typeface="굴림" charset="-127"/>
              </a:rPr>
              <a:t>недооценка</a:t>
            </a:r>
            <a:endParaRPr lang="en-US" altLang="ko-KR" sz="1400" b="1" dirty="0">
              <a:latin typeface="Verdana" pitchFamily="34" charset="0"/>
              <a:ea typeface="굴림" charset="-127"/>
            </a:endParaRPr>
          </a:p>
        </p:txBody>
      </p:sp>
      <p:sp>
        <p:nvSpPr>
          <p:cNvPr id="30736" name="Text Box 19"/>
          <p:cNvSpPr txBox="1">
            <a:spLocks noChangeArrowheads="1"/>
          </p:cNvSpPr>
          <p:nvPr/>
        </p:nvSpPr>
        <p:spPr bwMode="gray">
          <a:xfrm>
            <a:off x="5668963" y="3468688"/>
            <a:ext cx="3790950" cy="307975"/>
          </a:xfrm>
          <a:prstGeom prst="rect">
            <a:avLst/>
          </a:prstGeom>
          <a:noFill/>
          <a:ln>
            <a:noFill/>
          </a:ln>
          <a:effectLst>
            <a:prstShdw prst="shdw12" dist="76200" dir="108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ru-RU" altLang="ko-KR" sz="1400" b="1" dirty="0">
                <a:latin typeface="Verdana" pitchFamily="34" charset="0"/>
                <a:ea typeface="굴림" charset="-127"/>
              </a:rPr>
              <a:t>              катастрофное мышление</a:t>
            </a:r>
            <a:endParaRPr lang="en-US" altLang="ko-KR" sz="1400" b="1" dirty="0">
              <a:latin typeface="Verdana" pitchFamily="34" charset="0"/>
              <a:ea typeface="굴림" charset="-127"/>
            </a:endParaRPr>
          </a:p>
        </p:txBody>
      </p:sp>
      <p:sp>
        <p:nvSpPr>
          <p:cNvPr id="30737" name="Text Box 20"/>
          <p:cNvSpPr txBox="1">
            <a:spLocks noChangeArrowheads="1"/>
          </p:cNvSpPr>
          <p:nvPr/>
        </p:nvSpPr>
        <p:spPr bwMode="gray">
          <a:xfrm>
            <a:off x="892175" y="1612900"/>
            <a:ext cx="3406775" cy="307975"/>
          </a:xfrm>
          <a:prstGeom prst="rect">
            <a:avLst/>
          </a:prstGeom>
          <a:noFill/>
          <a:ln>
            <a:noFill/>
          </a:ln>
          <a:effectLst>
            <a:prstShdw prst="shdw12" dist="76200" dir="108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ko-KR" sz="1400" b="1" dirty="0">
                <a:latin typeface="Verdana" pitchFamily="34" charset="0"/>
                <a:ea typeface="굴림" charset="-127"/>
              </a:rPr>
              <a:t>r</a:t>
            </a:r>
            <a:r>
              <a:rPr lang="ru-RU" altLang="ko-KR" sz="1400" b="1" dirty="0">
                <a:latin typeface="Verdana" pitchFamily="34" charset="0"/>
                <a:ea typeface="굴림" charset="-127"/>
              </a:rPr>
              <a:t>преувеличенные обобщения</a:t>
            </a:r>
            <a:endParaRPr lang="en-US" altLang="ko-KR" sz="1400" b="1" dirty="0">
              <a:latin typeface="Verdana" pitchFamily="34" charset="0"/>
              <a:ea typeface="굴림" charset="-127"/>
            </a:endParaRPr>
          </a:p>
        </p:txBody>
      </p:sp>
      <p:sp>
        <p:nvSpPr>
          <p:cNvPr id="30738" name="Text Box 21"/>
          <p:cNvSpPr txBox="1">
            <a:spLocks noChangeArrowheads="1"/>
          </p:cNvSpPr>
          <p:nvPr/>
        </p:nvSpPr>
        <p:spPr bwMode="gray">
          <a:xfrm>
            <a:off x="4629150" y="1684338"/>
            <a:ext cx="3708400" cy="307975"/>
          </a:xfrm>
          <a:prstGeom prst="rect">
            <a:avLst/>
          </a:prstGeom>
          <a:noFill/>
          <a:ln>
            <a:noFill/>
          </a:ln>
          <a:effectLst>
            <a:prstShdw prst="shdw12" dist="76200" dir="108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ru-RU" altLang="ko-KR" sz="1400" b="1" dirty="0">
                <a:latin typeface="Verdana" pitchFamily="34" charset="0"/>
                <a:ea typeface="굴림" charset="-127"/>
              </a:rPr>
              <a:t>             ограниченное восприятие</a:t>
            </a:r>
            <a:endParaRPr lang="en-US" altLang="ko-KR" sz="1400" b="1" dirty="0">
              <a:latin typeface="Verdana" pitchFamily="34" charset="0"/>
              <a:ea typeface="굴림" charset="-127"/>
            </a:endParaRPr>
          </a:p>
        </p:txBody>
      </p:sp>
      <p:sp>
        <p:nvSpPr>
          <p:cNvPr id="30739" name="Text Box 22"/>
          <p:cNvSpPr txBox="1">
            <a:spLocks noChangeArrowheads="1"/>
          </p:cNvSpPr>
          <p:nvPr/>
        </p:nvSpPr>
        <p:spPr bwMode="gray">
          <a:xfrm>
            <a:off x="3770313" y="3413125"/>
            <a:ext cx="1611312" cy="584200"/>
          </a:xfrm>
          <a:prstGeom prst="rect">
            <a:avLst/>
          </a:prstGeom>
          <a:noFill/>
          <a:ln>
            <a:noFill/>
          </a:ln>
          <a:effectLst>
            <a:prstShdw prst="shdw12" dist="76200" dir="108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ru-RU" altLang="ko-KR" sz="3200" b="1" dirty="0">
                <a:solidFill>
                  <a:srgbClr val="FFFFFF"/>
                </a:solidFill>
                <a:latin typeface="Arial" charset="0"/>
                <a:ea typeface="굴림" charset="-127"/>
              </a:rPr>
              <a:t>невроз</a:t>
            </a:r>
            <a:endParaRPr lang="en-US" altLang="ko-KR" sz="3200" b="1" dirty="0">
              <a:solidFill>
                <a:srgbClr val="FFFFFF"/>
              </a:solidFill>
              <a:latin typeface="Arial" charset="0"/>
              <a:ea typeface="굴림" charset="-127"/>
            </a:endParaRPr>
          </a:p>
        </p:txBody>
      </p:sp>
      <p:sp>
        <p:nvSpPr>
          <p:cNvPr id="34839" name="Oval 23"/>
          <p:cNvSpPr>
            <a:spLocks noChangeArrowheads="1"/>
          </p:cNvSpPr>
          <p:nvPr/>
        </p:nvSpPr>
        <p:spPr bwMode="gray">
          <a:xfrm>
            <a:off x="2555875" y="3494088"/>
            <a:ext cx="358775" cy="360362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5451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34840" name="Oval 24"/>
          <p:cNvSpPr>
            <a:spLocks noChangeArrowheads="1"/>
          </p:cNvSpPr>
          <p:nvPr/>
        </p:nvSpPr>
        <p:spPr bwMode="gray">
          <a:xfrm>
            <a:off x="3132138" y="1973263"/>
            <a:ext cx="358775" cy="360362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5451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34841" name="Oval 25"/>
          <p:cNvSpPr>
            <a:spLocks noChangeArrowheads="1"/>
          </p:cNvSpPr>
          <p:nvPr/>
        </p:nvSpPr>
        <p:spPr bwMode="gray">
          <a:xfrm>
            <a:off x="5651500" y="2044700"/>
            <a:ext cx="358775" cy="360363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5451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34842" name="Oval 26"/>
          <p:cNvSpPr>
            <a:spLocks noChangeArrowheads="1"/>
          </p:cNvSpPr>
          <p:nvPr/>
        </p:nvSpPr>
        <p:spPr bwMode="gray">
          <a:xfrm>
            <a:off x="6300788" y="3413125"/>
            <a:ext cx="358775" cy="360363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5451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34843" name="Oval 27"/>
          <p:cNvSpPr>
            <a:spLocks noChangeArrowheads="1"/>
          </p:cNvSpPr>
          <p:nvPr/>
        </p:nvSpPr>
        <p:spPr bwMode="gray">
          <a:xfrm>
            <a:off x="5580063" y="4852988"/>
            <a:ext cx="358775" cy="360362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5451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34844" name="Oval 28"/>
          <p:cNvSpPr>
            <a:spLocks noChangeArrowheads="1"/>
          </p:cNvSpPr>
          <p:nvPr/>
        </p:nvSpPr>
        <p:spPr bwMode="gray">
          <a:xfrm>
            <a:off x="3348038" y="4997450"/>
            <a:ext cx="358775" cy="360363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5451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64116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14400" y="764705"/>
            <a:ext cx="7315200" cy="1584175"/>
          </a:xfrm>
        </p:spPr>
        <p:txBody>
          <a:bodyPr>
            <a:normAutofit/>
          </a:bodyPr>
          <a:lstStyle/>
          <a:p>
            <a:r>
              <a:rPr lang="ru-RU" dirty="0"/>
              <a:t>Характеристики негативных мыслей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Негативные  мысли порождают негативные эмоции</a:t>
            </a:r>
          </a:p>
          <a:p>
            <a:r>
              <a:rPr lang="ru-RU" dirty="0"/>
              <a:t>Негативные мысли не реалистичны</a:t>
            </a:r>
          </a:p>
          <a:p>
            <a:r>
              <a:rPr lang="ru-RU" dirty="0"/>
              <a:t>Негативные мысли связаны с недостаточным самоуважением</a:t>
            </a:r>
          </a:p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311098"/>
            <a:ext cx="5040560" cy="2142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73265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Дата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ko-KR"/>
              <a:t>www.themegallery.com</a:t>
            </a:r>
          </a:p>
        </p:txBody>
      </p:sp>
      <p:sp>
        <p:nvSpPr>
          <p:cNvPr id="34819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ko-KR">
                <a:latin typeface="Lucida Sans Unicode" pitchFamily="34" charset="0"/>
              </a:rPr>
              <a:t>Company Logo</a:t>
            </a:r>
          </a:p>
        </p:txBody>
      </p:sp>
      <p:sp>
        <p:nvSpPr>
          <p:cNvPr id="39938" name="AutoShape 2"/>
          <p:cNvSpPr>
            <a:spLocks noChangeArrowheads="1"/>
          </p:cNvSpPr>
          <p:nvPr/>
        </p:nvSpPr>
        <p:spPr bwMode="gray">
          <a:xfrm rot="16200000" flipH="1">
            <a:off x="2257425" y="3101975"/>
            <a:ext cx="647700" cy="431800"/>
          </a:xfrm>
          <a:prstGeom prst="upArrow">
            <a:avLst>
              <a:gd name="adj1" fmla="val 51676"/>
              <a:gd name="adj2" fmla="val 10000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39216"/>
                  <a:invGamma/>
                </a:scheme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 dirty="0"/>
          </a:p>
        </p:txBody>
      </p:sp>
      <p:sp>
        <p:nvSpPr>
          <p:cNvPr id="39939" name="AutoShape 3"/>
          <p:cNvSpPr>
            <a:spLocks noChangeArrowheads="1"/>
          </p:cNvSpPr>
          <p:nvPr/>
        </p:nvSpPr>
        <p:spPr bwMode="gray">
          <a:xfrm rot="5400000" flipH="1">
            <a:off x="6048375" y="3030538"/>
            <a:ext cx="647700" cy="431800"/>
          </a:xfrm>
          <a:prstGeom prst="upArrow">
            <a:avLst>
              <a:gd name="adj1" fmla="val 51676"/>
              <a:gd name="adj2" fmla="val 10000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39216"/>
                  <a:invGamma/>
                </a:scheme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 dirty="0"/>
          </a:p>
        </p:txBody>
      </p:sp>
      <p:sp>
        <p:nvSpPr>
          <p:cNvPr id="39940" name="AutoShape 4"/>
          <p:cNvSpPr>
            <a:spLocks noChangeArrowheads="1"/>
          </p:cNvSpPr>
          <p:nvPr/>
        </p:nvSpPr>
        <p:spPr bwMode="gray">
          <a:xfrm rot="10800000" flipH="1">
            <a:off x="4152900" y="5013325"/>
            <a:ext cx="647700" cy="431800"/>
          </a:xfrm>
          <a:prstGeom prst="upArrow">
            <a:avLst>
              <a:gd name="adj1" fmla="val 51676"/>
              <a:gd name="adj2" fmla="val 10000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39216"/>
                  <a:invGamma/>
                </a:scheme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 dirty="0"/>
          </a:p>
        </p:txBody>
      </p:sp>
      <p:sp>
        <p:nvSpPr>
          <p:cNvPr id="34823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453427"/>
            <a:ext cx="7315200" cy="1229323"/>
          </a:xfrm>
        </p:spPr>
        <p:txBody>
          <a:bodyPr>
            <a:normAutofit/>
          </a:bodyPr>
          <a:lstStyle/>
          <a:p>
            <a:pPr eaLnBrk="1" hangingPunct="1"/>
            <a:r>
              <a:rPr lang="ru-RU" altLang="ko-KR" dirty="0">
                <a:ea typeface="굴림" charset="-127"/>
              </a:rPr>
              <a:t>Позитивное мышление</a:t>
            </a:r>
            <a:endParaRPr lang="ko-KR" altLang="en-US" dirty="0">
              <a:ea typeface="굴림" charset="-127"/>
            </a:endParaRPr>
          </a:p>
        </p:txBody>
      </p:sp>
      <p:sp>
        <p:nvSpPr>
          <p:cNvPr id="34824" name="Oval 6"/>
          <p:cNvSpPr>
            <a:spLocks noChangeArrowheads="1"/>
          </p:cNvSpPr>
          <p:nvPr/>
        </p:nvSpPr>
        <p:spPr bwMode="gray">
          <a:xfrm>
            <a:off x="2797175" y="1627188"/>
            <a:ext cx="3386138" cy="3386137"/>
          </a:xfrm>
          <a:prstGeom prst="ellipse">
            <a:avLst/>
          </a:prstGeom>
          <a:gradFill rotWithShape="1">
            <a:gsLst>
              <a:gs pos="0">
                <a:srgbClr val="767676"/>
              </a:gs>
              <a:gs pos="50000">
                <a:srgbClr val="FFFFFF"/>
              </a:gs>
              <a:gs pos="100000">
                <a:srgbClr val="767676"/>
              </a:gs>
            </a:gsLst>
            <a:lin ang="5400000" scaled="1"/>
          </a:gradFill>
          <a:ln w="57150" algn="ctr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4825" name="Oval 7"/>
          <p:cNvSpPr>
            <a:spLocks noChangeArrowheads="1"/>
          </p:cNvSpPr>
          <p:nvPr/>
        </p:nvSpPr>
        <p:spPr bwMode="gray">
          <a:xfrm>
            <a:off x="3087688" y="1916113"/>
            <a:ext cx="2803525" cy="2803525"/>
          </a:xfrm>
          <a:prstGeom prst="ellipse">
            <a:avLst/>
          </a:prstGeom>
          <a:gradFill rotWithShape="1">
            <a:gsLst>
              <a:gs pos="0">
                <a:srgbClr val="A2A2A2"/>
              </a:gs>
              <a:gs pos="50000">
                <a:srgbClr val="FFFFFF"/>
              </a:gs>
              <a:gs pos="100000">
                <a:srgbClr val="A2A2A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grpSp>
        <p:nvGrpSpPr>
          <p:cNvPr id="34826" name="Group 8"/>
          <p:cNvGrpSpPr>
            <a:grpSpLocks/>
          </p:cNvGrpSpPr>
          <p:nvPr/>
        </p:nvGrpSpPr>
        <p:grpSpPr bwMode="auto">
          <a:xfrm>
            <a:off x="3516313" y="2346325"/>
            <a:ext cx="1946275" cy="1949450"/>
            <a:chOff x="2200" y="1570"/>
            <a:chExt cx="1496" cy="1496"/>
          </a:xfrm>
        </p:grpSpPr>
        <p:sp>
          <p:nvSpPr>
            <p:cNvPr id="39945" name="Oval 9"/>
            <p:cNvSpPr>
              <a:spLocks noChangeArrowheads="1"/>
            </p:cNvSpPr>
            <p:nvPr/>
          </p:nvSpPr>
          <p:spPr bwMode="gray">
            <a:xfrm>
              <a:off x="2200" y="1570"/>
              <a:ext cx="1496" cy="149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ru-RU" dirty="0"/>
            </a:p>
          </p:txBody>
        </p:sp>
        <p:sp>
          <p:nvSpPr>
            <p:cNvPr id="39946" name="Oval 10"/>
            <p:cNvSpPr>
              <a:spLocks noChangeArrowheads="1"/>
            </p:cNvSpPr>
            <p:nvPr/>
          </p:nvSpPr>
          <p:spPr bwMode="gray">
            <a:xfrm>
              <a:off x="2200" y="1570"/>
              <a:ext cx="1496" cy="149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0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ru-RU" dirty="0"/>
            </a:p>
          </p:txBody>
        </p:sp>
        <p:sp>
          <p:nvSpPr>
            <p:cNvPr id="39947" name="Oval 11"/>
            <p:cNvSpPr>
              <a:spLocks noChangeArrowheads="1"/>
            </p:cNvSpPr>
            <p:nvPr/>
          </p:nvSpPr>
          <p:spPr bwMode="gray">
            <a:xfrm>
              <a:off x="2298" y="1667"/>
              <a:ext cx="1302" cy="1301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ru-RU" dirty="0"/>
            </a:p>
          </p:txBody>
        </p:sp>
        <p:sp>
          <p:nvSpPr>
            <p:cNvPr id="39948" name="Oval 12"/>
            <p:cNvSpPr>
              <a:spLocks noChangeArrowheads="1"/>
            </p:cNvSpPr>
            <p:nvPr/>
          </p:nvSpPr>
          <p:spPr bwMode="gray">
            <a:xfrm>
              <a:off x="2298" y="1667"/>
              <a:ext cx="1302" cy="1301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48627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ru-RU" dirty="0"/>
            </a:p>
          </p:txBody>
        </p:sp>
        <p:sp>
          <p:nvSpPr>
            <p:cNvPr id="39949" name="Oval 13"/>
            <p:cNvSpPr>
              <a:spLocks noChangeArrowheads="1"/>
            </p:cNvSpPr>
            <p:nvPr/>
          </p:nvSpPr>
          <p:spPr bwMode="gray">
            <a:xfrm>
              <a:off x="2364" y="1733"/>
              <a:ext cx="1169" cy="117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ru-RU" dirty="0"/>
            </a:p>
          </p:txBody>
        </p:sp>
      </p:grpSp>
      <p:sp>
        <p:nvSpPr>
          <p:cNvPr id="39950" name="AutoShape 14"/>
          <p:cNvSpPr>
            <a:spLocks noChangeArrowheads="1"/>
          </p:cNvSpPr>
          <p:nvPr/>
        </p:nvSpPr>
        <p:spPr bwMode="gray">
          <a:xfrm>
            <a:off x="611188" y="3571875"/>
            <a:ext cx="1655762" cy="719138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hlink">
                  <a:gamma/>
                  <a:shade val="66667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66667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altLang="ko-KR" sz="1600" b="1" dirty="0">
                <a:solidFill>
                  <a:srgbClr val="FFFFFF"/>
                </a:solidFill>
                <a:latin typeface="Arial" charset="0"/>
                <a:ea typeface="굴림" charset="-127"/>
              </a:rPr>
              <a:t>Мнение других</a:t>
            </a:r>
            <a:endParaRPr lang="en-US" altLang="ko-KR" sz="1600" b="1" dirty="0">
              <a:solidFill>
                <a:srgbClr val="FFFFFF"/>
              </a:solidFill>
              <a:latin typeface="Arial" charset="0"/>
              <a:ea typeface="굴림" charset="-127"/>
            </a:endParaRPr>
          </a:p>
        </p:txBody>
      </p:sp>
      <p:sp>
        <p:nvSpPr>
          <p:cNvPr id="39951" name="AutoShape 15"/>
          <p:cNvSpPr>
            <a:spLocks noChangeArrowheads="1"/>
          </p:cNvSpPr>
          <p:nvPr/>
        </p:nvSpPr>
        <p:spPr bwMode="gray">
          <a:xfrm>
            <a:off x="611188" y="2922588"/>
            <a:ext cx="1655762" cy="719137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hlink">
                  <a:gamma/>
                  <a:shade val="66667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66667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altLang="ko-KR" sz="1600" b="1" dirty="0">
                <a:solidFill>
                  <a:srgbClr val="FFFFFF"/>
                </a:solidFill>
                <a:latin typeface="Arial" charset="0"/>
                <a:ea typeface="굴림" charset="-127"/>
              </a:rPr>
              <a:t>проф.деятел</a:t>
            </a:r>
            <a:endParaRPr lang="en-US" altLang="ko-KR" sz="1600" b="1" dirty="0">
              <a:solidFill>
                <a:srgbClr val="FFFFFF"/>
              </a:solidFill>
              <a:latin typeface="Arial" charset="0"/>
              <a:ea typeface="굴림" charset="-127"/>
            </a:endParaRPr>
          </a:p>
        </p:txBody>
      </p:sp>
      <p:sp>
        <p:nvSpPr>
          <p:cNvPr id="39952" name="AutoShape 16"/>
          <p:cNvSpPr>
            <a:spLocks noChangeArrowheads="1"/>
          </p:cNvSpPr>
          <p:nvPr/>
        </p:nvSpPr>
        <p:spPr bwMode="gray">
          <a:xfrm>
            <a:off x="611188" y="2274888"/>
            <a:ext cx="1655762" cy="719137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hlink">
                  <a:gamma/>
                  <a:shade val="66667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66667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altLang="ko-KR" sz="1600" b="1" dirty="0">
                <a:solidFill>
                  <a:srgbClr val="FFFFFF"/>
                </a:solidFill>
                <a:latin typeface="Arial" charset="0"/>
                <a:ea typeface="굴림" charset="-127"/>
              </a:rPr>
              <a:t>внешность</a:t>
            </a:r>
            <a:endParaRPr lang="en-US" altLang="ko-KR" sz="1600" b="1" dirty="0">
              <a:solidFill>
                <a:srgbClr val="FFFFFF"/>
              </a:solidFill>
              <a:latin typeface="Arial" charset="0"/>
              <a:ea typeface="굴림" charset="-127"/>
            </a:endParaRPr>
          </a:p>
        </p:txBody>
      </p:sp>
      <p:sp>
        <p:nvSpPr>
          <p:cNvPr id="34830" name="Text Box 17"/>
          <p:cNvSpPr txBox="1">
            <a:spLocks noChangeArrowheads="1"/>
          </p:cNvSpPr>
          <p:nvPr/>
        </p:nvSpPr>
        <p:spPr bwMode="gray">
          <a:xfrm>
            <a:off x="2894013" y="3067050"/>
            <a:ext cx="3130550" cy="584200"/>
          </a:xfrm>
          <a:prstGeom prst="rect">
            <a:avLst/>
          </a:prstGeom>
          <a:noFill/>
          <a:ln>
            <a:noFill/>
          </a:ln>
          <a:effectLst>
            <a:prstShdw prst="shdw12" dist="76200" dir="108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ru-RU" altLang="ko-KR" sz="3200" b="1" dirty="0">
                <a:solidFill>
                  <a:srgbClr val="FFFFFF"/>
                </a:solidFill>
                <a:latin typeface="Arial" charset="0"/>
                <a:ea typeface="굴림" charset="-127"/>
              </a:rPr>
              <a:t>самоуважение</a:t>
            </a:r>
            <a:endParaRPr lang="en-US" altLang="ko-KR" sz="3200" b="1" dirty="0">
              <a:solidFill>
                <a:srgbClr val="FFFFFF"/>
              </a:solidFill>
              <a:latin typeface="Arial" charset="0"/>
              <a:ea typeface="굴림" charset="-127"/>
            </a:endParaRPr>
          </a:p>
        </p:txBody>
      </p:sp>
      <p:sp>
        <p:nvSpPr>
          <p:cNvPr id="39954" name="AutoShape 18"/>
          <p:cNvSpPr>
            <a:spLocks noChangeArrowheads="1"/>
          </p:cNvSpPr>
          <p:nvPr/>
        </p:nvSpPr>
        <p:spPr bwMode="gray">
          <a:xfrm>
            <a:off x="6700838" y="3559175"/>
            <a:ext cx="1655762" cy="719138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2">
                  <a:gamma/>
                  <a:shade val="66667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66667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altLang="ko-KR" sz="1600" b="1" dirty="0">
                <a:solidFill>
                  <a:schemeClr val="bg2">
                    <a:lumMod val="25000"/>
                  </a:schemeClr>
                </a:solidFill>
                <a:latin typeface="Arial" charset="0"/>
                <a:ea typeface="굴림" charset="-127"/>
              </a:rPr>
              <a:t>Чувство вины</a:t>
            </a:r>
            <a:endParaRPr lang="en-US" altLang="ko-KR" sz="1600" b="1" dirty="0">
              <a:solidFill>
                <a:schemeClr val="bg2">
                  <a:lumMod val="25000"/>
                </a:schemeClr>
              </a:solidFill>
              <a:latin typeface="Arial" charset="0"/>
              <a:ea typeface="굴림" charset="-127"/>
            </a:endParaRPr>
          </a:p>
        </p:txBody>
      </p:sp>
      <p:sp>
        <p:nvSpPr>
          <p:cNvPr id="39955" name="AutoShape 19"/>
          <p:cNvSpPr>
            <a:spLocks noChangeArrowheads="1"/>
          </p:cNvSpPr>
          <p:nvPr/>
        </p:nvSpPr>
        <p:spPr bwMode="gray">
          <a:xfrm>
            <a:off x="6732588" y="2930525"/>
            <a:ext cx="1655762" cy="719138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2">
                  <a:gamma/>
                  <a:shade val="66667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66667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altLang="ko-KR" sz="1600" b="1" dirty="0">
                <a:solidFill>
                  <a:schemeClr val="tx1">
                    <a:lumMod val="75000"/>
                  </a:schemeClr>
                </a:solidFill>
                <a:latin typeface="Arial" charset="0"/>
                <a:ea typeface="굴림" charset="-127"/>
              </a:rPr>
              <a:t>Ошибки и </a:t>
            </a:r>
            <a:r>
              <a:rPr lang="ru-RU" altLang="ko-KR" sz="1600" b="1" dirty="0">
                <a:solidFill>
                  <a:schemeClr val="bg2">
                    <a:lumMod val="25000"/>
                  </a:schemeClr>
                </a:solidFill>
                <a:latin typeface="Arial" charset="0"/>
                <a:ea typeface="굴림" charset="-127"/>
              </a:rPr>
              <a:t>слабости</a:t>
            </a:r>
            <a:endParaRPr lang="en-US" altLang="ko-KR" sz="1600" b="1" dirty="0">
              <a:solidFill>
                <a:schemeClr val="bg2">
                  <a:lumMod val="25000"/>
                </a:schemeClr>
              </a:solidFill>
              <a:latin typeface="Arial" charset="0"/>
              <a:ea typeface="굴림" charset="-127"/>
            </a:endParaRPr>
          </a:p>
        </p:txBody>
      </p:sp>
      <p:sp>
        <p:nvSpPr>
          <p:cNvPr id="39956" name="AutoShape 20"/>
          <p:cNvSpPr>
            <a:spLocks noChangeArrowheads="1"/>
          </p:cNvSpPr>
          <p:nvPr/>
        </p:nvSpPr>
        <p:spPr bwMode="gray">
          <a:xfrm>
            <a:off x="6765925" y="2274888"/>
            <a:ext cx="1655763" cy="719137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2">
                  <a:gamma/>
                  <a:shade val="66667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66667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altLang="ko-KR" sz="1600" b="1" dirty="0">
                <a:solidFill>
                  <a:schemeClr val="tx1">
                    <a:lumMod val="75000"/>
                  </a:schemeClr>
                </a:solidFill>
                <a:latin typeface="Arial" charset="0"/>
                <a:ea typeface="굴림" charset="-127"/>
              </a:rPr>
              <a:t>Боязнь отказа</a:t>
            </a:r>
            <a:endParaRPr lang="en-US" altLang="ko-KR" sz="1600" b="1" dirty="0">
              <a:solidFill>
                <a:schemeClr val="tx1">
                  <a:lumMod val="75000"/>
                </a:schemeClr>
              </a:solidFill>
              <a:latin typeface="Arial" charset="0"/>
              <a:ea typeface="굴림" charset="-127"/>
            </a:endParaRPr>
          </a:p>
        </p:txBody>
      </p:sp>
      <p:sp>
        <p:nvSpPr>
          <p:cNvPr id="39957" name="AutoShape 21"/>
          <p:cNvSpPr>
            <a:spLocks noChangeArrowheads="1"/>
          </p:cNvSpPr>
          <p:nvPr/>
        </p:nvSpPr>
        <p:spPr bwMode="auto">
          <a:xfrm>
            <a:off x="2268538" y="5589588"/>
            <a:ext cx="4537075" cy="431800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altLang="ko-KR" b="1" dirty="0">
                <a:solidFill>
                  <a:srgbClr val="FFFFFF"/>
                </a:solidFill>
                <a:latin typeface="Verdana" pitchFamily="34" charset="0"/>
                <a:ea typeface="굴림" charset="-127"/>
              </a:rPr>
              <a:t>Равновесие и гармония</a:t>
            </a:r>
            <a:endParaRPr lang="ko-KR" altLang="en-US" b="1" dirty="0">
              <a:solidFill>
                <a:srgbClr val="FFFFFF"/>
              </a:solidFill>
              <a:latin typeface="Verdana" pitchFamily="34" charset="0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549348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Спасибо за внимание!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914400" y="3212976"/>
            <a:ext cx="7315200" cy="3096384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9397601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ерспектива">
  <a:themeElements>
    <a:clrScheme name="Перспектива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ерспектив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</Template>
  <TotalTime>315</TotalTime>
  <Words>558</Words>
  <Application>Microsoft Office PowerPoint</Application>
  <PresentationFormat>Экран (4:3)</PresentationFormat>
  <Paragraphs>120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9" baseType="lpstr">
      <vt:lpstr>Arial</vt:lpstr>
      <vt:lpstr>Calibri</vt:lpstr>
      <vt:lpstr>Lucida Sans Unicode</vt:lpstr>
      <vt:lpstr>Times New Roman</vt:lpstr>
      <vt:lpstr>verdana</vt:lpstr>
      <vt:lpstr>verdana</vt:lpstr>
      <vt:lpstr>Wingdings</vt:lpstr>
      <vt:lpstr>Перспектива</vt:lpstr>
      <vt:lpstr>Лекция-презентация «Эмоциональное выгорание личности учителя»</vt:lpstr>
      <vt:lpstr>Структура темы</vt:lpstr>
      <vt:lpstr>Экзистенциальная  интерпретация феномена эмоционального выгорания</vt:lpstr>
      <vt:lpstr>Актуальность темы для педагогической профессии</vt:lpstr>
      <vt:lpstr>Три основных составляющих синдрома эмоционального выгорания (Орел В.Е.)</vt:lpstr>
      <vt:lpstr>Симптомы СЭВ</vt:lpstr>
      <vt:lpstr>Симптомы эмоционального расстройства</vt:lpstr>
      <vt:lpstr>Эмоциональные расстройства</vt:lpstr>
      <vt:lpstr>Презентация PowerPoint</vt:lpstr>
      <vt:lpstr>Презентация PowerPoint</vt:lpstr>
      <vt:lpstr>Способы предупреждения депрессии как критерия наличия СЭВ:</vt:lpstr>
      <vt:lpstr>Фазы в развитии СЭВ</vt:lpstr>
      <vt:lpstr>Факторы способствующие ЭВ</vt:lpstr>
      <vt:lpstr>Способы профилактики СЭВ</vt:lpstr>
      <vt:lpstr>Позитивное мышление</vt:lpstr>
      <vt:lpstr>Слагаемые позитивного мышления</vt:lpstr>
      <vt:lpstr>Позитивное формулирование намерений</vt:lpstr>
      <vt:lpstr>Виды негативных мыслей</vt:lpstr>
      <vt:lpstr>Характеристики негативных мыслей</vt:lpstr>
      <vt:lpstr>Позитивное мышление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Наталья Зотова</cp:lastModifiedBy>
  <cp:revision>24</cp:revision>
  <dcterms:created xsi:type="dcterms:W3CDTF">2015-03-16T21:47:10Z</dcterms:created>
  <dcterms:modified xsi:type="dcterms:W3CDTF">2020-04-02T14:36:25Z</dcterms:modified>
</cp:coreProperties>
</file>