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sldIdLst>
    <p:sldId id="256" r:id="rId2"/>
    <p:sldId id="280" r:id="rId3"/>
    <p:sldId id="277" r:id="rId4"/>
    <p:sldId id="278" r:id="rId5"/>
    <p:sldId id="279"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82" r:id="rId24"/>
    <p:sldId id="274"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9" d="100"/>
          <a:sy n="99" d="100"/>
        </p:scale>
        <p:origin x="317"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7" name="Равнобедренный треугольник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540544" y="776288"/>
            <a:ext cx="8062912" cy="1470025"/>
          </a:xfrm>
        </p:spPr>
        <p:txBody>
          <a:bodyPr anchor="b">
            <a:normAutofit/>
          </a:bodyPr>
          <a:lstStyle>
            <a:lvl1pPr algn="r">
              <a:defRPr sz="4400"/>
            </a:lvl1pPr>
          </a:lstStyle>
          <a:p>
            <a:r>
              <a:rPr kumimoji="0" lang="ru-RU"/>
              <a:t>Образец заголовка</a:t>
            </a:r>
            <a:endParaRPr kumimoji="0" lang="en-US"/>
          </a:p>
        </p:txBody>
      </p:sp>
      <p:sp>
        <p:nvSpPr>
          <p:cNvPr id="9" name="Подзаголовок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28" name="Дата 27"/>
          <p:cNvSpPr>
            <a:spLocks noGrp="1"/>
          </p:cNvSpPr>
          <p:nvPr>
            <p:ph type="dt" sz="half" idx="10"/>
          </p:nvPr>
        </p:nvSpPr>
        <p:spPr>
          <a:xfrm>
            <a:off x="1371600" y="6012656"/>
            <a:ext cx="5791200" cy="365125"/>
          </a:xfrm>
        </p:spPr>
        <p:txBody>
          <a:bodyPr tIns="0" bIns="0" anchor="t"/>
          <a:lstStyle>
            <a:lvl1pPr algn="r">
              <a:defRPr sz="1000"/>
            </a:lvl1pPr>
          </a:lstStyle>
          <a:p>
            <a:fld id="{414EDE74-7B7F-425A-91EC-407762ABB315}" type="datetimeFigureOut">
              <a:rPr lang="ru-RU" smtClean="0"/>
              <a:t>27.01.2021</a:t>
            </a:fld>
            <a:endParaRPr lang="ru-RU"/>
          </a:p>
        </p:txBody>
      </p:sp>
      <p:sp>
        <p:nvSpPr>
          <p:cNvPr id="17" name="Нижний колонтитул 16"/>
          <p:cNvSpPr>
            <a:spLocks noGrp="1"/>
          </p:cNvSpPr>
          <p:nvPr>
            <p:ph type="ftr" sz="quarter" idx="11"/>
          </p:nvPr>
        </p:nvSpPr>
        <p:spPr>
          <a:xfrm>
            <a:off x="1371600" y="5650704"/>
            <a:ext cx="5791200" cy="365125"/>
          </a:xfrm>
        </p:spPr>
        <p:txBody>
          <a:bodyPr tIns="0" bIns="0" anchor="b"/>
          <a:lstStyle>
            <a:lvl1pPr algn="r">
              <a:defRPr sz="1100"/>
            </a:lvl1pPr>
          </a:lstStyle>
          <a:p>
            <a:endParaRPr lang="ru-RU"/>
          </a:p>
        </p:txBody>
      </p:sp>
      <p:sp>
        <p:nvSpPr>
          <p:cNvPr id="29" name="Номер слайда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4BA269D7-8738-4D03-AF77-16027743EB5D}"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1399032"/>
          </a:xfrm>
        </p:spPr>
        <p:txBody>
          <a:bodyPr/>
          <a:lstStyle/>
          <a:p>
            <a:r>
              <a:rPr kumimoji="0" lang="ru-RU"/>
              <a:t>Образец заголовка</a:t>
            </a:r>
            <a:endParaRPr kumimoji="0" lang="en-US"/>
          </a:p>
        </p:txBody>
      </p:sp>
      <p:sp>
        <p:nvSpPr>
          <p:cNvPr id="3" name="Объект 2"/>
          <p:cNvSpPr>
            <a:spLocks noGrp="1"/>
          </p:cNvSpPr>
          <p:nvPr>
            <p:ph idx="1"/>
          </p:nvPr>
        </p:nvSpPr>
        <p:spPr>
          <a:xfrm>
            <a:off x="457200" y="1882808"/>
            <a:ext cx="8229600" cy="45720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a:xfrm>
            <a:off x="4791456" y="6480048"/>
            <a:ext cx="2133600" cy="301752"/>
          </a:xfrm>
        </p:spPr>
        <p:txBody>
          <a:bodyPr/>
          <a:lstStyle/>
          <a:p>
            <a:fld id="{414EDE74-7B7F-425A-91EC-407762ABB315}" type="datetimeFigureOut">
              <a:rPr lang="ru-RU" smtClean="0"/>
              <a:t>27.01.2021</a:t>
            </a:fld>
            <a:endParaRPr lang="ru-RU"/>
          </a:p>
        </p:txBody>
      </p:sp>
      <p:sp>
        <p:nvSpPr>
          <p:cNvPr id="5" name="Нижний колонтитул 4"/>
          <p:cNvSpPr>
            <a:spLocks noGrp="1"/>
          </p:cNvSpPr>
          <p:nvPr>
            <p:ph type="ftr" sz="quarter" idx="11"/>
          </p:nvPr>
        </p:nvSpPr>
        <p:spPr>
          <a:xfrm>
            <a:off x="457200" y="6480969"/>
            <a:ext cx="4260056" cy="300831"/>
          </a:xfrm>
        </p:spPr>
        <p:txBody>
          <a:bodyPr/>
          <a:lstStyle/>
          <a:p>
            <a:endParaRPr lang="ru-RU"/>
          </a:p>
        </p:txBody>
      </p:sp>
      <p:sp>
        <p:nvSpPr>
          <p:cNvPr id="6" name="Номер слайда 5"/>
          <p:cNvSpPr>
            <a:spLocks noGrp="1"/>
          </p:cNvSpPr>
          <p:nvPr>
            <p:ph type="sldNum" sz="quarter" idx="12"/>
          </p:nvPr>
        </p:nvSpPr>
        <p:spPr/>
        <p:txBody>
          <a:bodyPr/>
          <a:lstStyle/>
          <a:p>
            <a:fld id="{4BA269D7-8738-4D03-AF77-16027743EB5D}"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9" name="Прямоугольный треугольник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Равнобедренный треугольник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Дата 3"/>
          <p:cNvSpPr>
            <a:spLocks noGrp="1"/>
          </p:cNvSpPr>
          <p:nvPr>
            <p:ph type="dt" sz="half" idx="10"/>
          </p:nvPr>
        </p:nvSpPr>
        <p:spPr>
          <a:xfrm>
            <a:off x="6955632" y="6477000"/>
            <a:ext cx="2133600" cy="304800"/>
          </a:xfrm>
        </p:spPr>
        <p:txBody>
          <a:bodyPr/>
          <a:lstStyle/>
          <a:p>
            <a:fld id="{414EDE74-7B7F-425A-91EC-407762ABB315}" type="datetimeFigureOut">
              <a:rPr lang="ru-RU" smtClean="0"/>
              <a:t>27.01.2021</a:t>
            </a:fld>
            <a:endParaRPr lang="ru-RU"/>
          </a:p>
        </p:txBody>
      </p:sp>
      <p:sp>
        <p:nvSpPr>
          <p:cNvPr id="5" name="Нижний колонтитул 4"/>
          <p:cNvSpPr>
            <a:spLocks noGrp="1"/>
          </p:cNvSpPr>
          <p:nvPr>
            <p:ph type="ftr" sz="quarter" idx="11"/>
          </p:nvPr>
        </p:nvSpPr>
        <p:spPr>
          <a:xfrm>
            <a:off x="2619376" y="6480969"/>
            <a:ext cx="4260056" cy="300831"/>
          </a:xfrm>
        </p:spPr>
        <p:txBody>
          <a:bodyPr/>
          <a:lstStyle/>
          <a:p>
            <a:endParaRPr lang="ru-RU"/>
          </a:p>
        </p:txBody>
      </p:sp>
      <p:sp>
        <p:nvSpPr>
          <p:cNvPr id="6" name="Номер слайда 5"/>
          <p:cNvSpPr>
            <a:spLocks noGrp="1"/>
          </p:cNvSpPr>
          <p:nvPr>
            <p:ph type="sldNum" sz="quarter" idx="12"/>
          </p:nvPr>
        </p:nvSpPr>
        <p:spPr>
          <a:xfrm>
            <a:off x="8451056" y="809624"/>
            <a:ext cx="502920" cy="300831"/>
          </a:xfrm>
        </p:spPr>
        <p:txBody>
          <a:bodyPr/>
          <a:lstStyle/>
          <a:p>
            <a:fld id="{4BA269D7-8738-4D03-AF77-16027743EB5D}" type="slidenum">
              <a:rPr lang="ru-RU" smtClean="0"/>
              <a:t>‹#›</a:t>
            </a:fld>
            <a:endParaRPr lang="ru-RU"/>
          </a:p>
        </p:txBody>
      </p:sp>
      <p:cxnSp>
        <p:nvCxnSpPr>
          <p:cNvPr id="11" name="Прямая соединительная линия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Прямая соединительная линия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Заголовок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ru-RU"/>
              <a:t>Образец заголовка</a:t>
            </a:r>
            <a:endParaRPr kumimoji="0" lang="en-US"/>
          </a:p>
        </p:txBody>
      </p:sp>
      <p:sp>
        <p:nvSpPr>
          <p:cNvPr id="3" name="Текст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marL="0" algn="l">
              <a:defRPr/>
            </a:lvl1pPr>
          </a:lstStyle>
          <a:p>
            <a:r>
              <a:rPr kumimoji="0" lang="ru-RU"/>
              <a:t>Образец заголовка</a:t>
            </a:r>
            <a:endParaRPr kumimoji="0" lang="en-US"/>
          </a:p>
        </p:txBody>
      </p:sp>
      <p:sp>
        <p:nvSpPr>
          <p:cNvPr id="3" name="Объект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Объект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a:xfrm>
            <a:off x="4791456" y="6480969"/>
            <a:ext cx="2133600" cy="301752"/>
          </a:xfrm>
        </p:spPr>
        <p:txBody>
          <a:bodyPr/>
          <a:lstStyle/>
          <a:p>
            <a:fld id="{414EDE74-7B7F-425A-91EC-407762ABB315}" type="datetimeFigureOut">
              <a:rPr lang="ru-RU" smtClean="0"/>
              <a:t>27.01.2021</a:t>
            </a:fld>
            <a:endParaRPr lang="ru-RU"/>
          </a:p>
        </p:txBody>
      </p:sp>
      <p:sp>
        <p:nvSpPr>
          <p:cNvPr id="6" name="Нижний колонтитул 5"/>
          <p:cNvSpPr>
            <a:spLocks noGrp="1"/>
          </p:cNvSpPr>
          <p:nvPr>
            <p:ph type="ftr" sz="quarter" idx="11"/>
          </p:nvPr>
        </p:nvSpPr>
        <p:spPr>
          <a:xfrm>
            <a:off x="457200" y="6480969"/>
            <a:ext cx="4260056" cy="301752"/>
          </a:xfrm>
        </p:spPr>
        <p:txBody>
          <a:bodyPr/>
          <a:lstStyle/>
          <a:p>
            <a:endParaRPr lang="ru-RU"/>
          </a:p>
        </p:txBody>
      </p:sp>
      <p:sp>
        <p:nvSpPr>
          <p:cNvPr id="7" name="Номер слайда 6"/>
          <p:cNvSpPr>
            <a:spLocks noGrp="1"/>
          </p:cNvSpPr>
          <p:nvPr>
            <p:ph type="sldNum" sz="quarter" idx="12"/>
          </p:nvPr>
        </p:nvSpPr>
        <p:spPr>
          <a:xfrm>
            <a:off x="7589520" y="6480969"/>
            <a:ext cx="502920" cy="301752"/>
          </a:xfrm>
        </p:spPr>
        <p:txBody>
          <a:bodyPr/>
          <a:lstStyle/>
          <a:p>
            <a:fld id="{4BA269D7-8738-4D03-AF77-16027743EB5D}"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ru-RU"/>
              <a:t>Образец заголовка</a:t>
            </a:r>
            <a:endParaRPr kumimoji="0" lang="en-US"/>
          </a:p>
        </p:txBody>
      </p:sp>
      <p:sp>
        <p:nvSpPr>
          <p:cNvPr id="3" name="Текст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Текст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Объект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Объект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Дата 6"/>
          <p:cNvSpPr>
            <a:spLocks noGrp="1"/>
          </p:cNvSpPr>
          <p:nvPr>
            <p:ph type="dt" sz="half" idx="10"/>
          </p:nvPr>
        </p:nvSpPr>
        <p:spPr>
          <a:xfrm>
            <a:off x="4791456" y="6480969"/>
            <a:ext cx="2130552" cy="301752"/>
          </a:xfrm>
        </p:spPr>
        <p:txBody>
          <a:bodyPr/>
          <a:lstStyle/>
          <a:p>
            <a:fld id="{414EDE74-7B7F-425A-91EC-407762ABB315}" type="datetimeFigureOut">
              <a:rPr lang="ru-RU" smtClean="0"/>
              <a:t>27.01.2021</a:t>
            </a:fld>
            <a:endParaRPr lang="ru-RU"/>
          </a:p>
        </p:txBody>
      </p:sp>
      <p:sp>
        <p:nvSpPr>
          <p:cNvPr id="8" name="Нижний колонтитул 7"/>
          <p:cNvSpPr>
            <a:spLocks noGrp="1"/>
          </p:cNvSpPr>
          <p:nvPr>
            <p:ph type="ftr" sz="quarter" idx="11"/>
          </p:nvPr>
        </p:nvSpPr>
        <p:spPr>
          <a:xfrm>
            <a:off x="457200" y="6480969"/>
            <a:ext cx="4261104" cy="301752"/>
          </a:xfrm>
        </p:spPr>
        <p:txBody>
          <a:bodyPr/>
          <a:lstStyle/>
          <a:p>
            <a:endParaRPr lang="ru-RU"/>
          </a:p>
        </p:txBody>
      </p:sp>
      <p:sp>
        <p:nvSpPr>
          <p:cNvPr id="9" name="Номер слайда 8"/>
          <p:cNvSpPr>
            <a:spLocks noGrp="1"/>
          </p:cNvSpPr>
          <p:nvPr>
            <p:ph type="sldNum" sz="quarter" idx="12"/>
          </p:nvPr>
        </p:nvSpPr>
        <p:spPr>
          <a:xfrm>
            <a:off x="7589520" y="6483096"/>
            <a:ext cx="502920" cy="301752"/>
          </a:xfrm>
        </p:spPr>
        <p:txBody>
          <a:bodyPr/>
          <a:lstStyle>
            <a:lvl1pPr algn="ctr">
              <a:defRPr/>
            </a:lvl1pPr>
          </a:lstStyle>
          <a:p>
            <a:fld id="{4BA269D7-8738-4D03-AF77-16027743EB5D}"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b="0"/>
            </a:lvl1pPr>
          </a:lstStyle>
          <a:p>
            <a:r>
              <a:rPr kumimoji="0" lang="ru-RU"/>
              <a:t>Образец заголовка</a:t>
            </a:r>
            <a:endParaRPr kumimoji="0" lang="en-US"/>
          </a:p>
        </p:txBody>
      </p:sp>
      <p:sp>
        <p:nvSpPr>
          <p:cNvPr id="3" name="Дата 2"/>
          <p:cNvSpPr>
            <a:spLocks noGrp="1"/>
          </p:cNvSpPr>
          <p:nvPr>
            <p:ph type="dt" sz="half" idx="10"/>
          </p:nvPr>
        </p:nvSpPr>
        <p:spPr/>
        <p:txBody>
          <a:bodyPr/>
          <a:lstStyle/>
          <a:p>
            <a:fld id="{414EDE74-7B7F-425A-91EC-407762ABB315}" type="datetimeFigureOut">
              <a:rPr lang="ru-RU" smtClean="0"/>
              <a:t>27.01.2021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BA269D7-8738-4D03-AF77-16027743EB5D}"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a:xfrm>
            <a:off x="4791456" y="6480969"/>
            <a:ext cx="2133600" cy="301752"/>
          </a:xfrm>
        </p:spPr>
        <p:txBody>
          <a:bodyPr/>
          <a:lstStyle/>
          <a:p>
            <a:fld id="{414EDE74-7B7F-425A-91EC-407762ABB315}" type="datetimeFigureOut">
              <a:rPr lang="ru-RU" smtClean="0"/>
              <a:t>27.01.2021</a:t>
            </a:fld>
            <a:endParaRPr lang="ru-RU"/>
          </a:p>
        </p:txBody>
      </p:sp>
      <p:sp>
        <p:nvSpPr>
          <p:cNvPr id="3" name="Нижний колонтитул 2"/>
          <p:cNvSpPr>
            <a:spLocks noGrp="1"/>
          </p:cNvSpPr>
          <p:nvPr>
            <p:ph type="ftr" sz="quarter" idx="11"/>
          </p:nvPr>
        </p:nvSpPr>
        <p:spPr>
          <a:xfrm>
            <a:off x="457200" y="6481890"/>
            <a:ext cx="4260056" cy="300831"/>
          </a:xfrm>
        </p:spPr>
        <p:txBody>
          <a:bodyPr/>
          <a:lstStyle/>
          <a:p>
            <a:endParaRPr lang="ru-RU"/>
          </a:p>
        </p:txBody>
      </p:sp>
      <p:sp>
        <p:nvSpPr>
          <p:cNvPr id="4" name="Номер слайда 3"/>
          <p:cNvSpPr>
            <a:spLocks noGrp="1"/>
          </p:cNvSpPr>
          <p:nvPr>
            <p:ph type="sldNum" sz="quarter" idx="12"/>
          </p:nvPr>
        </p:nvSpPr>
        <p:spPr>
          <a:xfrm>
            <a:off x="7589520" y="6480969"/>
            <a:ext cx="502920" cy="301752"/>
          </a:xfrm>
        </p:spPr>
        <p:txBody>
          <a:bodyPr/>
          <a:lstStyle/>
          <a:p>
            <a:fld id="{4BA269D7-8738-4D03-AF77-16027743EB5D}"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ru-RU"/>
              <a:t>Образец заголовка</a:t>
            </a:r>
            <a:endParaRPr kumimoji="0" lang="en-US"/>
          </a:p>
        </p:txBody>
      </p:sp>
      <p:sp>
        <p:nvSpPr>
          <p:cNvPr id="3" name="Текст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a:t>Образец текста</a:t>
            </a:r>
          </a:p>
        </p:txBody>
      </p:sp>
      <p:sp>
        <p:nvSpPr>
          <p:cNvPr id="4" name="Объект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a:xfrm>
            <a:off x="6278976" y="6556248"/>
            <a:ext cx="2133600" cy="301752"/>
          </a:xfrm>
        </p:spPr>
        <p:txBody>
          <a:bodyPr/>
          <a:lstStyle>
            <a:lvl1pPr>
              <a:defRPr sz="900"/>
            </a:lvl1pPr>
          </a:lstStyle>
          <a:p>
            <a:fld id="{414EDE74-7B7F-425A-91EC-407762ABB315}" type="datetimeFigureOut">
              <a:rPr lang="ru-RU" smtClean="0"/>
              <a:t>27.01.2021</a:t>
            </a:fld>
            <a:endParaRPr lang="ru-RU"/>
          </a:p>
        </p:txBody>
      </p:sp>
      <p:sp>
        <p:nvSpPr>
          <p:cNvPr id="6" name="Нижний колонтитул 5"/>
          <p:cNvSpPr>
            <a:spLocks noGrp="1"/>
          </p:cNvSpPr>
          <p:nvPr>
            <p:ph type="ftr" sz="quarter" idx="11"/>
          </p:nvPr>
        </p:nvSpPr>
        <p:spPr>
          <a:xfrm>
            <a:off x="1135856" y="6556248"/>
            <a:ext cx="5143120" cy="301752"/>
          </a:xfrm>
        </p:spPr>
        <p:txBody>
          <a:bodyPr/>
          <a:lstStyle>
            <a:lvl1pPr>
              <a:defRPr sz="900"/>
            </a:lvl1pPr>
          </a:lstStyle>
          <a:p>
            <a:endParaRPr lang="ru-RU"/>
          </a:p>
        </p:txBody>
      </p:sp>
      <p:sp>
        <p:nvSpPr>
          <p:cNvPr id="7" name="Номер слайда 6"/>
          <p:cNvSpPr>
            <a:spLocks noGrp="1"/>
          </p:cNvSpPr>
          <p:nvPr>
            <p:ph type="sldNum" sz="quarter" idx="12"/>
          </p:nvPr>
        </p:nvSpPr>
        <p:spPr>
          <a:xfrm>
            <a:off x="8410576" y="6556248"/>
            <a:ext cx="502920" cy="301752"/>
          </a:xfrm>
        </p:spPr>
        <p:txBody>
          <a:bodyPr/>
          <a:lstStyle>
            <a:lvl1pPr>
              <a:defRPr sz="900"/>
            </a:lvl1pPr>
          </a:lstStyle>
          <a:p>
            <a:fld id="{4BA269D7-8738-4D03-AF77-16027743EB5D}"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ru-RU"/>
              <a:t>Образец заголовка</a:t>
            </a:r>
            <a:endParaRPr kumimoji="0" lang="en-US"/>
          </a:p>
        </p:txBody>
      </p:sp>
      <p:sp>
        <p:nvSpPr>
          <p:cNvPr id="3" name="Рисунок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ru-RU"/>
              <a:t>Вставка рисунка</a:t>
            </a:r>
            <a:endParaRPr kumimoji="0" lang="en-US" dirty="0"/>
          </a:p>
        </p:txBody>
      </p:sp>
      <p:sp>
        <p:nvSpPr>
          <p:cNvPr id="4" name="Текст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Дата 4"/>
          <p:cNvSpPr>
            <a:spLocks noGrp="1"/>
          </p:cNvSpPr>
          <p:nvPr>
            <p:ph type="dt" sz="half" idx="10"/>
          </p:nvPr>
        </p:nvSpPr>
        <p:spPr>
          <a:xfrm>
            <a:off x="6108192" y="6556248"/>
            <a:ext cx="2103120" cy="301752"/>
          </a:xfrm>
        </p:spPr>
        <p:txBody>
          <a:bodyPr/>
          <a:lstStyle>
            <a:lvl1pPr>
              <a:defRPr sz="900"/>
            </a:lvl1pPr>
          </a:lstStyle>
          <a:p>
            <a:fld id="{414EDE74-7B7F-425A-91EC-407762ABB315}" type="datetimeFigureOut">
              <a:rPr lang="ru-RU" smtClean="0"/>
              <a:t>27.01.2021</a:t>
            </a:fld>
            <a:endParaRPr lang="ru-RU"/>
          </a:p>
        </p:txBody>
      </p:sp>
      <p:sp>
        <p:nvSpPr>
          <p:cNvPr id="6" name="Нижний колонтитул 5"/>
          <p:cNvSpPr>
            <a:spLocks noGrp="1"/>
          </p:cNvSpPr>
          <p:nvPr>
            <p:ph type="ftr" sz="quarter" idx="11"/>
          </p:nvPr>
        </p:nvSpPr>
        <p:spPr>
          <a:xfrm>
            <a:off x="1170432" y="6557169"/>
            <a:ext cx="4948072" cy="301752"/>
          </a:xfrm>
        </p:spPr>
        <p:txBody>
          <a:bodyPr/>
          <a:lstStyle>
            <a:lvl1pPr>
              <a:defRPr sz="900"/>
            </a:lvl1pPr>
          </a:lstStyle>
          <a:p>
            <a:endParaRPr lang="ru-RU"/>
          </a:p>
        </p:txBody>
      </p:sp>
      <p:sp>
        <p:nvSpPr>
          <p:cNvPr id="7" name="Номер слайда 6"/>
          <p:cNvSpPr>
            <a:spLocks noGrp="1"/>
          </p:cNvSpPr>
          <p:nvPr>
            <p:ph type="sldNum" sz="quarter" idx="12"/>
          </p:nvPr>
        </p:nvSpPr>
        <p:spPr>
          <a:xfrm>
            <a:off x="8217192" y="6556248"/>
            <a:ext cx="365760" cy="301752"/>
          </a:xfrm>
        </p:spPr>
        <p:txBody>
          <a:bodyPr/>
          <a:lstStyle>
            <a:lvl1pPr algn="ctr">
              <a:defRPr sz="900"/>
            </a:lvl1pPr>
          </a:lstStyle>
          <a:p>
            <a:fld id="{4BA269D7-8738-4D03-AF77-16027743EB5D}"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414EDE74-7B7F-425A-91EC-407762ABB315}" type="datetimeFigureOut">
              <a:rPr lang="ru-RU" smtClean="0"/>
              <a:t>27.01.2021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A269D7-8738-4D03-AF77-16027743EB5D}"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381000"/>
            <a:ext cx="1905000" cy="5486400"/>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457200" y="381000"/>
            <a:ext cx="6248400" cy="5486400"/>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414EDE74-7B7F-425A-91EC-407762ABB315}" type="datetimeFigureOut">
              <a:rPr lang="ru-RU" smtClean="0"/>
              <a:t>27.01.2021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A269D7-8738-4D03-AF77-16027743EB5D}"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Прямоугольный треугольник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Прямая соединительная линия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Прямая соединительная линия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Заголовок 21"/>
          <p:cNvSpPr>
            <a:spLocks noGrp="1"/>
          </p:cNvSpPr>
          <p:nvPr>
            <p:ph type="title"/>
          </p:nvPr>
        </p:nvSpPr>
        <p:spPr>
          <a:xfrm>
            <a:off x="457200" y="267494"/>
            <a:ext cx="8229600" cy="1399032"/>
          </a:xfrm>
          <a:prstGeom prst="rect">
            <a:avLst/>
          </a:prstGeom>
        </p:spPr>
        <p:txBody>
          <a:bodyPr vert="horz" anchor="ctr">
            <a:normAutofit/>
          </a:bodyPr>
          <a:lstStyle/>
          <a:p>
            <a:r>
              <a:rPr kumimoji="0" lang="ru-RU"/>
              <a:t>Образец заголовка</a:t>
            </a:r>
            <a:endParaRPr kumimoji="0" lang="en-US"/>
          </a:p>
        </p:txBody>
      </p:sp>
      <p:sp>
        <p:nvSpPr>
          <p:cNvPr id="13" name="Текст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4" name="Дата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414EDE74-7B7F-425A-91EC-407762ABB315}" type="datetimeFigureOut">
              <a:rPr lang="ru-RU" smtClean="0"/>
              <a:t>27.01.2021</a:t>
            </a:fld>
            <a:endParaRPr lang="ru-RU"/>
          </a:p>
        </p:txBody>
      </p:sp>
      <p:sp>
        <p:nvSpPr>
          <p:cNvPr id="3" name="Нижний колонтитул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ru-RU"/>
          </a:p>
        </p:txBody>
      </p:sp>
      <p:sp>
        <p:nvSpPr>
          <p:cNvPr id="23" name="Номер слайда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4BA269D7-8738-4D03-AF77-16027743EB5D}"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40544" y="260648"/>
            <a:ext cx="8062912" cy="1728191"/>
          </a:xfrm>
        </p:spPr>
        <p:txBody>
          <a:bodyPr>
            <a:normAutofit fontScale="90000"/>
          </a:bodyPr>
          <a:lstStyle/>
          <a:p>
            <a:r>
              <a:rPr lang="ru-RU" dirty="0"/>
              <a:t>Диалог о духовности:</a:t>
            </a:r>
            <a:br>
              <a:rPr lang="ru-RU" dirty="0"/>
            </a:br>
            <a:r>
              <a:rPr lang="ru-RU" dirty="0"/>
              <a:t>семья – начало роста личности</a:t>
            </a:r>
          </a:p>
        </p:txBody>
      </p:sp>
      <p:sp>
        <p:nvSpPr>
          <p:cNvPr id="3" name="Подзаголовок 2"/>
          <p:cNvSpPr>
            <a:spLocks noGrp="1"/>
          </p:cNvSpPr>
          <p:nvPr>
            <p:ph type="subTitle" idx="1"/>
          </p:nvPr>
        </p:nvSpPr>
        <p:spPr>
          <a:xfrm>
            <a:off x="540544" y="2646832"/>
            <a:ext cx="8062912" cy="4104456"/>
          </a:xfrm>
        </p:spPr>
        <p:txBody>
          <a:bodyPr/>
          <a:lstStyle/>
          <a:p>
            <a:r>
              <a:rPr lang="ru-RU" dirty="0"/>
              <a:t>   </a:t>
            </a:r>
            <a:r>
              <a:rPr lang="ru-RU" sz="2800" dirty="0"/>
              <a:t>Сильней всего на свете </a:t>
            </a:r>
            <a:br>
              <a:rPr lang="ru-RU" sz="2800" dirty="0"/>
            </a:br>
            <a:r>
              <a:rPr lang="ru-RU" sz="2800" dirty="0"/>
              <a:t>лучи спокойных глаз</a:t>
            </a:r>
            <a:r>
              <a:rPr lang="ru-RU" dirty="0"/>
              <a:t>.</a:t>
            </a:r>
          </a:p>
          <a:p>
            <a:r>
              <a:rPr lang="ru-RU" sz="2400" b="1" dirty="0"/>
              <a:t>Анна Ахматова</a:t>
            </a:r>
          </a:p>
        </p:txBody>
      </p:sp>
      <p:pic>
        <p:nvPicPr>
          <p:cNvPr id="1026" name="Picture 2" descr="C:\Users\user\Desktop\рисунки\artlib_gallery-221797-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55116"/>
            <a:ext cx="4139928" cy="4596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16661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B099938D-90BB-4002-9A29-89D5F1511AEF}"/>
              </a:ext>
            </a:extLst>
          </p:cNvPr>
          <p:cNvSpPr>
            <a:spLocks noGrp="1"/>
          </p:cNvSpPr>
          <p:nvPr>
            <p:ph type="title"/>
          </p:nvPr>
        </p:nvSpPr>
        <p:spPr>
          <a:xfrm>
            <a:off x="219456" y="150896"/>
            <a:ext cx="914400" cy="6400800"/>
          </a:xfrm>
        </p:spPr>
        <p:txBody>
          <a:bodyPr/>
          <a:lstStyle/>
          <a:p>
            <a:endParaRPr lang="en-US"/>
          </a:p>
        </p:txBody>
      </p:sp>
      <p:pic>
        <p:nvPicPr>
          <p:cNvPr id="5" name="Объект 4" descr="Изображение выглядит как игра&#10;&#10;Автоматически созданное описание">
            <a:extLst>
              <a:ext uri="{FF2B5EF4-FFF2-40B4-BE49-F238E27FC236}">
                <a16:creationId xmlns:a16="http://schemas.microsoft.com/office/drawing/2014/main" id="{87926752-2FC8-422E-A990-8B9B15BD7E07}"/>
              </a:ext>
            </a:extLst>
          </p:cNvPr>
          <p:cNvPicPr>
            <a:picLocks noGrp="1" noChangeAspect="1"/>
          </p:cNvPicPr>
          <p:nvPr>
            <p:ph type="pic" idx="1"/>
          </p:nvPr>
        </p:nvPicPr>
        <p:blipFill rotWithShape="1">
          <a:blip r:embed="rId2">
            <a:extLst>
              <a:ext uri="{28A0092B-C50C-407E-A947-70E740481C1C}">
                <a14:useLocalDpi xmlns:a14="http://schemas.microsoft.com/office/drawing/2010/main" val="0"/>
              </a:ext>
            </a:extLst>
          </a:blip>
          <a:stretch/>
        </p:blipFill>
        <p:spPr>
          <a:xfrm>
            <a:off x="1147381" y="373966"/>
            <a:ext cx="7315200" cy="5486400"/>
          </a:xfrm>
          <a:noFill/>
        </p:spPr>
      </p:pic>
      <p:sp>
        <p:nvSpPr>
          <p:cNvPr id="12" name="Text Placeholder 3">
            <a:extLst>
              <a:ext uri="{FF2B5EF4-FFF2-40B4-BE49-F238E27FC236}">
                <a16:creationId xmlns:a16="http://schemas.microsoft.com/office/drawing/2014/main" id="{5B9E8EF3-B725-48D5-962A-92602084830A}"/>
              </a:ext>
            </a:extLst>
          </p:cNvPr>
          <p:cNvSpPr>
            <a:spLocks noGrp="1"/>
          </p:cNvSpPr>
          <p:nvPr>
            <p:ph type="body" sz="half" idx="2"/>
          </p:nvPr>
        </p:nvSpPr>
        <p:spPr>
          <a:xfrm>
            <a:off x="1143000" y="5867400"/>
            <a:ext cx="7333488" cy="685800"/>
          </a:xfrm>
        </p:spPr>
        <p:txBody>
          <a:bodyPr/>
          <a:lstStyle/>
          <a:p>
            <a:endParaRPr lang="en-US"/>
          </a:p>
        </p:txBody>
      </p:sp>
    </p:spTree>
    <p:extLst>
      <p:ext uri="{BB962C8B-B14F-4D97-AF65-F5344CB8AC3E}">
        <p14:creationId xmlns:p14="http://schemas.microsoft.com/office/powerpoint/2010/main" val="31054362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EF3E0CC-A40B-42FA-9512-6C4C3FA3CB66}"/>
              </a:ext>
            </a:extLst>
          </p:cNvPr>
          <p:cNvSpPr>
            <a:spLocks noGrp="1"/>
          </p:cNvSpPr>
          <p:nvPr>
            <p:ph type="title"/>
          </p:nvPr>
        </p:nvSpPr>
        <p:spPr/>
        <p:txBody>
          <a:bodyPr/>
          <a:lstStyle/>
          <a:p>
            <a:r>
              <a:rPr lang="ru-RU" dirty="0"/>
              <a:t> Духовное здоровье </a:t>
            </a:r>
          </a:p>
        </p:txBody>
      </p:sp>
      <p:sp>
        <p:nvSpPr>
          <p:cNvPr id="3" name="Объект 2">
            <a:extLst>
              <a:ext uri="{FF2B5EF4-FFF2-40B4-BE49-F238E27FC236}">
                <a16:creationId xmlns:a16="http://schemas.microsoft.com/office/drawing/2014/main" id="{F17B0FC4-E4EC-436C-B241-9AC4CD87BAA0}"/>
              </a:ext>
            </a:extLst>
          </p:cNvPr>
          <p:cNvSpPr>
            <a:spLocks noGrp="1"/>
          </p:cNvSpPr>
          <p:nvPr>
            <p:ph idx="1"/>
          </p:nvPr>
        </p:nvSpPr>
        <p:spPr/>
        <p:txBody>
          <a:bodyPr>
            <a:normAutofit fontScale="85000" lnSpcReduction="20000"/>
          </a:bodyPr>
          <a:lstStyle/>
          <a:p>
            <a:r>
              <a:rPr lang="ru-RU" dirty="0"/>
              <a:t>Духовное здоровье – это способность познавать окружающий мир и себя, анализировать происходящие события и явления, прогнозировать развитие ситуаций, оказывающих влияние на жизнь, формировать модель (программу) поведения, направленную на решение возникающих задач, защиту своих интересов, жизни и здоровья в реальной окружающей среде. Чем выше интеллект, тем достоверней прогноз событий, тем точнее модель поведения, тем устойчивее психика, тем выше уровень духовного здоровья.</a:t>
            </a:r>
          </a:p>
        </p:txBody>
      </p:sp>
    </p:spTree>
    <p:extLst>
      <p:ext uri="{BB962C8B-B14F-4D97-AF65-F5344CB8AC3E}">
        <p14:creationId xmlns:p14="http://schemas.microsoft.com/office/powerpoint/2010/main" val="2944716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DCE610F-EC91-4D4F-A51A-921F388B382A}"/>
              </a:ext>
            </a:extLst>
          </p:cNvPr>
          <p:cNvSpPr>
            <a:spLocks noGrp="1"/>
          </p:cNvSpPr>
          <p:nvPr>
            <p:ph type="title"/>
          </p:nvPr>
        </p:nvSpPr>
        <p:spPr/>
        <p:txBody>
          <a:bodyPr/>
          <a:lstStyle/>
          <a:p>
            <a:r>
              <a:rPr lang="ru-RU" dirty="0"/>
              <a:t>Духовное здоровье</a:t>
            </a:r>
          </a:p>
        </p:txBody>
      </p:sp>
      <p:sp>
        <p:nvSpPr>
          <p:cNvPr id="3" name="Объект 2">
            <a:extLst>
              <a:ext uri="{FF2B5EF4-FFF2-40B4-BE49-F238E27FC236}">
                <a16:creationId xmlns:a16="http://schemas.microsoft.com/office/drawing/2014/main" id="{056DA9EC-1911-413F-9155-EE0B6A6E5CC3}"/>
              </a:ext>
            </a:extLst>
          </p:cNvPr>
          <p:cNvSpPr>
            <a:spLocks noGrp="1"/>
          </p:cNvSpPr>
          <p:nvPr>
            <p:ph idx="1"/>
          </p:nvPr>
        </p:nvSpPr>
        <p:spPr/>
        <p:txBody>
          <a:bodyPr>
            <a:normAutofit fontScale="92500" lnSpcReduction="20000"/>
          </a:bodyPr>
          <a:lstStyle/>
          <a:p>
            <a:r>
              <a:rPr lang="ru-RU" dirty="0"/>
              <a:t>определяется системой мышления, познанием окружающего мира и ориентацией в нем; тем, как мы относимся к окружающей среде или к какому–либо определенному лицу, вещи, области знаний, принципу. </a:t>
            </a:r>
          </a:p>
          <a:p>
            <a:r>
              <a:rPr lang="ru-RU" dirty="0"/>
              <a:t>Достигается это здоровье умением жить в согласии </a:t>
            </a:r>
            <a:r>
              <a:rPr lang="ru-RU" b="1" dirty="0"/>
              <a:t>с собой,  со своей семьей, с родными, друзьями и обществом</a:t>
            </a:r>
            <a:r>
              <a:rPr lang="ru-RU" dirty="0"/>
              <a:t>, прогнозировать и моделировать события, составлять на этой основе программу своих действий.</a:t>
            </a:r>
          </a:p>
        </p:txBody>
      </p:sp>
    </p:spTree>
    <p:extLst>
      <p:ext uri="{BB962C8B-B14F-4D97-AF65-F5344CB8AC3E}">
        <p14:creationId xmlns:p14="http://schemas.microsoft.com/office/powerpoint/2010/main" val="1842832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29F256A-FB78-4D5C-B80B-7F67DFC4D55D}"/>
              </a:ext>
            </a:extLst>
          </p:cNvPr>
          <p:cNvSpPr>
            <a:spLocks noGrp="1"/>
          </p:cNvSpPr>
          <p:nvPr>
            <p:ph type="title"/>
          </p:nvPr>
        </p:nvSpPr>
        <p:spPr/>
        <p:txBody>
          <a:bodyPr/>
          <a:lstStyle/>
          <a:p>
            <a:r>
              <a:rPr lang="ru-RU" dirty="0"/>
              <a:t>Духовные факторы</a:t>
            </a:r>
          </a:p>
        </p:txBody>
      </p:sp>
      <p:sp>
        <p:nvSpPr>
          <p:cNvPr id="3" name="Объект 2">
            <a:extLst>
              <a:ext uri="{FF2B5EF4-FFF2-40B4-BE49-F238E27FC236}">
                <a16:creationId xmlns:a16="http://schemas.microsoft.com/office/drawing/2014/main" id="{197418B0-D37C-41A8-A836-B56396B582E9}"/>
              </a:ext>
            </a:extLst>
          </p:cNvPr>
          <p:cNvSpPr>
            <a:spLocks noGrp="1"/>
          </p:cNvSpPr>
          <p:nvPr>
            <p:ph idx="1"/>
          </p:nvPr>
        </p:nvSpPr>
        <p:spPr/>
        <p:txBody>
          <a:bodyPr/>
          <a:lstStyle/>
          <a:p>
            <a:r>
              <a:rPr lang="ru-RU" dirty="0"/>
              <a:t>являются важным компонентом здоровья и благополучия.</a:t>
            </a:r>
          </a:p>
          <a:p>
            <a:r>
              <a:rPr lang="ru-RU" dirty="0"/>
              <a:t>К ним относятся способности к выполнению добрых дел, самосовершенствованию, милосердию и бескорыстной помощи.</a:t>
            </a:r>
          </a:p>
          <a:p>
            <a:r>
              <a:rPr lang="ru-RU" dirty="0"/>
              <a:t>Это требует от человека определенных волевых усилий. </a:t>
            </a:r>
          </a:p>
        </p:txBody>
      </p:sp>
    </p:spTree>
    <p:extLst>
      <p:ext uri="{BB962C8B-B14F-4D97-AF65-F5344CB8AC3E}">
        <p14:creationId xmlns:p14="http://schemas.microsoft.com/office/powerpoint/2010/main" val="28215521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1505322"/>
          </a:xfrm>
        </p:spPr>
        <p:txBody>
          <a:bodyPr>
            <a:normAutofit fontScale="90000"/>
          </a:bodyPr>
          <a:lstStyle/>
          <a:p>
            <a:r>
              <a:rPr lang="ru-RU" b="1" i="1" dirty="0">
                <a:solidFill>
                  <a:srgbClr val="000000"/>
                </a:solidFill>
                <a:effectLst/>
                <a:latin typeface="Times New Roman"/>
              </a:rPr>
              <a:t>Духовное начало дает человеку нечто такое, из-за чего стоит жить…                          Ильин И.А.</a:t>
            </a:r>
            <a:endParaRPr lang="ru-RU" dirty="0"/>
          </a:p>
        </p:txBody>
      </p:sp>
      <p:pic>
        <p:nvPicPr>
          <p:cNvPr id="2050" name="Picture 2" descr="C:\Users\user\Desktop\рисунки\tmp3eUDiM_html_m2d70cc67.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11760" y="1882774"/>
            <a:ext cx="4104456" cy="48585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496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Найти начало духовности в самом себе</a:t>
            </a:r>
          </a:p>
        </p:txBody>
      </p:sp>
      <p:sp>
        <p:nvSpPr>
          <p:cNvPr id="3" name="Объект 2"/>
          <p:cNvSpPr>
            <a:spLocks noGrp="1"/>
          </p:cNvSpPr>
          <p:nvPr>
            <p:ph idx="1"/>
          </p:nvPr>
        </p:nvSpPr>
        <p:spPr/>
        <p:txBody>
          <a:bodyPr>
            <a:normAutofit fontScale="85000" lnSpcReduction="20000"/>
          </a:bodyPr>
          <a:lstStyle/>
          <a:p>
            <a:r>
              <a:rPr lang="ru-RU" b="1" i="1" dirty="0"/>
              <a:t> Душа сама спрашивает, испытывает, желает, мыслит, воображает и чувствует…</a:t>
            </a:r>
          </a:p>
          <a:p>
            <a:r>
              <a:rPr lang="ru-RU" b="1" dirty="0"/>
              <a:t>дух есть сила личного самоутверждения, живое чувство ответственности, воля к Совершенству - а также к совершенствованию - в самом себе, в своих деяниях и во внешнем мире, дух есть дар очевидности и свободы, сила личного самоуправления, способность к бескорыстной любви и к самоотверженному служению. </a:t>
            </a:r>
          </a:p>
          <a:p>
            <a:r>
              <a:rPr lang="ru-RU" b="1" dirty="0"/>
              <a:t>«В действительности дух есть - все это сразу»</a:t>
            </a:r>
            <a:endParaRPr lang="ru-RU" dirty="0"/>
          </a:p>
        </p:txBody>
      </p:sp>
    </p:spTree>
    <p:extLst>
      <p:ext uri="{BB962C8B-B14F-4D97-AF65-F5344CB8AC3E}">
        <p14:creationId xmlns:p14="http://schemas.microsoft.com/office/powerpoint/2010/main" val="24843462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a:xfrm>
            <a:off x="457200" y="3068960"/>
            <a:ext cx="8229600" cy="3672408"/>
          </a:xfrm>
        </p:spPr>
        <p:txBody>
          <a:bodyPr>
            <a:normAutofit fontScale="92500" lnSpcReduction="20000"/>
          </a:bodyPr>
          <a:lstStyle/>
          <a:p>
            <a:r>
              <a:rPr lang="ru-RU" b="1" dirty="0"/>
              <a:t>человек духовен постольку, поскольку он живет не только внешним, чувственно-материальным, но внутренним опытом и умеет отличать нравящееся, приятное, дающее наслаждение от того, что на самом деле хорошо, объективно прекрасно,</a:t>
            </a:r>
            <a:br>
              <a:rPr lang="ru-RU" dirty="0"/>
            </a:br>
            <a:r>
              <a:rPr lang="ru-RU" b="1" dirty="0"/>
              <a:t>истинно, нравственно, художественно справедливо, совершенно, божественно…</a:t>
            </a:r>
            <a:endParaRPr lang="ru-RU" dirty="0"/>
          </a:p>
        </p:txBody>
      </p:sp>
      <p:pic>
        <p:nvPicPr>
          <p:cNvPr id="3075" name="Picture 3" descr="C:\Users\user\Desktop\картинки\Goldfish and Autumn Leav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32656"/>
            <a:ext cx="8352928" cy="266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6074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2585442"/>
          </a:xfrm>
        </p:spPr>
        <p:txBody>
          <a:bodyPr/>
          <a:lstStyle/>
          <a:p>
            <a:endParaRPr lang="ru-RU" dirty="0"/>
          </a:p>
        </p:txBody>
      </p:sp>
      <p:sp>
        <p:nvSpPr>
          <p:cNvPr id="3" name="Объект 2"/>
          <p:cNvSpPr>
            <a:spLocks noGrp="1"/>
          </p:cNvSpPr>
          <p:nvPr>
            <p:ph idx="1"/>
          </p:nvPr>
        </p:nvSpPr>
        <p:spPr>
          <a:xfrm>
            <a:off x="457200" y="3429000"/>
            <a:ext cx="8229600" cy="3312368"/>
          </a:xfrm>
        </p:spPr>
        <p:txBody>
          <a:bodyPr>
            <a:normAutofit lnSpcReduction="10000"/>
          </a:bodyPr>
          <a:lstStyle/>
          <a:p>
            <a:r>
              <a:rPr lang="ru-RU" dirty="0"/>
              <a:t>Духовность, определяющая смысл, самую суть человеческого существования, животворна, созидательна </a:t>
            </a:r>
          </a:p>
          <a:p>
            <a:r>
              <a:rPr lang="ru-RU" dirty="0" err="1"/>
              <a:t>бездуховность</a:t>
            </a:r>
            <a:r>
              <a:rPr lang="ru-RU" dirty="0"/>
              <a:t>, напротив, деструктивна, разрушительна, толкает личность к самоуничтожению</a:t>
            </a:r>
          </a:p>
        </p:txBody>
      </p:sp>
      <p:pic>
        <p:nvPicPr>
          <p:cNvPr id="4098" name="Picture 2" descr="C:\Users\user\Desktop\рисунки\tmp3eUDiM_html_m6c3e338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32656"/>
            <a:ext cx="8136904" cy="3096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94706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a:effectLst/>
              </a:rPr>
              <a:t>Духовность как доминанта нравственной зрелости личности</a:t>
            </a:r>
            <a:endParaRPr lang="ru-RU" dirty="0"/>
          </a:p>
        </p:txBody>
      </p:sp>
      <p:sp>
        <p:nvSpPr>
          <p:cNvPr id="3" name="Объект 2"/>
          <p:cNvSpPr>
            <a:spLocks noGrp="1"/>
          </p:cNvSpPr>
          <p:nvPr>
            <p:ph idx="1"/>
          </p:nvPr>
        </p:nvSpPr>
        <p:spPr>
          <a:xfrm>
            <a:off x="457200" y="1988840"/>
            <a:ext cx="8229600" cy="4465968"/>
          </a:xfrm>
        </p:spPr>
        <p:txBody>
          <a:bodyPr/>
          <a:lstStyle/>
          <a:p>
            <a:r>
              <a:rPr lang="ru-RU" b="1" i="1" dirty="0">
                <a:solidFill>
                  <a:srgbClr val="000000"/>
                </a:solidFill>
                <a:latin typeface="Times New Roman"/>
              </a:rPr>
              <a:t>«Человек гибнет</a:t>
            </a:r>
            <a:endParaRPr lang="ru-RU" dirty="0"/>
          </a:p>
        </p:txBody>
      </p:sp>
      <p:pic>
        <p:nvPicPr>
          <p:cNvPr id="5122" name="Picture 2" descr="C:\Users\user\Desktop\рисунки\tmp3eUDiM_html_7374287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132856"/>
            <a:ext cx="3816424" cy="4725144"/>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1763688" y="3105835"/>
            <a:ext cx="5094312" cy="1384995"/>
          </a:xfrm>
          <a:prstGeom prst="rect">
            <a:avLst/>
          </a:prstGeom>
        </p:spPr>
        <p:txBody>
          <a:bodyPr wrap="square">
            <a:spAutoFit/>
          </a:bodyPr>
          <a:lstStyle/>
          <a:p>
            <a:r>
              <a:rPr lang="ru-RU" sz="2800" b="0" i="1" dirty="0">
                <a:solidFill>
                  <a:srgbClr val="000000"/>
                </a:solidFill>
                <a:effectLst/>
                <a:latin typeface="Times New Roman"/>
              </a:rPr>
              <a:t>не тогда, когда он страдает или терпит лишения и беды, а когда </a:t>
            </a:r>
            <a:r>
              <a:rPr lang="ru-RU" sz="2800" b="1" i="1" dirty="0">
                <a:solidFill>
                  <a:srgbClr val="000000"/>
                </a:solidFill>
                <a:effectLst/>
                <a:latin typeface="Times New Roman"/>
              </a:rPr>
              <a:t>он предается злу</a:t>
            </a:r>
            <a:r>
              <a:rPr lang="ru-RU" sz="2800" b="0" i="1" dirty="0">
                <a:solidFill>
                  <a:srgbClr val="000000"/>
                </a:solidFill>
                <a:effectLst/>
                <a:latin typeface="Times New Roman"/>
              </a:rPr>
              <a:t>"</a:t>
            </a:r>
            <a:endParaRPr lang="ru-RU" sz="2800" dirty="0"/>
          </a:p>
        </p:txBody>
      </p:sp>
    </p:spTree>
    <p:extLst>
      <p:ext uri="{BB962C8B-B14F-4D97-AF65-F5344CB8AC3E}">
        <p14:creationId xmlns:p14="http://schemas.microsoft.com/office/powerpoint/2010/main" val="18687981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1577330"/>
          </a:xfrm>
        </p:spPr>
        <p:txBody>
          <a:bodyPr>
            <a:normAutofit fontScale="90000"/>
          </a:bodyPr>
          <a:lstStyle/>
          <a:p>
            <a:r>
              <a:rPr lang="ru-RU" dirty="0">
                <a:effectLst/>
              </a:rPr>
              <a:t>Духовность как </a:t>
            </a:r>
            <a:r>
              <a:rPr lang="ru-RU" dirty="0" err="1">
                <a:effectLst/>
              </a:rPr>
              <a:t>смыслообразующая</a:t>
            </a:r>
            <a:r>
              <a:rPr lang="ru-RU" dirty="0">
                <a:effectLst/>
              </a:rPr>
              <a:t> основа личности</a:t>
            </a:r>
            <a:endParaRPr lang="ru-RU" dirty="0"/>
          </a:p>
        </p:txBody>
      </p:sp>
      <p:sp>
        <p:nvSpPr>
          <p:cNvPr id="3" name="Объект 2"/>
          <p:cNvSpPr>
            <a:spLocks noGrp="1"/>
          </p:cNvSpPr>
          <p:nvPr>
            <p:ph idx="1"/>
          </p:nvPr>
        </p:nvSpPr>
        <p:spPr>
          <a:xfrm>
            <a:off x="457200" y="2276872"/>
            <a:ext cx="8229600" cy="4177936"/>
          </a:xfrm>
        </p:spPr>
        <p:txBody>
          <a:bodyPr>
            <a:normAutofit fontScale="85000" lnSpcReduction="10000"/>
          </a:bodyPr>
          <a:lstStyle/>
          <a:p>
            <a:r>
              <a:rPr lang="ru-RU" dirty="0"/>
              <a:t>Окружите человека благами цивилизации и вы увидите, что он не только не сделается лучше, но даже не будет счастливее, и что-нибудь одно из двух: или будет тяготиться самой жизнью, или быстро пойдет понижаться до степени животного. Это нравственная аксиома, из которой не вывернуться человеку. Зерно его существа, бессмертный дух его требует иной пищи и, не находя ее, или томится голодом, или покидает человека заживо« К.Д. Ушинский</a:t>
            </a:r>
          </a:p>
        </p:txBody>
      </p:sp>
    </p:spTree>
    <p:extLst>
      <p:ext uri="{BB962C8B-B14F-4D97-AF65-F5344CB8AC3E}">
        <p14:creationId xmlns:p14="http://schemas.microsoft.com/office/powerpoint/2010/main" val="2987145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effectLst/>
              </a:rPr>
              <a:t>Начинать воспитание с пробуждения детской души к национальному духовному опыту</a:t>
            </a:r>
            <a:endParaRPr lang="ru-RU" sz="2800" dirty="0"/>
          </a:p>
        </p:txBody>
      </p:sp>
      <p:sp>
        <p:nvSpPr>
          <p:cNvPr id="3" name="Объект 2"/>
          <p:cNvSpPr>
            <a:spLocks noGrp="1"/>
          </p:cNvSpPr>
          <p:nvPr>
            <p:ph idx="1"/>
          </p:nvPr>
        </p:nvSpPr>
        <p:spPr/>
        <p:txBody>
          <a:bodyPr>
            <a:normAutofit lnSpcReduction="10000"/>
          </a:bodyPr>
          <a:lstStyle/>
          <a:p>
            <a:r>
              <a:rPr lang="ru-RU" b="1" dirty="0"/>
              <a:t>…все прекрасные предметы, впервые пробуждающие дух ребенка, были национальными, у нас в России - национально русскими: чтобы дети молились и думали русскими словами; чтобы они почуяли в себе кровь и дух своих русских предков и приняли бы любовью и волею - всю историю, судьбу, путь и призвание своего народа...</a:t>
            </a:r>
            <a:r>
              <a:rPr lang="ru-RU" dirty="0"/>
              <a:t>"</a:t>
            </a:r>
          </a:p>
        </p:txBody>
      </p:sp>
    </p:spTree>
    <p:extLst>
      <p:ext uri="{BB962C8B-B14F-4D97-AF65-F5344CB8AC3E}">
        <p14:creationId xmlns:p14="http://schemas.microsoft.com/office/powerpoint/2010/main" val="40079257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воспитание духовности</a:t>
            </a:r>
            <a:endParaRPr lang="ru-RU" dirty="0"/>
          </a:p>
        </p:txBody>
      </p:sp>
      <p:sp>
        <p:nvSpPr>
          <p:cNvPr id="3" name="Объект 2"/>
          <p:cNvSpPr>
            <a:spLocks noGrp="1"/>
          </p:cNvSpPr>
          <p:nvPr>
            <p:ph idx="1"/>
          </p:nvPr>
        </p:nvSpPr>
        <p:spPr/>
        <p:txBody>
          <a:bodyPr/>
          <a:lstStyle/>
          <a:p>
            <a:r>
              <a:rPr lang="ru-RU" dirty="0"/>
              <a:t> </a:t>
            </a:r>
            <a:r>
              <a:rPr lang="ru-RU" b="1" i="1" dirty="0"/>
              <a:t>усваивая язык, ребенок "пьет духовную жизнь и силу из родимой груди родного слова"</a:t>
            </a:r>
            <a:r>
              <a:rPr lang="ru-RU" dirty="0"/>
              <a:t> </a:t>
            </a:r>
          </a:p>
          <a:p>
            <a:r>
              <a:rPr lang="ru-RU" b="1" dirty="0"/>
              <a:t>на сокровенном, богатейшем материале национальной поэзии, музыки, песен, сказок, преданий</a:t>
            </a:r>
            <a:endParaRPr lang="ru-RU" dirty="0"/>
          </a:p>
        </p:txBody>
      </p:sp>
    </p:spTree>
    <p:extLst>
      <p:ext uri="{BB962C8B-B14F-4D97-AF65-F5344CB8AC3E}">
        <p14:creationId xmlns:p14="http://schemas.microsoft.com/office/powerpoint/2010/main" val="21204456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Максим Горький</a:t>
            </a:r>
          </a:p>
        </p:txBody>
      </p:sp>
      <p:sp>
        <p:nvSpPr>
          <p:cNvPr id="3" name="Объект 2"/>
          <p:cNvSpPr>
            <a:spLocks noGrp="1"/>
          </p:cNvSpPr>
          <p:nvPr>
            <p:ph idx="1"/>
          </p:nvPr>
        </p:nvSpPr>
        <p:spPr/>
        <p:txBody>
          <a:bodyPr/>
          <a:lstStyle/>
          <a:p>
            <a:r>
              <a:rPr lang="ru-RU" dirty="0"/>
              <a:t>Когда природа лишила человека его способности ходить на четвереньках, она дала ему, в виде посоха, - идеал! И с той поры он бессознательно, инстинктивно стремится к лучшему - все выше! Сделайте это стремление </a:t>
            </a:r>
            <a:r>
              <a:rPr lang="ru-RU" b="1" dirty="0"/>
              <a:t>сознательным,</a:t>
            </a:r>
            <a:r>
              <a:rPr lang="ru-RU" dirty="0"/>
              <a:t> учите людей понимать, что только в сознательном стремлении к лучшему - истинное счастье.</a:t>
            </a:r>
          </a:p>
        </p:txBody>
      </p:sp>
    </p:spTree>
    <p:extLst>
      <p:ext uri="{BB962C8B-B14F-4D97-AF65-F5344CB8AC3E}">
        <p14:creationId xmlns:p14="http://schemas.microsoft.com/office/powerpoint/2010/main" val="20989444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Антон Павлович Чехов</a:t>
            </a:r>
            <a:endParaRPr lang="ru-RU" dirty="0"/>
          </a:p>
        </p:txBody>
      </p:sp>
      <p:sp>
        <p:nvSpPr>
          <p:cNvPr id="3" name="Объект 2"/>
          <p:cNvSpPr>
            <a:spLocks noGrp="1"/>
          </p:cNvSpPr>
          <p:nvPr>
            <p:ph idx="1"/>
          </p:nvPr>
        </p:nvSpPr>
        <p:spPr/>
        <p:txBody>
          <a:bodyPr/>
          <a:lstStyle/>
          <a:p>
            <a:r>
              <a:rPr lang="ru-RU" dirty="0"/>
              <a:t>В человеке должно быть все прекрасно: и лицо, и одежда, и душа, и мысли.</a:t>
            </a:r>
          </a:p>
        </p:txBody>
      </p:sp>
      <p:pic>
        <p:nvPicPr>
          <p:cNvPr id="6150" name="Picture 6" descr="C:\Users\user\Desktop\рисунки\tmp0BJS4j_html_201597b.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814513" y="3356992"/>
            <a:ext cx="5514975"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6671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Николай Михайлович Карамзин</a:t>
            </a:r>
          </a:p>
        </p:txBody>
      </p:sp>
      <p:sp>
        <p:nvSpPr>
          <p:cNvPr id="3" name="Объект 2"/>
          <p:cNvSpPr>
            <a:spLocks noGrp="1"/>
          </p:cNvSpPr>
          <p:nvPr>
            <p:ph idx="1"/>
          </p:nvPr>
        </p:nvSpPr>
        <p:spPr/>
        <p:txBody>
          <a:bodyPr/>
          <a:lstStyle/>
          <a:p>
            <a:r>
              <a:rPr lang="ru-RU" dirty="0"/>
              <a:t>Мужество есть великое свойство души; народ, им отмеченный, должен гордиться собою</a:t>
            </a:r>
          </a:p>
        </p:txBody>
      </p:sp>
      <p:pic>
        <p:nvPicPr>
          <p:cNvPr id="7170" name="Picture 2" descr="C:\Users\user\Desktop\рисунки\tmp3eUDiM_html_m75b4939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2238" y="3429000"/>
            <a:ext cx="5438154"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21939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Чарлз Дарвин</a:t>
            </a:r>
          </a:p>
        </p:txBody>
      </p:sp>
      <p:sp>
        <p:nvSpPr>
          <p:cNvPr id="3" name="Объект 2"/>
          <p:cNvSpPr>
            <a:spLocks noGrp="1"/>
          </p:cNvSpPr>
          <p:nvPr>
            <p:ph idx="1"/>
          </p:nvPr>
        </p:nvSpPr>
        <p:spPr/>
        <p:txBody>
          <a:bodyPr/>
          <a:lstStyle/>
          <a:p>
            <a:r>
              <a:rPr lang="ru-RU" dirty="0"/>
              <a:t>Самую сильную черту отличия человека от животных составляет нравственное чувство, или совесть. И господство его выражается в коротком, но могучем и крайне выразительном слове «должен»</a:t>
            </a:r>
          </a:p>
        </p:txBody>
      </p:sp>
    </p:spTree>
    <p:extLst>
      <p:ext uri="{BB962C8B-B14F-4D97-AF65-F5344CB8AC3E}">
        <p14:creationId xmlns:p14="http://schemas.microsoft.com/office/powerpoint/2010/main" val="13836528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Виссарион Белинский</a:t>
            </a:r>
          </a:p>
        </p:txBody>
      </p:sp>
      <p:sp>
        <p:nvSpPr>
          <p:cNvPr id="3" name="Объект 2"/>
          <p:cNvSpPr>
            <a:spLocks noGrp="1"/>
          </p:cNvSpPr>
          <p:nvPr>
            <p:ph idx="1"/>
          </p:nvPr>
        </p:nvSpPr>
        <p:spPr/>
        <p:txBody>
          <a:bodyPr/>
          <a:lstStyle/>
          <a:p>
            <a:r>
              <a:rPr lang="ru-RU" dirty="0"/>
              <a:t>Ум - это духовное оружие человека</a:t>
            </a:r>
          </a:p>
          <a:p>
            <a:r>
              <a:rPr lang="ru-RU" dirty="0"/>
              <a:t>У души, как у тела, есть своя гимнастика, без которой душа чахнет, впадает в апатию бездействия</a:t>
            </a:r>
          </a:p>
          <a:p>
            <a:r>
              <a:rPr lang="ru-RU" dirty="0"/>
              <a:t>Если человек глуп – это надолго</a:t>
            </a:r>
          </a:p>
        </p:txBody>
      </p:sp>
    </p:spTree>
    <p:extLst>
      <p:ext uri="{BB962C8B-B14F-4D97-AF65-F5344CB8AC3E}">
        <p14:creationId xmlns:p14="http://schemas.microsoft.com/office/powerpoint/2010/main" val="1280880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Гимнастика души</a:t>
            </a:r>
          </a:p>
        </p:txBody>
      </p:sp>
      <p:sp>
        <p:nvSpPr>
          <p:cNvPr id="3" name="Объект 2"/>
          <p:cNvSpPr>
            <a:spLocks noGrp="1"/>
          </p:cNvSpPr>
          <p:nvPr>
            <p:ph idx="1"/>
          </p:nvPr>
        </p:nvSpPr>
        <p:spPr/>
        <p:txBody>
          <a:bodyPr/>
          <a:lstStyle/>
          <a:p>
            <a:r>
              <a:rPr lang="ru-RU" dirty="0"/>
              <a:t>Смысл слова  в понимании его предназначения</a:t>
            </a:r>
          </a:p>
          <a:p>
            <a:r>
              <a:rPr lang="ru-RU" dirty="0"/>
              <a:t>Наша жизнь – следствие наших мыслей</a:t>
            </a:r>
          </a:p>
          <a:p>
            <a:r>
              <a:rPr lang="ru-RU" dirty="0"/>
              <a:t>Слово которое мы понимаем смутно - наносит лишь вред</a:t>
            </a:r>
          </a:p>
          <a:p>
            <a:r>
              <a:rPr lang="ru-RU" dirty="0"/>
              <a:t>Самые важные слова сказаны нам нашими родителями…</a:t>
            </a:r>
          </a:p>
        </p:txBody>
      </p:sp>
    </p:spTree>
    <p:extLst>
      <p:ext uri="{BB962C8B-B14F-4D97-AF65-F5344CB8AC3E}">
        <p14:creationId xmlns:p14="http://schemas.microsoft.com/office/powerpoint/2010/main" val="39991436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Притчи, сказки…</a:t>
            </a:r>
          </a:p>
        </p:txBody>
      </p:sp>
      <p:pic>
        <p:nvPicPr>
          <p:cNvPr id="8194" name="Picture 2" descr="C:\Users\user\Desktop\рисунки\tmp3eUDiM_html_65c00d57.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3608" y="1628800"/>
            <a:ext cx="6912768"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2122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Незаконченные предложения</a:t>
            </a:r>
          </a:p>
        </p:txBody>
      </p:sp>
      <p:sp>
        <p:nvSpPr>
          <p:cNvPr id="3" name="Объект 2"/>
          <p:cNvSpPr>
            <a:spLocks noGrp="1"/>
          </p:cNvSpPr>
          <p:nvPr>
            <p:ph idx="1"/>
          </p:nvPr>
        </p:nvSpPr>
        <p:spPr/>
        <p:txBody>
          <a:bodyPr>
            <a:normAutofit lnSpcReduction="10000"/>
          </a:bodyPr>
          <a:lstStyle/>
          <a:p>
            <a:r>
              <a:rPr lang="ru-RU" dirty="0"/>
              <a:t>Благодаря моим родителям, я…</a:t>
            </a:r>
          </a:p>
          <a:p>
            <a:r>
              <a:rPr lang="ru-RU" dirty="0"/>
              <a:t>Моя бабушка воспитала во мне..</a:t>
            </a:r>
          </a:p>
          <a:p>
            <a:r>
              <a:rPr lang="ru-RU" dirty="0"/>
              <a:t>Самым ярким впечатлением моего детства…</a:t>
            </a:r>
          </a:p>
          <a:p>
            <a:r>
              <a:rPr lang="ru-RU" dirty="0"/>
              <a:t>Моя душа….</a:t>
            </a:r>
          </a:p>
          <a:p>
            <a:r>
              <a:rPr lang="ru-RU" dirty="0"/>
              <a:t>Мне бы хотелось воспитать в своем ребенке…</a:t>
            </a:r>
          </a:p>
          <a:p>
            <a:r>
              <a:rPr lang="ru-RU" dirty="0"/>
              <a:t> Самыми главными семейными ценностями считаю…..</a:t>
            </a:r>
          </a:p>
          <a:p>
            <a:endParaRPr lang="ru-RU" dirty="0"/>
          </a:p>
        </p:txBody>
      </p:sp>
    </p:spTree>
    <p:extLst>
      <p:ext uri="{BB962C8B-B14F-4D97-AF65-F5344CB8AC3E}">
        <p14:creationId xmlns:p14="http://schemas.microsoft.com/office/powerpoint/2010/main" val="32856096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Ответы на вопросы</a:t>
            </a:r>
            <a:br>
              <a:rPr lang="ru-RU" dirty="0"/>
            </a:br>
            <a:endParaRPr lang="ru-RU" dirty="0"/>
          </a:p>
        </p:txBody>
      </p:sp>
      <p:sp>
        <p:nvSpPr>
          <p:cNvPr id="3" name="Объект 2"/>
          <p:cNvSpPr>
            <a:spLocks noGrp="1"/>
          </p:cNvSpPr>
          <p:nvPr>
            <p:ph idx="1"/>
          </p:nvPr>
        </p:nvSpPr>
        <p:spPr/>
        <p:txBody>
          <a:bodyPr/>
          <a:lstStyle/>
          <a:p>
            <a:r>
              <a:rPr lang="ru-RU" dirty="0"/>
              <a:t>В чем Ваш вклад в свою семью?</a:t>
            </a:r>
          </a:p>
          <a:p>
            <a:r>
              <a:rPr lang="ru-RU" dirty="0"/>
              <a:t>В чем Вы видите сегодня свою роль?</a:t>
            </a:r>
          </a:p>
          <a:p>
            <a:r>
              <a:rPr lang="ru-RU" dirty="0"/>
              <a:t>Кто стоит за Вашей спиной?</a:t>
            </a:r>
          </a:p>
          <a:p>
            <a:r>
              <a:rPr lang="ru-RU" dirty="0"/>
              <a:t>Кто сейчас нуждается в Вашей поддержке?</a:t>
            </a:r>
          </a:p>
          <a:p>
            <a:endParaRPr lang="ru-RU" dirty="0"/>
          </a:p>
        </p:txBody>
      </p:sp>
    </p:spTree>
    <p:extLst>
      <p:ext uri="{BB962C8B-B14F-4D97-AF65-F5344CB8AC3E}">
        <p14:creationId xmlns:p14="http://schemas.microsoft.com/office/powerpoint/2010/main" val="35752672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16E174C8-90DA-46F2-AD35-39C37B8A96A4}"/>
              </a:ext>
            </a:extLst>
          </p:cNvPr>
          <p:cNvPicPr/>
          <p:nvPr/>
        </p:nvPicPr>
        <p:blipFill>
          <a:blip r:embed="rId2"/>
          <a:stretch>
            <a:fillRect/>
          </a:stretch>
        </p:blipFill>
        <p:spPr>
          <a:xfrm>
            <a:off x="323528" y="692696"/>
            <a:ext cx="7776864" cy="5688632"/>
          </a:xfrm>
          <a:prstGeom prst="rect">
            <a:avLst/>
          </a:prstGeom>
        </p:spPr>
      </p:pic>
    </p:spTree>
    <p:extLst>
      <p:ext uri="{BB962C8B-B14F-4D97-AF65-F5344CB8AC3E}">
        <p14:creationId xmlns:p14="http://schemas.microsoft.com/office/powerpoint/2010/main" val="3316891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Спасибо за внимание и понимание!</a:t>
            </a:r>
          </a:p>
        </p:txBody>
      </p:sp>
      <p:sp>
        <p:nvSpPr>
          <p:cNvPr id="3" name="Объект 2"/>
          <p:cNvSpPr>
            <a:spLocks noGrp="1"/>
          </p:cNvSpPr>
          <p:nvPr>
            <p:ph idx="1"/>
          </p:nvPr>
        </p:nvSpPr>
        <p:spPr/>
        <p:txBody>
          <a:bodyPr/>
          <a:lstStyle/>
          <a:p>
            <a:endParaRPr lang="ru-RU" dirty="0"/>
          </a:p>
        </p:txBody>
      </p:sp>
      <p:pic>
        <p:nvPicPr>
          <p:cNvPr id="9218" name="Picture 2" descr="C:\Users\user\Desktop\рисунки\1285874377_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772816"/>
            <a:ext cx="7632848" cy="5085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98105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Яркая">
  <a:themeElements>
    <a:clrScheme name="Яркая">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Ярк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Яркая">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TotalTime>
  <Words>868</Words>
  <Application>Microsoft Office PowerPoint</Application>
  <PresentationFormat>Экран (4:3)</PresentationFormat>
  <Paragraphs>61</Paragraphs>
  <Slides>24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24</vt:i4>
      </vt:variant>
    </vt:vector>
  </HeadingPairs>
  <TitlesOfParts>
    <vt:vector size="29" baseType="lpstr">
      <vt:lpstr>Century Gothic</vt:lpstr>
      <vt:lpstr>Times New Roman</vt:lpstr>
      <vt:lpstr>Verdana</vt:lpstr>
      <vt:lpstr>Wingdings 2</vt:lpstr>
      <vt:lpstr>Яркая</vt:lpstr>
      <vt:lpstr>Диалог о духовности: семья – начало роста личности</vt:lpstr>
      <vt:lpstr>Презентация PowerPoint</vt:lpstr>
      <vt:lpstr> Духовное здоровье </vt:lpstr>
      <vt:lpstr>Духовное здоровье</vt:lpstr>
      <vt:lpstr>Духовные факторы</vt:lpstr>
      <vt:lpstr>Духовное начало дает человеку нечто такое, из-за чего стоит жить…                          Ильин И.А.</vt:lpstr>
      <vt:lpstr>Найти начало духовности в самом себе</vt:lpstr>
      <vt:lpstr>Презентация PowerPoint</vt:lpstr>
      <vt:lpstr>Презентация PowerPoint</vt:lpstr>
      <vt:lpstr>Духовность как доминанта нравственной зрелости личности</vt:lpstr>
      <vt:lpstr>Духовность как смыслообразующая основа личности</vt:lpstr>
      <vt:lpstr>Начинать воспитание с пробуждения детской души к национальному духовному опыту</vt:lpstr>
      <vt:lpstr>воспитание духовности</vt:lpstr>
      <vt:lpstr>Максим Горький</vt:lpstr>
      <vt:lpstr>Антон Павлович Чехов</vt:lpstr>
      <vt:lpstr>Николай Михайлович Карамзин</vt:lpstr>
      <vt:lpstr>Чарлз Дарвин</vt:lpstr>
      <vt:lpstr>Виссарион Белинский</vt:lpstr>
      <vt:lpstr>Гимнастика души</vt:lpstr>
      <vt:lpstr>Притчи, сказки…</vt:lpstr>
      <vt:lpstr>Незаконченные предложения</vt:lpstr>
      <vt:lpstr>Ответы на вопросы </vt:lpstr>
      <vt:lpstr>Презентация PowerPoint</vt:lpstr>
      <vt:lpstr>Спасибо за внимание и понимание!</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Диалог о духовности</dc:title>
  <dc:creator>Наталья Зотова</dc:creator>
  <cp:lastModifiedBy>Наталья Зотова</cp:lastModifiedBy>
  <cp:revision>7</cp:revision>
  <dcterms:created xsi:type="dcterms:W3CDTF">2020-05-08T05:57:55Z</dcterms:created>
  <dcterms:modified xsi:type="dcterms:W3CDTF">2021-01-27T08:59:23Z</dcterms:modified>
</cp:coreProperties>
</file>