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79" r:id="rId3"/>
    <p:sldId id="277" r:id="rId4"/>
    <p:sldId id="266" r:id="rId5"/>
    <p:sldId id="267" r:id="rId6"/>
    <p:sldId id="257" r:id="rId7"/>
    <p:sldId id="259" r:id="rId8"/>
    <p:sldId id="268" r:id="rId9"/>
    <p:sldId id="272" r:id="rId10"/>
    <p:sldId id="273" r:id="rId11"/>
    <p:sldId id="275" r:id="rId12"/>
    <p:sldId id="27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354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8F6E039-5C4D-4AC1-8C27-C225AA37017E}" type="doc">
      <dgm:prSet loTypeId="urn:microsoft.com/office/officeart/2005/8/layout/default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B1D6B3DC-4246-4740-A1E5-3C88453B1057}">
      <dgm:prSet/>
      <dgm:spPr/>
      <dgm:t>
        <a:bodyPr/>
        <a:lstStyle/>
        <a:p>
          <a:r>
            <a:rPr lang="ru-RU"/>
            <a:t>Большие нервно-психические нагрузки, отсутствие эмоциональной разрядки, необходимость быть все время в форме.</a:t>
          </a:r>
          <a:endParaRPr lang="en-US"/>
        </a:p>
      </dgm:t>
    </dgm:pt>
    <dgm:pt modelId="{25E56AD8-3A2B-443A-8CE1-F698EA5879E5}" type="parTrans" cxnId="{536CBA5C-F7D4-4609-8AD8-C380F778BD5A}">
      <dgm:prSet/>
      <dgm:spPr/>
      <dgm:t>
        <a:bodyPr/>
        <a:lstStyle/>
        <a:p>
          <a:endParaRPr lang="en-US"/>
        </a:p>
      </dgm:t>
    </dgm:pt>
    <dgm:pt modelId="{4AEB3881-0D26-4DD5-B6B5-1EA4072D8D84}" type="sibTrans" cxnId="{536CBA5C-F7D4-4609-8AD8-C380F778BD5A}">
      <dgm:prSet/>
      <dgm:spPr/>
      <dgm:t>
        <a:bodyPr/>
        <a:lstStyle/>
        <a:p>
          <a:endParaRPr lang="en-US"/>
        </a:p>
      </dgm:t>
    </dgm:pt>
    <dgm:pt modelId="{EDA6B580-25A2-4B60-A367-C31850C03A8C}">
      <dgm:prSet/>
      <dgm:spPr/>
      <dgm:t>
        <a:bodyPr/>
        <a:lstStyle/>
        <a:p>
          <a:r>
            <a:rPr lang="ru-RU"/>
            <a:t>Гиподинамия , повышенная нагрузка на зрительный, слуховой и голосовой аппараты.</a:t>
          </a:r>
          <a:endParaRPr lang="en-US"/>
        </a:p>
      </dgm:t>
    </dgm:pt>
    <dgm:pt modelId="{7469775F-9462-42A0-BD7F-945AC4539583}" type="parTrans" cxnId="{556C76B5-F796-4EDE-8D26-E1DB201E4DD9}">
      <dgm:prSet/>
      <dgm:spPr/>
      <dgm:t>
        <a:bodyPr/>
        <a:lstStyle/>
        <a:p>
          <a:endParaRPr lang="en-US"/>
        </a:p>
      </dgm:t>
    </dgm:pt>
    <dgm:pt modelId="{5685478D-8E04-4B45-A9D8-E18419220614}" type="sibTrans" cxnId="{556C76B5-F796-4EDE-8D26-E1DB201E4DD9}">
      <dgm:prSet/>
      <dgm:spPr/>
      <dgm:t>
        <a:bodyPr/>
        <a:lstStyle/>
        <a:p>
          <a:endParaRPr lang="en-US"/>
        </a:p>
      </dgm:t>
    </dgm:pt>
    <dgm:pt modelId="{E3047EB9-36B2-41D0-BB77-2668B4686ACE}">
      <dgm:prSet/>
      <dgm:spPr/>
      <dgm:t>
        <a:bodyPr/>
        <a:lstStyle/>
        <a:p>
          <a:r>
            <a:rPr lang="ru-RU"/>
            <a:t>Повышенная раздражительность, недовольство, беспокойство, повышенная утомляемость, снижение иммунитета.</a:t>
          </a:r>
          <a:endParaRPr lang="en-US"/>
        </a:p>
      </dgm:t>
    </dgm:pt>
    <dgm:pt modelId="{66B043FF-6554-44AB-934E-A1CAA8F4122D}" type="parTrans" cxnId="{EE24EA2C-C0E8-4DDF-8ED3-130D9CE2F2EE}">
      <dgm:prSet/>
      <dgm:spPr/>
      <dgm:t>
        <a:bodyPr/>
        <a:lstStyle/>
        <a:p>
          <a:endParaRPr lang="en-US"/>
        </a:p>
      </dgm:t>
    </dgm:pt>
    <dgm:pt modelId="{2FC4A341-A54C-46D6-B3AA-9700CA15E954}" type="sibTrans" cxnId="{EE24EA2C-C0E8-4DDF-8ED3-130D9CE2F2EE}">
      <dgm:prSet/>
      <dgm:spPr/>
      <dgm:t>
        <a:bodyPr/>
        <a:lstStyle/>
        <a:p>
          <a:endParaRPr lang="en-US"/>
        </a:p>
      </dgm:t>
    </dgm:pt>
    <dgm:pt modelId="{1C29C156-F331-49CE-BF5E-56F5DA18AAAE}">
      <dgm:prSet/>
      <dgm:spPr/>
      <dgm:t>
        <a:bodyPr/>
        <a:lstStyle/>
        <a:p>
          <a:r>
            <a:rPr lang="ru-RU"/>
            <a:t>Негативные установки по отношению к коллегам, ученикам (воспитанникам),работе, руководителям.</a:t>
          </a:r>
          <a:endParaRPr lang="en-US"/>
        </a:p>
      </dgm:t>
    </dgm:pt>
    <dgm:pt modelId="{4B14E8B9-A752-4914-B42C-C3B9EE6DCA43}" type="parTrans" cxnId="{3A6EC0F5-9672-4A29-A397-79D26626751D}">
      <dgm:prSet/>
      <dgm:spPr/>
      <dgm:t>
        <a:bodyPr/>
        <a:lstStyle/>
        <a:p>
          <a:endParaRPr lang="en-US"/>
        </a:p>
      </dgm:t>
    </dgm:pt>
    <dgm:pt modelId="{B87E256B-F73F-4F45-93A3-8E43FFCF3FFE}" type="sibTrans" cxnId="{3A6EC0F5-9672-4A29-A397-79D26626751D}">
      <dgm:prSet/>
      <dgm:spPr/>
      <dgm:t>
        <a:bodyPr/>
        <a:lstStyle/>
        <a:p>
          <a:endParaRPr lang="en-US"/>
        </a:p>
      </dgm:t>
    </dgm:pt>
    <dgm:pt modelId="{3D1635E7-D516-4364-A671-EA51E119201E}">
      <dgm:prSet/>
      <dgm:spPr/>
      <dgm:t>
        <a:bodyPr/>
        <a:lstStyle/>
        <a:p>
          <a:r>
            <a:rPr lang="ru-RU"/>
            <a:t>Снижение качества работы и коммуникаций, неконструктивные  и неэффективные модели поведения.</a:t>
          </a:r>
          <a:endParaRPr lang="en-US"/>
        </a:p>
      </dgm:t>
    </dgm:pt>
    <dgm:pt modelId="{4686EE84-7283-415E-8251-67FF9170A41E}" type="parTrans" cxnId="{9A17A2BA-7EA5-4DFC-93E0-DEF4177E64A0}">
      <dgm:prSet/>
      <dgm:spPr/>
      <dgm:t>
        <a:bodyPr/>
        <a:lstStyle/>
        <a:p>
          <a:endParaRPr lang="en-US"/>
        </a:p>
      </dgm:t>
    </dgm:pt>
    <dgm:pt modelId="{F521B0E8-89F3-4A0B-B86A-AF552C26BCD6}" type="sibTrans" cxnId="{9A17A2BA-7EA5-4DFC-93E0-DEF4177E64A0}">
      <dgm:prSet/>
      <dgm:spPr/>
      <dgm:t>
        <a:bodyPr/>
        <a:lstStyle/>
        <a:p>
          <a:endParaRPr lang="en-US"/>
        </a:p>
      </dgm:t>
    </dgm:pt>
    <dgm:pt modelId="{0345D60B-F409-410D-BF44-C66D8800ED06}">
      <dgm:prSet/>
      <dgm:spPr/>
      <dgm:t>
        <a:bodyPr/>
        <a:lstStyle/>
        <a:p>
          <a:r>
            <a:rPr lang="ru-RU"/>
            <a:t>Утрата интереса к профессиональной деятельности, наличие состояний хронической усталости, депрессии, ангедонии.</a:t>
          </a:r>
          <a:endParaRPr lang="en-US"/>
        </a:p>
      </dgm:t>
    </dgm:pt>
    <dgm:pt modelId="{CEE05D51-0724-4AB4-8F85-8E42DCB55E18}" type="parTrans" cxnId="{0F5F9ABD-ED27-45AE-9CFB-100B64E6EFD8}">
      <dgm:prSet/>
      <dgm:spPr/>
      <dgm:t>
        <a:bodyPr/>
        <a:lstStyle/>
        <a:p>
          <a:endParaRPr lang="en-US"/>
        </a:p>
      </dgm:t>
    </dgm:pt>
    <dgm:pt modelId="{E80B1DA9-552A-48D8-9731-BA1EE9613E7A}" type="sibTrans" cxnId="{0F5F9ABD-ED27-45AE-9CFB-100B64E6EFD8}">
      <dgm:prSet/>
      <dgm:spPr/>
      <dgm:t>
        <a:bodyPr/>
        <a:lstStyle/>
        <a:p>
          <a:endParaRPr lang="en-US"/>
        </a:p>
      </dgm:t>
    </dgm:pt>
    <dgm:pt modelId="{9B3B97B9-DA78-48C3-BF05-BAA71C7856B6}">
      <dgm:prSet/>
      <dgm:spPr/>
      <dgm:t>
        <a:bodyPr/>
        <a:lstStyle/>
        <a:p>
          <a:r>
            <a:rPr lang="ru-RU"/>
            <a:t>Появление экзистенциального вакуума , утрата  способности к поиску смыслов, ценностная деградация, отсутствие осознанности при  выстраивании стратегий деятельности .</a:t>
          </a:r>
          <a:endParaRPr lang="en-US"/>
        </a:p>
      </dgm:t>
    </dgm:pt>
    <dgm:pt modelId="{0BA6EE76-F0C6-4EB3-A124-49A34695973F}" type="parTrans" cxnId="{0463FD47-3195-4594-9EC7-61153A063256}">
      <dgm:prSet/>
      <dgm:spPr/>
      <dgm:t>
        <a:bodyPr/>
        <a:lstStyle/>
        <a:p>
          <a:endParaRPr lang="en-US"/>
        </a:p>
      </dgm:t>
    </dgm:pt>
    <dgm:pt modelId="{9074D7B1-3CD4-4587-9239-14BB0887FD36}" type="sibTrans" cxnId="{0463FD47-3195-4594-9EC7-61153A063256}">
      <dgm:prSet/>
      <dgm:spPr/>
      <dgm:t>
        <a:bodyPr/>
        <a:lstStyle/>
        <a:p>
          <a:endParaRPr lang="en-US"/>
        </a:p>
      </dgm:t>
    </dgm:pt>
    <dgm:pt modelId="{8D9A256F-192A-479B-B6BC-474229F2AF4D}" type="pres">
      <dgm:prSet presAssocID="{78F6E039-5C4D-4AC1-8C27-C225AA37017E}" presName="diagram" presStyleCnt="0">
        <dgm:presLayoutVars>
          <dgm:dir/>
          <dgm:resizeHandles val="exact"/>
        </dgm:presLayoutVars>
      </dgm:prSet>
      <dgm:spPr/>
    </dgm:pt>
    <dgm:pt modelId="{C925C970-654C-4DEF-9952-9834808F4FDE}" type="pres">
      <dgm:prSet presAssocID="{B1D6B3DC-4246-4740-A1E5-3C88453B1057}" presName="node" presStyleLbl="node1" presStyleIdx="0" presStyleCnt="7">
        <dgm:presLayoutVars>
          <dgm:bulletEnabled val="1"/>
        </dgm:presLayoutVars>
      </dgm:prSet>
      <dgm:spPr/>
    </dgm:pt>
    <dgm:pt modelId="{8300D938-2FF4-4971-9530-982B495AB091}" type="pres">
      <dgm:prSet presAssocID="{4AEB3881-0D26-4DD5-B6B5-1EA4072D8D84}" presName="sibTrans" presStyleCnt="0"/>
      <dgm:spPr/>
    </dgm:pt>
    <dgm:pt modelId="{9165DC83-EBAB-47A0-B2FF-484DFCE011BB}" type="pres">
      <dgm:prSet presAssocID="{EDA6B580-25A2-4B60-A367-C31850C03A8C}" presName="node" presStyleLbl="node1" presStyleIdx="1" presStyleCnt="7">
        <dgm:presLayoutVars>
          <dgm:bulletEnabled val="1"/>
        </dgm:presLayoutVars>
      </dgm:prSet>
      <dgm:spPr/>
    </dgm:pt>
    <dgm:pt modelId="{0090F516-B32C-45CC-B296-B952994C79C5}" type="pres">
      <dgm:prSet presAssocID="{5685478D-8E04-4B45-A9D8-E18419220614}" presName="sibTrans" presStyleCnt="0"/>
      <dgm:spPr/>
    </dgm:pt>
    <dgm:pt modelId="{03FCFE85-590D-4AF8-93BE-221C87A6F105}" type="pres">
      <dgm:prSet presAssocID="{E3047EB9-36B2-41D0-BB77-2668B4686ACE}" presName="node" presStyleLbl="node1" presStyleIdx="2" presStyleCnt="7">
        <dgm:presLayoutVars>
          <dgm:bulletEnabled val="1"/>
        </dgm:presLayoutVars>
      </dgm:prSet>
      <dgm:spPr/>
    </dgm:pt>
    <dgm:pt modelId="{34F4A29B-74D9-45AF-91BB-673A3B06EF71}" type="pres">
      <dgm:prSet presAssocID="{2FC4A341-A54C-46D6-B3AA-9700CA15E954}" presName="sibTrans" presStyleCnt="0"/>
      <dgm:spPr/>
    </dgm:pt>
    <dgm:pt modelId="{9B5B0B91-AE2D-4217-9827-45407128EBE8}" type="pres">
      <dgm:prSet presAssocID="{1C29C156-F331-49CE-BF5E-56F5DA18AAAE}" presName="node" presStyleLbl="node1" presStyleIdx="3" presStyleCnt="7">
        <dgm:presLayoutVars>
          <dgm:bulletEnabled val="1"/>
        </dgm:presLayoutVars>
      </dgm:prSet>
      <dgm:spPr/>
    </dgm:pt>
    <dgm:pt modelId="{29FD4540-4A1E-46D9-8EB4-ABAE3E7CAF47}" type="pres">
      <dgm:prSet presAssocID="{B87E256B-F73F-4F45-93A3-8E43FFCF3FFE}" presName="sibTrans" presStyleCnt="0"/>
      <dgm:spPr/>
    </dgm:pt>
    <dgm:pt modelId="{E8A3B5D1-B7EC-43F2-ADF4-FB947C243C14}" type="pres">
      <dgm:prSet presAssocID="{3D1635E7-D516-4364-A671-EA51E119201E}" presName="node" presStyleLbl="node1" presStyleIdx="4" presStyleCnt="7">
        <dgm:presLayoutVars>
          <dgm:bulletEnabled val="1"/>
        </dgm:presLayoutVars>
      </dgm:prSet>
      <dgm:spPr/>
    </dgm:pt>
    <dgm:pt modelId="{BB68D586-DC1E-446C-A3DF-BCF3122FD9C3}" type="pres">
      <dgm:prSet presAssocID="{F521B0E8-89F3-4A0B-B86A-AF552C26BCD6}" presName="sibTrans" presStyleCnt="0"/>
      <dgm:spPr/>
    </dgm:pt>
    <dgm:pt modelId="{28A6A4FF-AAEE-41FD-9C64-293E887FEC4B}" type="pres">
      <dgm:prSet presAssocID="{0345D60B-F409-410D-BF44-C66D8800ED06}" presName="node" presStyleLbl="node1" presStyleIdx="5" presStyleCnt="7">
        <dgm:presLayoutVars>
          <dgm:bulletEnabled val="1"/>
        </dgm:presLayoutVars>
      </dgm:prSet>
      <dgm:spPr/>
    </dgm:pt>
    <dgm:pt modelId="{0C3302BB-04E8-4A9A-87C2-58A41492D166}" type="pres">
      <dgm:prSet presAssocID="{E80B1DA9-552A-48D8-9731-BA1EE9613E7A}" presName="sibTrans" presStyleCnt="0"/>
      <dgm:spPr/>
    </dgm:pt>
    <dgm:pt modelId="{6559D609-E690-4C62-AD24-02BE962E838F}" type="pres">
      <dgm:prSet presAssocID="{9B3B97B9-DA78-48C3-BF05-BAA71C7856B6}" presName="node" presStyleLbl="node1" presStyleIdx="6" presStyleCnt="7">
        <dgm:presLayoutVars>
          <dgm:bulletEnabled val="1"/>
        </dgm:presLayoutVars>
      </dgm:prSet>
      <dgm:spPr/>
    </dgm:pt>
  </dgm:ptLst>
  <dgm:cxnLst>
    <dgm:cxn modelId="{9079C807-C236-4550-A35C-1EE92AA5AAF2}" type="presOf" srcId="{9B3B97B9-DA78-48C3-BF05-BAA71C7856B6}" destId="{6559D609-E690-4C62-AD24-02BE962E838F}" srcOrd="0" destOrd="0" presId="urn:microsoft.com/office/officeart/2005/8/layout/default"/>
    <dgm:cxn modelId="{AA33B21C-1CB6-4C2C-859B-B84BCC1FEB61}" type="presOf" srcId="{E3047EB9-36B2-41D0-BB77-2668B4686ACE}" destId="{03FCFE85-590D-4AF8-93BE-221C87A6F105}" srcOrd="0" destOrd="0" presId="urn:microsoft.com/office/officeart/2005/8/layout/default"/>
    <dgm:cxn modelId="{0018AF1D-CF21-4AAA-97B9-0F604CAED6E5}" type="presOf" srcId="{1C29C156-F331-49CE-BF5E-56F5DA18AAAE}" destId="{9B5B0B91-AE2D-4217-9827-45407128EBE8}" srcOrd="0" destOrd="0" presId="urn:microsoft.com/office/officeart/2005/8/layout/default"/>
    <dgm:cxn modelId="{1272602C-1B5B-469E-9001-8AE5AC01F703}" type="presOf" srcId="{78F6E039-5C4D-4AC1-8C27-C225AA37017E}" destId="{8D9A256F-192A-479B-B6BC-474229F2AF4D}" srcOrd="0" destOrd="0" presId="urn:microsoft.com/office/officeart/2005/8/layout/default"/>
    <dgm:cxn modelId="{EE24EA2C-C0E8-4DDF-8ED3-130D9CE2F2EE}" srcId="{78F6E039-5C4D-4AC1-8C27-C225AA37017E}" destId="{E3047EB9-36B2-41D0-BB77-2668B4686ACE}" srcOrd="2" destOrd="0" parTransId="{66B043FF-6554-44AB-934E-A1CAA8F4122D}" sibTransId="{2FC4A341-A54C-46D6-B3AA-9700CA15E954}"/>
    <dgm:cxn modelId="{7352E935-EBB3-4CCD-9D99-B9BD4CF47FD2}" type="presOf" srcId="{B1D6B3DC-4246-4740-A1E5-3C88453B1057}" destId="{C925C970-654C-4DEF-9952-9834808F4FDE}" srcOrd="0" destOrd="0" presId="urn:microsoft.com/office/officeart/2005/8/layout/default"/>
    <dgm:cxn modelId="{536CBA5C-F7D4-4609-8AD8-C380F778BD5A}" srcId="{78F6E039-5C4D-4AC1-8C27-C225AA37017E}" destId="{B1D6B3DC-4246-4740-A1E5-3C88453B1057}" srcOrd="0" destOrd="0" parTransId="{25E56AD8-3A2B-443A-8CE1-F698EA5879E5}" sibTransId="{4AEB3881-0D26-4DD5-B6B5-1EA4072D8D84}"/>
    <dgm:cxn modelId="{0463FD47-3195-4594-9EC7-61153A063256}" srcId="{78F6E039-5C4D-4AC1-8C27-C225AA37017E}" destId="{9B3B97B9-DA78-48C3-BF05-BAA71C7856B6}" srcOrd="6" destOrd="0" parTransId="{0BA6EE76-F0C6-4EB3-A124-49A34695973F}" sibTransId="{9074D7B1-3CD4-4587-9239-14BB0887FD36}"/>
    <dgm:cxn modelId="{665C294E-8577-4E61-9136-1D400FBC6C9D}" type="presOf" srcId="{0345D60B-F409-410D-BF44-C66D8800ED06}" destId="{28A6A4FF-AAEE-41FD-9C64-293E887FEC4B}" srcOrd="0" destOrd="0" presId="urn:microsoft.com/office/officeart/2005/8/layout/default"/>
    <dgm:cxn modelId="{4BA7AC9C-ED92-4A5E-9B53-F82DC2B1F760}" type="presOf" srcId="{3D1635E7-D516-4364-A671-EA51E119201E}" destId="{E8A3B5D1-B7EC-43F2-ADF4-FB947C243C14}" srcOrd="0" destOrd="0" presId="urn:microsoft.com/office/officeart/2005/8/layout/default"/>
    <dgm:cxn modelId="{27BF31B2-BCB8-401B-ABE7-94D3D3D0B1D4}" type="presOf" srcId="{EDA6B580-25A2-4B60-A367-C31850C03A8C}" destId="{9165DC83-EBAB-47A0-B2FF-484DFCE011BB}" srcOrd="0" destOrd="0" presId="urn:microsoft.com/office/officeart/2005/8/layout/default"/>
    <dgm:cxn modelId="{556C76B5-F796-4EDE-8D26-E1DB201E4DD9}" srcId="{78F6E039-5C4D-4AC1-8C27-C225AA37017E}" destId="{EDA6B580-25A2-4B60-A367-C31850C03A8C}" srcOrd="1" destOrd="0" parTransId="{7469775F-9462-42A0-BD7F-945AC4539583}" sibTransId="{5685478D-8E04-4B45-A9D8-E18419220614}"/>
    <dgm:cxn modelId="{9A17A2BA-7EA5-4DFC-93E0-DEF4177E64A0}" srcId="{78F6E039-5C4D-4AC1-8C27-C225AA37017E}" destId="{3D1635E7-D516-4364-A671-EA51E119201E}" srcOrd="4" destOrd="0" parTransId="{4686EE84-7283-415E-8251-67FF9170A41E}" sibTransId="{F521B0E8-89F3-4A0B-B86A-AF552C26BCD6}"/>
    <dgm:cxn modelId="{0F5F9ABD-ED27-45AE-9CFB-100B64E6EFD8}" srcId="{78F6E039-5C4D-4AC1-8C27-C225AA37017E}" destId="{0345D60B-F409-410D-BF44-C66D8800ED06}" srcOrd="5" destOrd="0" parTransId="{CEE05D51-0724-4AB4-8F85-8E42DCB55E18}" sibTransId="{E80B1DA9-552A-48D8-9731-BA1EE9613E7A}"/>
    <dgm:cxn modelId="{3A6EC0F5-9672-4A29-A397-79D26626751D}" srcId="{78F6E039-5C4D-4AC1-8C27-C225AA37017E}" destId="{1C29C156-F331-49CE-BF5E-56F5DA18AAAE}" srcOrd="3" destOrd="0" parTransId="{4B14E8B9-A752-4914-B42C-C3B9EE6DCA43}" sibTransId="{B87E256B-F73F-4F45-93A3-8E43FFCF3FFE}"/>
    <dgm:cxn modelId="{9C1BAB77-7805-4336-98E6-197AFF642A22}" type="presParOf" srcId="{8D9A256F-192A-479B-B6BC-474229F2AF4D}" destId="{C925C970-654C-4DEF-9952-9834808F4FDE}" srcOrd="0" destOrd="0" presId="urn:microsoft.com/office/officeart/2005/8/layout/default"/>
    <dgm:cxn modelId="{4AE55BD1-6A98-47B5-ACD5-0C9A27B00ADC}" type="presParOf" srcId="{8D9A256F-192A-479B-B6BC-474229F2AF4D}" destId="{8300D938-2FF4-4971-9530-982B495AB091}" srcOrd="1" destOrd="0" presId="urn:microsoft.com/office/officeart/2005/8/layout/default"/>
    <dgm:cxn modelId="{CA388281-91FA-4CE4-A4DA-6786F222DB43}" type="presParOf" srcId="{8D9A256F-192A-479B-B6BC-474229F2AF4D}" destId="{9165DC83-EBAB-47A0-B2FF-484DFCE011BB}" srcOrd="2" destOrd="0" presId="urn:microsoft.com/office/officeart/2005/8/layout/default"/>
    <dgm:cxn modelId="{C6853D1F-CC58-4E90-A9EE-426A7B186CBC}" type="presParOf" srcId="{8D9A256F-192A-479B-B6BC-474229F2AF4D}" destId="{0090F516-B32C-45CC-B296-B952994C79C5}" srcOrd="3" destOrd="0" presId="urn:microsoft.com/office/officeart/2005/8/layout/default"/>
    <dgm:cxn modelId="{B92AC6A7-56B6-4E32-9CB9-BB4F77089D87}" type="presParOf" srcId="{8D9A256F-192A-479B-B6BC-474229F2AF4D}" destId="{03FCFE85-590D-4AF8-93BE-221C87A6F105}" srcOrd="4" destOrd="0" presId="urn:microsoft.com/office/officeart/2005/8/layout/default"/>
    <dgm:cxn modelId="{868AB9A5-E04E-4255-B81E-B0C2F7FF9D21}" type="presParOf" srcId="{8D9A256F-192A-479B-B6BC-474229F2AF4D}" destId="{34F4A29B-74D9-45AF-91BB-673A3B06EF71}" srcOrd="5" destOrd="0" presId="urn:microsoft.com/office/officeart/2005/8/layout/default"/>
    <dgm:cxn modelId="{30F736CA-70A2-47CF-9F10-56F2C4269B15}" type="presParOf" srcId="{8D9A256F-192A-479B-B6BC-474229F2AF4D}" destId="{9B5B0B91-AE2D-4217-9827-45407128EBE8}" srcOrd="6" destOrd="0" presId="urn:microsoft.com/office/officeart/2005/8/layout/default"/>
    <dgm:cxn modelId="{B0A98379-3D72-4BE6-B4FF-007A599977B4}" type="presParOf" srcId="{8D9A256F-192A-479B-B6BC-474229F2AF4D}" destId="{29FD4540-4A1E-46D9-8EB4-ABAE3E7CAF47}" srcOrd="7" destOrd="0" presId="urn:microsoft.com/office/officeart/2005/8/layout/default"/>
    <dgm:cxn modelId="{870AB152-2298-4976-9C30-99D3A8EA63E4}" type="presParOf" srcId="{8D9A256F-192A-479B-B6BC-474229F2AF4D}" destId="{E8A3B5D1-B7EC-43F2-ADF4-FB947C243C14}" srcOrd="8" destOrd="0" presId="urn:microsoft.com/office/officeart/2005/8/layout/default"/>
    <dgm:cxn modelId="{F3470E66-F97D-4860-B12F-C7FAACB5DE9E}" type="presParOf" srcId="{8D9A256F-192A-479B-B6BC-474229F2AF4D}" destId="{BB68D586-DC1E-446C-A3DF-BCF3122FD9C3}" srcOrd="9" destOrd="0" presId="urn:microsoft.com/office/officeart/2005/8/layout/default"/>
    <dgm:cxn modelId="{ACA070DE-D05E-49B5-9A96-8497FB43FCB6}" type="presParOf" srcId="{8D9A256F-192A-479B-B6BC-474229F2AF4D}" destId="{28A6A4FF-AAEE-41FD-9C64-293E887FEC4B}" srcOrd="10" destOrd="0" presId="urn:microsoft.com/office/officeart/2005/8/layout/default"/>
    <dgm:cxn modelId="{4F4D296C-25B2-464F-8B50-FF6AD941B144}" type="presParOf" srcId="{8D9A256F-192A-479B-B6BC-474229F2AF4D}" destId="{0C3302BB-04E8-4A9A-87C2-58A41492D166}" srcOrd="11" destOrd="0" presId="urn:microsoft.com/office/officeart/2005/8/layout/default"/>
    <dgm:cxn modelId="{A3CC92CF-4C70-4BDE-A0B6-C273930CBD02}" type="presParOf" srcId="{8D9A256F-192A-479B-B6BC-474229F2AF4D}" destId="{6559D609-E690-4C62-AD24-02BE962E838F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25C970-654C-4DEF-9952-9834808F4FDE}">
      <dsp:nvSpPr>
        <dsp:cNvPr id="0" name=""/>
        <dsp:cNvSpPr/>
      </dsp:nvSpPr>
      <dsp:spPr>
        <a:xfrm>
          <a:off x="447614" y="306"/>
          <a:ext cx="1826663" cy="109599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kern="1200"/>
            <a:t>Большие нервно-психические нагрузки, отсутствие эмоциональной разрядки, необходимость быть все время в форме.</a:t>
          </a:r>
          <a:endParaRPr lang="en-US" sz="900" kern="1200"/>
        </a:p>
      </dsp:txBody>
      <dsp:txXfrm>
        <a:off x="447614" y="306"/>
        <a:ext cx="1826663" cy="1095998"/>
      </dsp:txXfrm>
    </dsp:sp>
    <dsp:sp modelId="{9165DC83-EBAB-47A0-B2FF-484DFCE011BB}">
      <dsp:nvSpPr>
        <dsp:cNvPr id="0" name=""/>
        <dsp:cNvSpPr/>
      </dsp:nvSpPr>
      <dsp:spPr>
        <a:xfrm>
          <a:off x="2456944" y="306"/>
          <a:ext cx="1826663" cy="1095998"/>
        </a:xfrm>
        <a:prstGeom prst="rect">
          <a:avLst/>
        </a:prstGeom>
        <a:gradFill rotWithShape="0">
          <a:gsLst>
            <a:gs pos="0">
              <a:schemeClr val="accent5">
                <a:hueOff val="801355"/>
                <a:satOff val="-1627"/>
                <a:lumOff val="1046"/>
                <a:alphaOff val="0"/>
                <a:tint val="96000"/>
                <a:lumMod val="104000"/>
              </a:schemeClr>
            </a:gs>
            <a:gs pos="100000">
              <a:schemeClr val="accent5">
                <a:hueOff val="801355"/>
                <a:satOff val="-1627"/>
                <a:lumOff val="1046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kern="1200"/>
            <a:t>Гиподинамия , повышенная нагрузка на зрительный, слуховой и голосовой аппараты.</a:t>
          </a:r>
          <a:endParaRPr lang="en-US" sz="900" kern="1200"/>
        </a:p>
      </dsp:txBody>
      <dsp:txXfrm>
        <a:off x="2456944" y="306"/>
        <a:ext cx="1826663" cy="1095998"/>
      </dsp:txXfrm>
    </dsp:sp>
    <dsp:sp modelId="{03FCFE85-590D-4AF8-93BE-221C87A6F105}">
      <dsp:nvSpPr>
        <dsp:cNvPr id="0" name=""/>
        <dsp:cNvSpPr/>
      </dsp:nvSpPr>
      <dsp:spPr>
        <a:xfrm>
          <a:off x="4466274" y="306"/>
          <a:ext cx="1826663" cy="1095998"/>
        </a:xfrm>
        <a:prstGeom prst="rect">
          <a:avLst/>
        </a:prstGeom>
        <a:gradFill rotWithShape="0">
          <a:gsLst>
            <a:gs pos="0">
              <a:schemeClr val="accent5">
                <a:hueOff val="1602711"/>
                <a:satOff val="-3255"/>
                <a:lumOff val="2092"/>
                <a:alphaOff val="0"/>
                <a:tint val="96000"/>
                <a:lumMod val="104000"/>
              </a:schemeClr>
            </a:gs>
            <a:gs pos="100000">
              <a:schemeClr val="accent5">
                <a:hueOff val="1602711"/>
                <a:satOff val="-3255"/>
                <a:lumOff val="2092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kern="1200"/>
            <a:t>Повышенная раздражительность, недовольство, беспокойство, повышенная утомляемость, снижение иммунитета.</a:t>
          </a:r>
          <a:endParaRPr lang="en-US" sz="900" kern="1200"/>
        </a:p>
      </dsp:txBody>
      <dsp:txXfrm>
        <a:off x="4466274" y="306"/>
        <a:ext cx="1826663" cy="1095998"/>
      </dsp:txXfrm>
    </dsp:sp>
    <dsp:sp modelId="{9B5B0B91-AE2D-4217-9827-45407128EBE8}">
      <dsp:nvSpPr>
        <dsp:cNvPr id="0" name=""/>
        <dsp:cNvSpPr/>
      </dsp:nvSpPr>
      <dsp:spPr>
        <a:xfrm>
          <a:off x="447614" y="1278971"/>
          <a:ext cx="1826663" cy="1095998"/>
        </a:xfrm>
        <a:prstGeom prst="rect">
          <a:avLst/>
        </a:prstGeom>
        <a:gradFill rotWithShape="0">
          <a:gsLst>
            <a:gs pos="0">
              <a:schemeClr val="accent5">
                <a:hueOff val="2404066"/>
                <a:satOff val="-4882"/>
                <a:lumOff val="3137"/>
                <a:alphaOff val="0"/>
                <a:tint val="96000"/>
                <a:lumMod val="104000"/>
              </a:schemeClr>
            </a:gs>
            <a:gs pos="100000">
              <a:schemeClr val="accent5">
                <a:hueOff val="2404066"/>
                <a:satOff val="-4882"/>
                <a:lumOff val="3137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kern="1200"/>
            <a:t>Негативные установки по отношению к коллегам, ученикам (воспитанникам),работе, руководителям.</a:t>
          </a:r>
          <a:endParaRPr lang="en-US" sz="900" kern="1200"/>
        </a:p>
      </dsp:txBody>
      <dsp:txXfrm>
        <a:off x="447614" y="1278971"/>
        <a:ext cx="1826663" cy="1095998"/>
      </dsp:txXfrm>
    </dsp:sp>
    <dsp:sp modelId="{E8A3B5D1-B7EC-43F2-ADF4-FB947C243C14}">
      <dsp:nvSpPr>
        <dsp:cNvPr id="0" name=""/>
        <dsp:cNvSpPr/>
      </dsp:nvSpPr>
      <dsp:spPr>
        <a:xfrm>
          <a:off x="2456944" y="1278971"/>
          <a:ext cx="1826663" cy="1095998"/>
        </a:xfrm>
        <a:prstGeom prst="rect">
          <a:avLst/>
        </a:prstGeom>
        <a:gradFill rotWithShape="0">
          <a:gsLst>
            <a:gs pos="0">
              <a:schemeClr val="accent5">
                <a:hueOff val="3205422"/>
                <a:satOff val="-6509"/>
                <a:lumOff val="4183"/>
                <a:alphaOff val="0"/>
                <a:tint val="96000"/>
                <a:lumMod val="104000"/>
              </a:schemeClr>
            </a:gs>
            <a:gs pos="100000">
              <a:schemeClr val="accent5">
                <a:hueOff val="3205422"/>
                <a:satOff val="-6509"/>
                <a:lumOff val="4183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kern="1200"/>
            <a:t>Снижение качества работы и коммуникаций, неконструктивные  и неэффективные модели поведения.</a:t>
          </a:r>
          <a:endParaRPr lang="en-US" sz="900" kern="1200"/>
        </a:p>
      </dsp:txBody>
      <dsp:txXfrm>
        <a:off x="2456944" y="1278971"/>
        <a:ext cx="1826663" cy="1095998"/>
      </dsp:txXfrm>
    </dsp:sp>
    <dsp:sp modelId="{28A6A4FF-AAEE-41FD-9C64-293E887FEC4B}">
      <dsp:nvSpPr>
        <dsp:cNvPr id="0" name=""/>
        <dsp:cNvSpPr/>
      </dsp:nvSpPr>
      <dsp:spPr>
        <a:xfrm>
          <a:off x="4466274" y="1278971"/>
          <a:ext cx="1826663" cy="1095998"/>
        </a:xfrm>
        <a:prstGeom prst="rect">
          <a:avLst/>
        </a:prstGeom>
        <a:gradFill rotWithShape="0">
          <a:gsLst>
            <a:gs pos="0">
              <a:schemeClr val="accent5">
                <a:hueOff val="4006777"/>
                <a:satOff val="-8137"/>
                <a:lumOff val="5229"/>
                <a:alphaOff val="0"/>
                <a:tint val="96000"/>
                <a:lumMod val="104000"/>
              </a:schemeClr>
            </a:gs>
            <a:gs pos="100000">
              <a:schemeClr val="accent5">
                <a:hueOff val="4006777"/>
                <a:satOff val="-8137"/>
                <a:lumOff val="5229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kern="1200"/>
            <a:t>Утрата интереса к профессиональной деятельности, наличие состояний хронической усталости, депрессии, ангедонии.</a:t>
          </a:r>
          <a:endParaRPr lang="en-US" sz="900" kern="1200"/>
        </a:p>
      </dsp:txBody>
      <dsp:txXfrm>
        <a:off x="4466274" y="1278971"/>
        <a:ext cx="1826663" cy="1095998"/>
      </dsp:txXfrm>
    </dsp:sp>
    <dsp:sp modelId="{6559D609-E690-4C62-AD24-02BE962E838F}">
      <dsp:nvSpPr>
        <dsp:cNvPr id="0" name=""/>
        <dsp:cNvSpPr/>
      </dsp:nvSpPr>
      <dsp:spPr>
        <a:xfrm>
          <a:off x="2456944" y="2557635"/>
          <a:ext cx="1826663" cy="1095998"/>
        </a:xfrm>
        <a:prstGeom prst="rect">
          <a:avLst/>
        </a:prstGeom>
        <a:gradFill rotWithShape="0">
          <a:gsLst>
            <a:gs pos="0">
              <a:schemeClr val="accent5">
                <a:hueOff val="4808133"/>
                <a:satOff val="-9764"/>
                <a:lumOff val="6275"/>
                <a:alphaOff val="0"/>
                <a:tint val="96000"/>
                <a:lumMod val="104000"/>
              </a:schemeClr>
            </a:gs>
            <a:gs pos="100000">
              <a:schemeClr val="accent5">
                <a:hueOff val="4808133"/>
                <a:satOff val="-9764"/>
                <a:lumOff val="6275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kern="1200"/>
            <a:t>Появление экзистенциального вакуума , утрата  способности к поиску смыслов, ценностная деградация, отсутствие осознанности при  выстраивании стратегий деятельности .</a:t>
          </a:r>
          <a:endParaRPr lang="en-US" sz="900" kern="1200"/>
        </a:p>
      </dsp:txBody>
      <dsp:txXfrm>
        <a:off x="2456944" y="2557635"/>
        <a:ext cx="1826663" cy="10959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CF49-628C-4691-9F24-4A5B9113C3BB}" type="datetimeFigureOut">
              <a:rPr lang="ru-RU" smtClean="0"/>
              <a:pPr/>
              <a:t>17.12.2021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770314D1-C2B5-4D01-8DA9-64AF685FDE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4553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CF49-628C-4691-9F24-4A5B9113C3BB}" type="datetimeFigureOut">
              <a:rPr lang="ru-RU" smtClean="0"/>
              <a:pPr/>
              <a:t>17.12.2021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314D1-C2B5-4D01-8DA9-64AF685FDE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9335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CF49-628C-4691-9F24-4A5B9113C3BB}" type="datetimeFigureOut">
              <a:rPr lang="ru-RU" smtClean="0"/>
              <a:pPr/>
              <a:t>17.12.2021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70314D1-C2B5-4D01-8DA9-64AF685FDE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7025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CF49-628C-4691-9F24-4A5B9113C3BB}" type="datetimeFigureOut">
              <a:rPr lang="ru-RU" smtClean="0"/>
              <a:pPr/>
              <a:t>17.12.2021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70314D1-C2B5-4D01-8DA9-64AF685FDE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570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CF49-628C-4691-9F24-4A5B9113C3BB}" type="datetimeFigureOut">
              <a:rPr lang="ru-RU" smtClean="0"/>
              <a:pPr/>
              <a:t>17.12.2021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70314D1-C2B5-4D01-8DA9-64AF685FDE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889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CF49-628C-4691-9F24-4A5B9113C3BB}" type="datetimeFigureOut">
              <a:rPr lang="ru-RU" smtClean="0"/>
              <a:pPr/>
              <a:t>17.12.2021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314D1-C2B5-4D01-8DA9-64AF685FDE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8942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CF49-628C-4691-9F24-4A5B9113C3BB}" type="datetimeFigureOut">
              <a:rPr lang="ru-RU" smtClean="0"/>
              <a:pPr/>
              <a:t>17.12.2021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314D1-C2B5-4D01-8DA9-64AF685FDE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4110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CF49-628C-4691-9F24-4A5B9113C3BB}" type="datetimeFigureOut">
              <a:rPr lang="ru-RU" smtClean="0"/>
              <a:pPr/>
              <a:t>17.12.2021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314D1-C2B5-4D01-8DA9-64AF685FDE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757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CF49-628C-4691-9F24-4A5B9113C3BB}" type="datetimeFigureOut">
              <a:rPr lang="ru-RU" smtClean="0"/>
              <a:pPr/>
              <a:t>17.12.2021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70314D1-C2B5-4D01-8DA9-64AF685FDE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4792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CF49-628C-4691-9F24-4A5B9113C3BB}" type="datetimeFigureOut">
              <a:rPr lang="ru-RU" smtClean="0"/>
              <a:pPr/>
              <a:t>17.12.2021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70314D1-C2B5-4D01-8DA9-64AF685FDE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8917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CF49-628C-4691-9F24-4A5B9113C3BB}" type="datetimeFigureOut">
              <a:rPr lang="ru-RU" smtClean="0"/>
              <a:pPr/>
              <a:t>17.12.2021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70314D1-C2B5-4D01-8DA9-64AF685FDEC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698179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CF49-628C-4691-9F24-4A5B9113C3BB}" type="datetimeFigureOut">
              <a:rPr lang="ru-RU" smtClean="0"/>
              <a:pPr/>
              <a:t>17.12.2021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70314D1-C2B5-4D01-8DA9-64AF685FDE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14633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CF49-628C-4691-9F24-4A5B9113C3BB}" type="datetimeFigureOut">
              <a:rPr lang="ru-RU" smtClean="0"/>
              <a:pPr/>
              <a:t>17.12.2021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70314D1-C2B5-4D01-8DA9-64AF685FDEC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483947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CF49-628C-4691-9F24-4A5B9113C3BB}" type="datetimeFigureOut">
              <a:rPr lang="ru-RU" smtClean="0"/>
              <a:pPr/>
              <a:t>17.12.2021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70314D1-C2B5-4D01-8DA9-64AF685FDE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85724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CF49-628C-4691-9F24-4A5B9113C3BB}" type="datetimeFigureOut">
              <a:rPr lang="ru-RU" smtClean="0"/>
              <a:pPr/>
              <a:t>17.12.2021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314D1-C2B5-4D01-8DA9-64AF685FDE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9960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CF49-628C-4691-9F24-4A5B9113C3BB}" type="datetimeFigureOut">
              <a:rPr lang="ru-RU" smtClean="0"/>
              <a:pPr/>
              <a:t>17.12.2021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314D1-C2B5-4D01-8DA9-64AF685FDE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1338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DFDE5-3BF8-4390-8388-237911373073}" type="datetimeFigureOut">
              <a:rPr lang="ru-RU" smtClean="0">
                <a:solidFill>
                  <a:srgbClr val="D6ECFF"/>
                </a:solidFill>
              </a:rPr>
              <a:pPr/>
              <a:t>17.12.2021</a:t>
            </a:fld>
            <a:endParaRPr lang="ru-RU">
              <a:solidFill>
                <a:srgbClr val="D6EC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srgbClr val="D6EC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54DBF69-F0B8-4B7E-B2AA-3C25171E0152}" type="slidenum">
              <a:rPr lang="ru-RU" smtClean="0">
                <a:solidFill>
                  <a:srgbClr val="D6ECFF"/>
                </a:solidFill>
              </a:rPr>
              <a:pPr/>
              <a:t>‹#›</a:t>
            </a:fld>
            <a:endParaRPr lang="ru-RU">
              <a:solidFill>
                <a:srgbClr val="D6EC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5589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297976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>
                <a:effectLst/>
                <a:latin typeface="Times New Roman"/>
                <a:ea typeface="Calibri"/>
              </a:rPr>
              <a:t>Психологическое сопровождение деятельности образовательной организации</a:t>
            </a:r>
            <a:r>
              <a:rPr lang="ru-RU" dirty="0">
                <a:effectLst/>
                <a:latin typeface="Times New Roman"/>
                <a:ea typeface="Calibri"/>
              </a:rPr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77500" lnSpcReduction="20000"/>
          </a:bodyPr>
          <a:lstStyle/>
          <a:p>
            <a:r>
              <a:rPr lang="ru-RU" sz="3600" b="1" dirty="0">
                <a:solidFill>
                  <a:schemeClr val="tx2">
                    <a:lumMod val="50000"/>
                  </a:schemeClr>
                </a:solidFill>
              </a:rPr>
              <a:t>Актуальная проблематика взаимодействия в школьной среде</a:t>
            </a:r>
          </a:p>
        </p:txBody>
      </p:sp>
    </p:spTree>
    <p:extLst>
      <p:ext uri="{BB962C8B-B14F-4D97-AF65-F5344CB8AC3E}">
        <p14:creationId xmlns:p14="http://schemas.microsoft.com/office/powerpoint/2010/main" val="32253844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14290"/>
            <a:ext cx="7772400" cy="170254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3200" dirty="0"/>
              <a:t>Взаимодействие в образовательной среде как принцип психологического сопровождения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dirty="0"/>
              <a:t>Система взаимообусловленных контактов в единстве социальных, психологических и педагогических связей, где социальная сторона предопределяет результат педагогического взаимодействия, психологическая  обеспечивает механизм его осуществления, а педагогическая  создает ту среду, в рамках которой становится необходимым и возможным сам процесс организации  взаимодействия</a:t>
            </a:r>
          </a:p>
        </p:txBody>
      </p:sp>
    </p:spTree>
    <p:extLst>
      <p:ext uri="{BB962C8B-B14F-4D97-AF65-F5344CB8AC3E}">
        <p14:creationId xmlns:p14="http://schemas.microsoft.com/office/powerpoint/2010/main" val="3616436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66DD2F-FBF5-41CE-A3F4-565352D95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6172" y="624110"/>
            <a:ext cx="7284749" cy="128089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3300"/>
              <a:t>«Проблемное поле» сотрудника образовательного учреждения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46FCE2B-F2D2-466E-B0AA-8E341DB498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Freeform 11">
            <a:extLst>
              <a:ext uri="{FF2B5EF4-FFF2-40B4-BE49-F238E27FC236}">
                <a16:creationId xmlns:a16="http://schemas.microsoft.com/office/drawing/2014/main" id="{2BD31C98-199A-4722-A1A5-4393A43E74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3141" y="714375"/>
            <a:ext cx="1191394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graphicFrame>
        <p:nvGraphicFramePr>
          <p:cNvPr id="5" name="Содержимое 2">
            <a:extLst>
              <a:ext uri="{FF2B5EF4-FFF2-40B4-BE49-F238E27FC236}">
                <a16:creationId xmlns:a16="http://schemas.microsoft.com/office/drawing/2014/main" id="{0D6B1F26-CD10-45BD-8039-A23C728BE5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699506"/>
              </p:ext>
            </p:extLst>
          </p:nvPr>
        </p:nvGraphicFramePr>
        <p:xfrm>
          <a:off x="1346172" y="2222983"/>
          <a:ext cx="6740553" cy="36539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/>
              <a:t>Профессиональный аутизм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 конфликт между адекватным восприятием психологической сущности проблемы и неадекватным построением моделей ее решения…</a:t>
            </a:r>
          </a:p>
          <a:p>
            <a:r>
              <a:rPr lang="ru-RU" dirty="0"/>
              <a:t>игнорирование реального педагогического пространства</a:t>
            </a:r>
          </a:p>
          <a:p>
            <a:r>
              <a:rPr lang="ru-RU" dirty="0"/>
              <a:t>неадекватное познание другого…</a:t>
            </a:r>
          </a:p>
        </p:txBody>
      </p:sp>
    </p:spTree>
    <p:extLst>
      <p:ext uri="{BB962C8B-B14F-4D97-AF65-F5344CB8AC3E}">
        <p14:creationId xmlns:p14="http://schemas.microsoft.com/office/powerpoint/2010/main" val="980695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260648"/>
            <a:ext cx="7024744" cy="191001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/>
              <a:t>Искажение ситуаций педагогического взаимодействия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492896"/>
            <a:ext cx="8229600" cy="383170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fontAlgn="base"/>
            <a:r>
              <a:rPr lang="ru-RU" dirty="0"/>
              <a:t>Стереотипы - это устойчиво сохраняющиеся в сознании образы или представления, которые эмоционально окрашены предубеждением или пристрастием, т. е. устойчивой оценкой.</a:t>
            </a:r>
          </a:p>
          <a:p>
            <a:r>
              <a:rPr lang="ru-RU" dirty="0"/>
              <a:t>Каузальная атрибуция - интерпретация субъектом межличностного восприятия причин и мотивов поведения других людей</a:t>
            </a:r>
          </a:p>
        </p:txBody>
      </p:sp>
    </p:spTree>
    <p:extLst>
      <p:ext uri="{BB962C8B-B14F-4D97-AF65-F5344CB8AC3E}">
        <p14:creationId xmlns:p14="http://schemas.microsoft.com/office/powerpoint/2010/main" val="33847095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dirty="0"/>
              <a:t>Для эффективного выполнения трудовых функций учителю необходимо усвоить ряд фундаментальных понятий из психологии личности, возрастной и педагогической психологии (Профессиональный стандарт педагога)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556792"/>
            <a:ext cx="8928992" cy="50405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ru-RU" dirty="0"/>
              <a:t>Гражданская и социальная идентичность.</a:t>
            </a:r>
          </a:p>
          <a:p>
            <a:r>
              <a:rPr lang="ru-RU" b="1" dirty="0"/>
              <a:t>Уважение прав и свобод личности</a:t>
            </a:r>
            <a:r>
              <a:rPr lang="ru-RU" dirty="0"/>
              <a:t>.</a:t>
            </a:r>
          </a:p>
          <a:p>
            <a:r>
              <a:rPr lang="ru-RU" dirty="0"/>
              <a:t>Система ценностей личности.</a:t>
            </a:r>
          </a:p>
          <a:p>
            <a:r>
              <a:rPr lang="ru-RU" b="1" dirty="0"/>
              <a:t>Образцы и нормы просоциального поведения, в том числе в виртуальной и поликультурной среде.</a:t>
            </a:r>
          </a:p>
          <a:p>
            <a:r>
              <a:rPr lang="ru-RU" b="1" dirty="0"/>
              <a:t>Показатели стадий и параметры кризисов возрастного и личностного развития.</a:t>
            </a:r>
          </a:p>
          <a:p>
            <a:r>
              <a:rPr lang="ru-RU" dirty="0"/>
              <a:t>Развитие коммуникативной компетентности обучающихся.</a:t>
            </a:r>
          </a:p>
          <a:p>
            <a:r>
              <a:rPr lang="ru-RU" b="1" dirty="0"/>
              <a:t>Формирование системы регуляции поведения и деятельности обучающихся.</a:t>
            </a:r>
          </a:p>
          <a:p>
            <a:r>
              <a:rPr lang="ru-RU" dirty="0"/>
              <a:t>Формирование и становление учебной мотивации и системы универсальных учебных действий.</a:t>
            </a:r>
          </a:p>
          <a:p>
            <a:r>
              <a:rPr lang="ru-RU" dirty="0"/>
              <a:t>Особенности освоения и смены видов ведущей деятельности.</a:t>
            </a:r>
          </a:p>
          <a:p>
            <a:r>
              <a:rPr lang="ru-RU" b="1" dirty="0"/>
              <a:t>Формирование детско-взрослых сообществ.</a:t>
            </a:r>
          </a:p>
          <a:p>
            <a:r>
              <a:rPr lang="ru-RU" b="1" dirty="0"/>
              <a:t>Становление картины мира.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93509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/>
              <a:t>Необходимость наполнения профессионального стандарта учителя новыми компетенциями: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70527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ru-RU" dirty="0"/>
              <a:t> Работа с одаренными учащимися.</a:t>
            </a:r>
          </a:p>
          <a:p>
            <a:r>
              <a:rPr lang="ru-RU" dirty="0"/>
              <a:t> Работа в условиях реализации программ инклюзивного образования.</a:t>
            </a:r>
          </a:p>
          <a:p>
            <a:r>
              <a:rPr lang="ru-RU" dirty="0"/>
              <a:t> Преподавание русского языка учащимся, для которых он не является родным.</a:t>
            </a:r>
          </a:p>
          <a:p>
            <a:r>
              <a:rPr lang="ru-RU" dirty="0"/>
              <a:t> Работа с учащимися, имеющими проблемы в развитии.</a:t>
            </a:r>
          </a:p>
          <a:p>
            <a:r>
              <a:rPr lang="ru-RU" dirty="0"/>
              <a:t> Развитие стрессоустойчивости как фактора жизнестойкости растущей личности.</a:t>
            </a:r>
          </a:p>
          <a:p>
            <a:r>
              <a:rPr lang="ru-RU" dirty="0"/>
              <a:t>Психологическое и педагогическое просвещение  современных родителей по вопросам воспитания  и развития детей</a:t>
            </a:r>
          </a:p>
          <a:p>
            <a:r>
              <a:rPr lang="ru-RU" dirty="0"/>
              <a:t> </a:t>
            </a:r>
            <a:r>
              <a:rPr lang="ru-RU" b="1" dirty="0"/>
              <a:t>Работа с </a:t>
            </a:r>
            <a:r>
              <a:rPr lang="ru-RU" b="1" dirty="0" err="1"/>
              <a:t>девиантными</a:t>
            </a:r>
            <a:r>
              <a:rPr lang="ru-RU" b="1" dirty="0"/>
              <a:t>, зависимыми, социально запущенными и социально уязвимыми учащимися, имеющими серьезные отклонения в поведении.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72682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4401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3600" dirty="0"/>
              <a:t>Психологический потенциал взаимодействия в образовательной среде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ru-RU" sz="2400" dirty="0"/>
              <a:t>Широта о. с. (экскурсии, путешествия, посещения учреждений культуры,  демонстрация достижений, возможности выбора образовательных микросред…)</a:t>
            </a:r>
          </a:p>
          <a:p>
            <a:r>
              <a:rPr lang="ru-RU" sz="2400" dirty="0"/>
              <a:t>Интенсивность </a:t>
            </a:r>
            <a:r>
              <a:rPr lang="ru-RU" sz="2400" dirty="0" err="1"/>
              <a:t>о.с</a:t>
            </a:r>
            <a:r>
              <a:rPr lang="ru-RU" sz="2400" dirty="0"/>
              <a:t>.(уровень требований и учебная нагрузка, интерактивные формы  и методы обучения, организация активного отдыха…)</a:t>
            </a:r>
          </a:p>
          <a:p>
            <a:r>
              <a:rPr lang="ru-RU" sz="2400" dirty="0" err="1"/>
              <a:t>Осознаваемость</a:t>
            </a:r>
            <a:r>
              <a:rPr lang="ru-RU" sz="2400" dirty="0"/>
              <a:t> </a:t>
            </a:r>
            <a:r>
              <a:rPr lang="ru-RU" sz="2400" dirty="0" err="1"/>
              <a:t>о.с</a:t>
            </a:r>
            <a:r>
              <a:rPr lang="ru-RU" sz="2400" dirty="0"/>
              <a:t>. (уровень осведомленности об учебном  заведении, заинтересованность сотрудников в его развитии, символика, связь с выпускниками...)</a:t>
            </a:r>
          </a:p>
          <a:p>
            <a:r>
              <a:rPr lang="ru-RU" sz="2400" dirty="0"/>
              <a:t>Обобщенность </a:t>
            </a:r>
            <a:r>
              <a:rPr lang="ru-RU" sz="2400" dirty="0" err="1"/>
              <a:t>о.с</a:t>
            </a:r>
            <a:r>
              <a:rPr lang="ru-RU" sz="2400" dirty="0"/>
              <a:t>. (наличие команды единомышленников, стратегическая концепция развития </a:t>
            </a:r>
            <a:r>
              <a:rPr lang="ru-RU" sz="2400" dirty="0" err="1"/>
              <a:t>у.з</a:t>
            </a:r>
            <a:r>
              <a:rPr lang="ru-RU" sz="2400" dirty="0"/>
              <a:t>., </a:t>
            </a:r>
            <a:r>
              <a:rPr lang="ru-RU" sz="2400" dirty="0" err="1"/>
              <a:t>конференции,семинары</a:t>
            </a:r>
            <a:r>
              <a:rPr lang="ru-RU" sz="2400" dirty="0"/>
              <a:t>, форумы…)</a:t>
            </a:r>
          </a:p>
          <a:p>
            <a:r>
              <a:rPr lang="ru-RU" sz="2400" dirty="0"/>
              <a:t>Эмоциональность </a:t>
            </a:r>
            <a:r>
              <a:rPr lang="ru-RU" sz="2400" dirty="0" err="1"/>
              <a:t>о.с</a:t>
            </a:r>
            <a:r>
              <a:rPr lang="ru-RU" sz="2400" dirty="0"/>
              <a:t>. (сотрудничество, сопереживание, дружелюбие во взаимоотношениях…)</a:t>
            </a:r>
          </a:p>
          <a:p>
            <a:r>
              <a:rPr lang="ru-RU" sz="2400" dirty="0"/>
              <a:t>Активность </a:t>
            </a:r>
            <a:r>
              <a:rPr lang="ru-RU" sz="2400" dirty="0" err="1"/>
              <a:t>о.с</a:t>
            </a:r>
            <a:r>
              <a:rPr lang="ru-RU" sz="2400" dirty="0"/>
              <a:t>. (трансляция достижений, работа со средствами массовой информации…)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9447873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>
            <a:extLst>
              <a:ext uri="{FF2B5EF4-FFF2-40B4-BE49-F238E27FC236}">
                <a16:creationId xmlns:a16="http://schemas.microsoft.com/office/drawing/2014/main" id="{8CD25866-F15D-40A4-AEC5-47C044637A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0" y="228600"/>
            <a:ext cx="2138628" cy="6638625"/>
            <a:chOff x="2487613" y="285750"/>
            <a:chExt cx="2428875" cy="5654676"/>
          </a:xfrm>
        </p:grpSpPr>
        <p:sp>
          <p:nvSpPr>
            <p:cNvPr id="72" name="Freeform 11">
              <a:extLst>
                <a:ext uri="{FF2B5EF4-FFF2-40B4-BE49-F238E27FC236}">
                  <a16:creationId xmlns:a16="http://schemas.microsoft.com/office/drawing/2014/main" id="{DCB8E995-36E8-40B6-82D4-F52DE2987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73" name="Freeform 12">
              <a:extLst>
                <a:ext uri="{FF2B5EF4-FFF2-40B4-BE49-F238E27FC236}">
                  <a16:creationId xmlns:a16="http://schemas.microsoft.com/office/drawing/2014/main" id="{DF54AEB5-68B5-46AE-B8F0-EEBE5DFED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74" name="Freeform 13">
              <a:extLst>
                <a:ext uri="{FF2B5EF4-FFF2-40B4-BE49-F238E27FC236}">
                  <a16:creationId xmlns:a16="http://schemas.microsoft.com/office/drawing/2014/main" id="{E3F708CB-F094-4EE7-8AD5-A462F1DF8B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75" name="Freeform 14">
              <a:extLst>
                <a:ext uri="{FF2B5EF4-FFF2-40B4-BE49-F238E27FC236}">
                  <a16:creationId xmlns:a16="http://schemas.microsoft.com/office/drawing/2014/main" id="{ECFCFB22-E8B5-4FAC-A354-E7E0CE6F2B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76" name="Freeform 15">
              <a:extLst>
                <a:ext uri="{FF2B5EF4-FFF2-40B4-BE49-F238E27FC236}">
                  <a16:creationId xmlns:a16="http://schemas.microsoft.com/office/drawing/2014/main" id="{ED1DB3B4-A6DC-476F-986E-DF361EE842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77" name="Freeform 16">
              <a:extLst>
                <a:ext uri="{FF2B5EF4-FFF2-40B4-BE49-F238E27FC236}">
                  <a16:creationId xmlns:a16="http://schemas.microsoft.com/office/drawing/2014/main" id="{4EE13DFA-3489-4DE6-9154-34D9CB4005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78" name="Freeform 17">
              <a:extLst>
                <a:ext uri="{FF2B5EF4-FFF2-40B4-BE49-F238E27FC236}">
                  <a16:creationId xmlns:a16="http://schemas.microsoft.com/office/drawing/2014/main" id="{5CD12D51-F9A8-4CC9-B9C9-206EAFD8C1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79" name="Freeform 18">
              <a:extLst>
                <a:ext uri="{FF2B5EF4-FFF2-40B4-BE49-F238E27FC236}">
                  <a16:creationId xmlns:a16="http://schemas.microsoft.com/office/drawing/2014/main" id="{266B326C-1178-40F9-A265-6067D363B4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80" name="Freeform 19">
              <a:extLst>
                <a:ext uri="{FF2B5EF4-FFF2-40B4-BE49-F238E27FC236}">
                  <a16:creationId xmlns:a16="http://schemas.microsoft.com/office/drawing/2014/main" id="{12F3B319-F00B-4755-BC54-95511E21DB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81" name="Freeform 20">
              <a:extLst>
                <a:ext uri="{FF2B5EF4-FFF2-40B4-BE49-F238E27FC236}">
                  <a16:creationId xmlns:a16="http://schemas.microsoft.com/office/drawing/2014/main" id="{3079D7BD-8A3F-47F6-8407-D9DA96FF35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82" name="Freeform 21">
              <a:extLst>
                <a:ext uri="{FF2B5EF4-FFF2-40B4-BE49-F238E27FC236}">
                  <a16:creationId xmlns:a16="http://schemas.microsoft.com/office/drawing/2014/main" id="{1F97C31C-8585-43FB-924B-8ADD651233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83" name="Freeform 22">
              <a:extLst>
                <a:ext uri="{FF2B5EF4-FFF2-40B4-BE49-F238E27FC236}">
                  <a16:creationId xmlns:a16="http://schemas.microsoft.com/office/drawing/2014/main" id="{A33E1C89-7E74-49BF-A5D1-9A352ED03E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0C4A17ED-96AA-44A6-A050-E1A7A1CDD9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412" y="-786"/>
            <a:ext cx="1767505" cy="6854040"/>
            <a:chOff x="6627813" y="194833"/>
            <a:chExt cx="1952625" cy="5678918"/>
          </a:xfrm>
        </p:grpSpPr>
        <p:sp>
          <p:nvSpPr>
            <p:cNvPr id="86" name="Freeform 27">
              <a:extLst>
                <a:ext uri="{FF2B5EF4-FFF2-40B4-BE49-F238E27FC236}">
                  <a16:creationId xmlns:a16="http://schemas.microsoft.com/office/drawing/2014/main" id="{FBB2A87E-3E24-4A6F-9FD8-0F1436D4D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87" name="Freeform 28">
              <a:extLst>
                <a:ext uri="{FF2B5EF4-FFF2-40B4-BE49-F238E27FC236}">
                  <a16:creationId xmlns:a16="http://schemas.microsoft.com/office/drawing/2014/main" id="{257F945B-2AA3-4328-BFF5-20DE64011B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88" name="Freeform 29">
              <a:extLst>
                <a:ext uri="{FF2B5EF4-FFF2-40B4-BE49-F238E27FC236}">
                  <a16:creationId xmlns:a16="http://schemas.microsoft.com/office/drawing/2014/main" id="{E1A7230F-6A6F-403C-9D83-7176E28525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89" name="Freeform 30">
              <a:extLst>
                <a:ext uri="{FF2B5EF4-FFF2-40B4-BE49-F238E27FC236}">
                  <a16:creationId xmlns:a16="http://schemas.microsoft.com/office/drawing/2014/main" id="{E33E315A-9CB0-460E-A8B7-0A064BBFA0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90" name="Freeform 31">
              <a:extLst>
                <a:ext uri="{FF2B5EF4-FFF2-40B4-BE49-F238E27FC236}">
                  <a16:creationId xmlns:a16="http://schemas.microsoft.com/office/drawing/2014/main" id="{22CAAD33-CFAD-4E61-82AE-0C6F838530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91" name="Freeform 32">
              <a:extLst>
                <a:ext uri="{FF2B5EF4-FFF2-40B4-BE49-F238E27FC236}">
                  <a16:creationId xmlns:a16="http://schemas.microsoft.com/office/drawing/2014/main" id="{1A20E13C-2540-4000-A13B-8F781100E3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92" name="Freeform 33">
              <a:extLst>
                <a:ext uri="{FF2B5EF4-FFF2-40B4-BE49-F238E27FC236}">
                  <a16:creationId xmlns:a16="http://schemas.microsoft.com/office/drawing/2014/main" id="{51EF0A01-E03D-448B-B12E-D5BFC6D0D2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93" name="Freeform 34">
              <a:extLst>
                <a:ext uri="{FF2B5EF4-FFF2-40B4-BE49-F238E27FC236}">
                  <a16:creationId xmlns:a16="http://schemas.microsoft.com/office/drawing/2014/main" id="{58286A03-168E-477B-8876-2C53E4950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94" name="Freeform 35">
              <a:extLst>
                <a:ext uri="{FF2B5EF4-FFF2-40B4-BE49-F238E27FC236}">
                  <a16:creationId xmlns:a16="http://schemas.microsoft.com/office/drawing/2014/main" id="{3DFFC705-1899-4E4C-AE76-F85BAF2F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95" name="Freeform 36">
              <a:extLst>
                <a:ext uri="{FF2B5EF4-FFF2-40B4-BE49-F238E27FC236}">
                  <a16:creationId xmlns:a16="http://schemas.microsoft.com/office/drawing/2014/main" id="{01C9598D-BDF6-4A24-83B6-4DCA4D1349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96" name="Freeform 37">
              <a:extLst>
                <a:ext uri="{FF2B5EF4-FFF2-40B4-BE49-F238E27FC236}">
                  <a16:creationId xmlns:a16="http://schemas.microsoft.com/office/drawing/2014/main" id="{950C8213-67CD-4DEF-AA44-8BB3101392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97" name="Freeform 38">
              <a:extLst>
                <a:ext uri="{FF2B5EF4-FFF2-40B4-BE49-F238E27FC236}">
                  <a16:creationId xmlns:a16="http://schemas.microsoft.com/office/drawing/2014/main" id="{2016FE1D-E3EB-4CF6-809B-159872CC7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99" name="Rectangle 98">
            <a:extLst>
              <a:ext uri="{FF2B5EF4-FFF2-40B4-BE49-F238E27FC236}">
                <a16:creationId xmlns:a16="http://schemas.microsoft.com/office/drawing/2014/main" id="{CE6C63DC-BAE4-42B6-8FDF-F6467C2D23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1" name="Freeform 6">
            <a:extLst>
              <a:ext uri="{FF2B5EF4-FFF2-40B4-BE49-F238E27FC236}">
                <a16:creationId xmlns:a16="http://schemas.microsoft.com/office/drawing/2014/main" id="{5BD23F8E-2E78-4C84-8EFB-FE6C8ACB7F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308489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03" name="Rectangle 102">
            <a:extLst>
              <a:ext uri="{FF2B5EF4-FFF2-40B4-BE49-F238E27FC236}">
                <a16:creationId xmlns:a16="http://schemas.microsoft.com/office/drawing/2014/main" id="{57ABABA7-0420-4200-9B65-1C1967CE9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9143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7A03E380-9CD1-4ABA-A763-9F9D252B89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4507495" y="0"/>
            <a:ext cx="4632727" cy="6853245"/>
            <a:chOff x="2487613" y="285750"/>
            <a:chExt cx="2428876" cy="5654676"/>
          </a:xfrm>
          <a:solidFill>
            <a:schemeClr val="bg2">
              <a:lumMod val="90000"/>
            </a:schemeClr>
          </a:solidFill>
        </p:grpSpPr>
        <p:sp>
          <p:nvSpPr>
            <p:cNvPr id="106" name="Freeform 11">
              <a:extLst>
                <a:ext uri="{FF2B5EF4-FFF2-40B4-BE49-F238E27FC236}">
                  <a16:creationId xmlns:a16="http://schemas.microsoft.com/office/drawing/2014/main" id="{66E01B84-4C2B-4DE5-90C8-9C4001A75B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07" name="Freeform 12">
              <a:extLst>
                <a:ext uri="{FF2B5EF4-FFF2-40B4-BE49-F238E27FC236}">
                  <a16:creationId xmlns:a16="http://schemas.microsoft.com/office/drawing/2014/main" id="{64CE5A7A-D5C5-4FE5-860C-0B5748FDEE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08" name="Freeform 13">
              <a:extLst>
                <a:ext uri="{FF2B5EF4-FFF2-40B4-BE49-F238E27FC236}">
                  <a16:creationId xmlns:a16="http://schemas.microsoft.com/office/drawing/2014/main" id="{016A7D2A-6EEA-47B8-A763-7D82E41B3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09" name="Freeform 14">
              <a:extLst>
                <a:ext uri="{FF2B5EF4-FFF2-40B4-BE49-F238E27FC236}">
                  <a16:creationId xmlns:a16="http://schemas.microsoft.com/office/drawing/2014/main" id="{E758F6E7-6DEC-48D0-ACB1-E5E26B13E6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10" name="Freeform 15">
              <a:extLst>
                <a:ext uri="{FF2B5EF4-FFF2-40B4-BE49-F238E27FC236}">
                  <a16:creationId xmlns:a16="http://schemas.microsoft.com/office/drawing/2014/main" id="{B56657FF-C027-42E7-859B-902929B6FA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11" name="Freeform 16">
              <a:extLst>
                <a:ext uri="{FF2B5EF4-FFF2-40B4-BE49-F238E27FC236}">
                  <a16:creationId xmlns:a16="http://schemas.microsoft.com/office/drawing/2014/main" id="{79047F2A-5978-46C6-B3A2-54AAC2136B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12" name="Freeform 17">
              <a:extLst>
                <a:ext uri="{FF2B5EF4-FFF2-40B4-BE49-F238E27FC236}">
                  <a16:creationId xmlns:a16="http://schemas.microsoft.com/office/drawing/2014/main" id="{F3BE8FD1-0A72-4640-AC7A-2E057273F8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13" name="Freeform 18">
              <a:extLst>
                <a:ext uri="{FF2B5EF4-FFF2-40B4-BE49-F238E27FC236}">
                  <a16:creationId xmlns:a16="http://schemas.microsoft.com/office/drawing/2014/main" id="{752FC782-A372-4D11-B20D-958955E56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14" name="Freeform 19">
              <a:extLst>
                <a:ext uri="{FF2B5EF4-FFF2-40B4-BE49-F238E27FC236}">
                  <a16:creationId xmlns:a16="http://schemas.microsoft.com/office/drawing/2014/main" id="{AA00B2F1-BEE2-444A-8249-C8E3212CA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15" name="Freeform 20">
              <a:extLst>
                <a:ext uri="{FF2B5EF4-FFF2-40B4-BE49-F238E27FC236}">
                  <a16:creationId xmlns:a16="http://schemas.microsoft.com/office/drawing/2014/main" id="{E7F5747E-514B-4CF7-B6B0-DAD7149097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16" name="Freeform 21">
              <a:extLst>
                <a:ext uri="{FF2B5EF4-FFF2-40B4-BE49-F238E27FC236}">
                  <a16:creationId xmlns:a16="http://schemas.microsoft.com/office/drawing/2014/main" id="{931614BB-1593-40ED-8113-2BD1187055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17" name="Freeform 22">
              <a:extLst>
                <a:ext uri="{FF2B5EF4-FFF2-40B4-BE49-F238E27FC236}">
                  <a16:creationId xmlns:a16="http://schemas.microsoft.com/office/drawing/2014/main" id="{2691871F-F15C-4E19-BC9C-78E5748D74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119" name="Freeform 6">
            <a:extLst>
              <a:ext uri="{FF2B5EF4-FFF2-40B4-BE49-F238E27FC236}">
                <a16:creationId xmlns:a16="http://schemas.microsoft.com/office/drawing/2014/main" id="{8576F020-8157-45CE-B1D9-6FA47AFEB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1159566"/>
            <a:ext cx="5670183" cy="453886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</p:sp>
      <p:sp>
        <p:nvSpPr>
          <p:cNvPr id="286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740411" y="1318590"/>
            <a:ext cx="3826619" cy="42208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2600">
                <a:solidFill>
                  <a:srgbClr val="FFFFFF"/>
                </a:solidFill>
              </a:rPr>
              <a:t>ПАСПОРТ </a:t>
            </a:r>
            <a:br>
              <a:rPr lang="en-US" sz="2600">
                <a:solidFill>
                  <a:srgbClr val="FFFFFF"/>
                </a:solidFill>
              </a:rPr>
            </a:br>
            <a:r>
              <a:rPr lang="en-US" sz="2600">
                <a:solidFill>
                  <a:srgbClr val="FFFFFF"/>
                </a:solidFill>
              </a:rPr>
              <a:t>процесса ВЗАИМОДЕЙСТВИЯ</a:t>
            </a:r>
            <a:br>
              <a:rPr lang="en-US" sz="2600">
                <a:solidFill>
                  <a:srgbClr val="FFFFFF"/>
                </a:solidFill>
              </a:rPr>
            </a:br>
            <a:r>
              <a:rPr lang="en-US" sz="2600">
                <a:solidFill>
                  <a:srgbClr val="FFFFFF"/>
                </a:solidFill>
              </a:rPr>
              <a:t>в образовательном учреждении</a:t>
            </a:r>
            <a:br>
              <a:rPr lang="en-US" sz="2600">
                <a:solidFill>
                  <a:srgbClr val="FFFFFF"/>
                </a:solidFill>
              </a:rPr>
            </a:br>
            <a:r>
              <a:rPr lang="en-US" sz="2600">
                <a:solidFill>
                  <a:srgbClr val="FFFFFF"/>
                </a:solidFill>
              </a:rPr>
              <a:t>(что нужно знать психологу)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D306B45-25EE-434D-ABA9-A27B79320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9143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A42F85E-4939-431E-8B4A-EC07C8E0A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7EBB3F9-D6F7-4F6A-8843-9FEBA15E4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90722" y="1871831"/>
            <a:ext cx="0" cy="3200400"/>
          </a:xfrm>
          <a:prstGeom prst="line">
            <a:avLst/>
          </a:prstGeom>
          <a:ln w="158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D2B17EF-74EB-4C33-B2E2-8E727B2E7D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4507495" y="0"/>
            <a:ext cx="4632727" cy="6853245"/>
            <a:chOff x="2487613" y="285750"/>
            <a:chExt cx="2428876" cy="5654676"/>
          </a:xfrm>
          <a:solidFill>
            <a:schemeClr val="bg1">
              <a:alpha val="30000"/>
            </a:schemeClr>
          </a:solidFill>
        </p:grpSpPr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0A5F1F8A-3206-4B86-883F-65E98BB6E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eform 12">
              <a:extLst>
                <a:ext uri="{FF2B5EF4-FFF2-40B4-BE49-F238E27FC236}">
                  <a16:creationId xmlns:a16="http://schemas.microsoft.com/office/drawing/2014/main" id="{6935F8C7-CC88-4243-9786-F3CDBF04A0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eform 13">
              <a:extLst>
                <a:ext uri="{FF2B5EF4-FFF2-40B4-BE49-F238E27FC236}">
                  <a16:creationId xmlns:a16="http://schemas.microsoft.com/office/drawing/2014/main" id="{9AF7BAD9-71B3-40D8-A089-EFF7FE67BD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6467094F-AEF0-4D3B-BB76-8B3C1F08B9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eform 15">
              <a:extLst>
                <a:ext uri="{FF2B5EF4-FFF2-40B4-BE49-F238E27FC236}">
                  <a16:creationId xmlns:a16="http://schemas.microsoft.com/office/drawing/2014/main" id="{36F56AF9-DEF1-44E7-BF42-6AAC1AA9D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eform 16">
              <a:extLst>
                <a:ext uri="{FF2B5EF4-FFF2-40B4-BE49-F238E27FC236}">
                  <a16:creationId xmlns:a16="http://schemas.microsoft.com/office/drawing/2014/main" id="{A43EBE71-20BA-4A40-A513-516678089D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eform 17">
              <a:extLst>
                <a:ext uri="{FF2B5EF4-FFF2-40B4-BE49-F238E27FC236}">
                  <a16:creationId xmlns:a16="http://schemas.microsoft.com/office/drawing/2014/main" id="{1DB39648-7B38-4D0B-93C5-048EC4A45C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18">
              <a:extLst>
                <a:ext uri="{FF2B5EF4-FFF2-40B4-BE49-F238E27FC236}">
                  <a16:creationId xmlns:a16="http://schemas.microsoft.com/office/drawing/2014/main" id="{8DD2661F-DE5F-45EA-B30B-7C65896388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3" name="Freeform 19">
              <a:extLst>
                <a:ext uri="{FF2B5EF4-FFF2-40B4-BE49-F238E27FC236}">
                  <a16:creationId xmlns:a16="http://schemas.microsoft.com/office/drawing/2014/main" id="{ABF0A0E5-E68E-4183-A913-228692FD85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4" name="Freeform 20">
              <a:extLst>
                <a:ext uri="{FF2B5EF4-FFF2-40B4-BE49-F238E27FC236}">
                  <a16:creationId xmlns:a16="http://schemas.microsoft.com/office/drawing/2014/main" id="{615D8F55-8ACD-4EFE-A832-06E785479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Freeform 21">
              <a:extLst>
                <a:ext uri="{FF2B5EF4-FFF2-40B4-BE49-F238E27FC236}">
                  <a16:creationId xmlns:a16="http://schemas.microsoft.com/office/drawing/2014/main" id="{0FDF4201-8CEC-474B-A6B1-88039B7041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Freeform 22">
              <a:extLst>
                <a:ext uri="{FF2B5EF4-FFF2-40B4-BE49-F238E27FC236}">
                  <a16:creationId xmlns:a16="http://schemas.microsoft.com/office/drawing/2014/main" id="{0F60AEA4-B25F-417E-93FC-59686DFBE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86796" y="942108"/>
            <a:ext cx="4841662" cy="4969114"/>
          </a:xfrm>
        </p:spPr>
        <p:txBody>
          <a:bodyPr anchor="ctr"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1700">
                <a:solidFill>
                  <a:schemeClr val="tx2">
                    <a:lumMod val="75000"/>
                  </a:schemeClr>
                </a:solidFill>
              </a:rPr>
              <a:t>Специфика образовательного пространства учреждения (национальный состав, контингент учащихся, местоположение, особенности состава пед. коллектива)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1700">
                <a:solidFill>
                  <a:schemeClr val="tx2">
                    <a:lumMod val="75000"/>
                  </a:schemeClr>
                </a:solidFill>
              </a:rPr>
              <a:t>Материально-техническая база учреждения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1700">
                <a:solidFill>
                  <a:schemeClr val="tx2">
                    <a:lumMod val="75000"/>
                  </a:schemeClr>
                </a:solidFill>
              </a:rPr>
              <a:t>Достоинства, преимущества образовательного учреждения </a:t>
            </a:r>
          </a:p>
          <a:p>
            <a:pPr>
              <a:lnSpc>
                <a:spcPct val="90000"/>
              </a:lnSpc>
              <a:defRPr/>
            </a:pPr>
            <a:r>
              <a:rPr lang="ru-RU" sz="1700">
                <a:solidFill>
                  <a:schemeClr val="tx2">
                    <a:lumMod val="75000"/>
                  </a:schemeClr>
                </a:solidFill>
              </a:rPr>
              <a:t>Ведущие авторские программы </a:t>
            </a:r>
          </a:p>
          <a:p>
            <a:pPr>
              <a:lnSpc>
                <a:spcPct val="90000"/>
              </a:lnSpc>
              <a:defRPr/>
            </a:pPr>
            <a:r>
              <a:rPr lang="ru-RU" sz="1700">
                <a:solidFill>
                  <a:schemeClr val="tx2">
                    <a:lumMod val="75000"/>
                  </a:schemeClr>
                </a:solidFill>
              </a:rPr>
              <a:t>Основные затруднения в работе педагогов </a:t>
            </a:r>
          </a:p>
          <a:p>
            <a:pPr>
              <a:lnSpc>
                <a:spcPct val="90000"/>
              </a:lnSpc>
              <a:defRPr/>
            </a:pPr>
            <a:r>
              <a:rPr lang="ru-RU" sz="1700">
                <a:solidFill>
                  <a:schemeClr val="tx2">
                    <a:lumMod val="75000"/>
                  </a:schemeClr>
                </a:solidFill>
              </a:rPr>
              <a:t>Апробированные методические разработки </a:t>
            </a:r>
          </a:p>
          <a:p>
            <a:pPr>
              <a:lnSpc>
                <a:spcPct val="90000"/>
              </a:lnSpc>
              <a:defRPr/>
            </a:pPr>
            <a:r>
              <a:rPr lang="ru-RU" sz="1700">
                <a:solidFill>
                  <a:schemeClr val="tx2">
                    <a:lumMod val="75000"/>
                  </a:schemeClr>
                </a:solidFill>
              </a:rPr>
              <a:t>Наличие педагогической элиты </a:t>
            </a:r>
          </a:p>
          <a:p>
            <a:pPr>
              <a:lnSpc>
                <a:spcPct val="90000"/>
              </a:lnSpc>
              <a:defRPr/>
            </a:pPr>
            <a:r>
              <a:rPr lang="ru-RU" sz="1700">
                <a:solidFill>
                  <a:schemeClr val="tx2">
                    <a:lumMod val="75000"/>
                  </a:schemeClr>
                </a:solidFill>
              </a:rPr>
              <a:t>Проведенные и апробированные экспериментальные программы 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sz="1700">
              <a:solidFill>
                <a:schemeClr val="tx2">
                  <a:lumMod val="75000"/>
                </a:schemeClr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ru-RU" sz="170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D306B45-25EE-434D-ABA9-A27B79320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9143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A42F85E-4939-431E-8B4A-EC07C8E0A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7EBB3F9-D6F7-4F6A-8843-9FEBA15E4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90722" y="1871831"/>
            <a:ext cx="0" cy="3200400"/>
          </a:xfrm>
          <a:prstGeom prst="line">
            <a:avLst/>
          </a:prstGeom>
          <a:ln w="158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D2B17EF-74EB-4C33-B2E2-8E727B2E7D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4507495" y="0"/>
            <a:ext cx="4632727" cy="6853245"/>
            <a:chOff x="2487613" y="285750"/>
            <a:chExt cx="2428876" cy="5654676"/>
          </a:xfrm>
          <a:solidFill>
            <a:schemeClr val="bg1">
              <a:alpha val="30000"/>
            </a:schemeClr>
          </a:solidFill>
        </p:grpSpPr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0A5F1F8A-3206-4B86-883F-65E98BB6E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eform 12">
              <a:extLst>
                <a:ext uri="{FF2B5EF4-FFF2-40B4-BE49-F238E27FC236}">
                  <a16:creationId xmlns:a16="http://schemas.microsoft.com/office/drawing/2014/main" id="{6935F8C7-CC88-4243-9786-F3CDBF04A0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eform 13">
              <a:extLst>
                <a:ext uri="{FF2B5EF4-FFF2-40B4-BE49-F238E27FC236}">
                  <a16:creationId xmlns:a16="http://schemas.microsoft.com/office/drawing/2014/main" id="{9AF7BAD9-71B3-40D8-A089-EFF7FE67BD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6467094F-AEF0-4D3B-BB76-8B3C1F08B9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eform 15">
              <a:extLst>
                <a:ext uri="{FF2B5EF4-FFF2-40B4-BE49-F238E27FC236}">
                  <a16:creationId xmlns:a16="http://schemas.microsoft.com/office/drawing/2014/main" id="{36F56AF9-DEF1-44E7-BF42-6AAC1AA9D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eform 16">
              <a:extLst>
                <a:ext uri="{FF2B5EF4-FFF2-40B4-BE49-F238E27FC236}">
                  <a16:creationId xmlns:a16="http://schemas.microsoft.com/office/drawing/2014/main" id="{A43EBE71-20BA-4A40-A513-516678089D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eform 17">
              <a:extLst>
                <a:ext uri="{FF2B5EF4-FFF2-40B4-BE49-F238E27FC236}">
                  <a16:creationId xmlns:a16="http://schemas.microsoft.com/office/drawing/2014/main" id="{1DB39648-7B38-4D0B-93C5-048EC4A45C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18">
              <a:extLst>
                <a:ext uri="{FF2B5EF4-FFF2-40B4-BE49-F238E27FC236}">
                  <a16:creationId xmlns:a16="http://schemas.microsoft.com/office/drawing/2014/main" id="{8DD2661F-DE5F-45EA-B30B-7C65896388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3" name="Freeform 19">
              <a:extLst>
                <a:ext uri="{FF2B5EF4-FFF2-40B4-BE49-F238E27FC236}">
                  <a16:creationId xmlns:a16="http://schemas.microsoft.com/office/drawing/2014/main" id="{ABF0A0E5-E68E-4183-A913-228692FD85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4" name="Freeform 20">
              <a:extLst>
                <a:ext uri="{FF2B5EF4-FFF2-40B4-BE49-F238E27FC236}">
                  <a16:creationId xmlns:a16="http://schemas.microsoft.com/office/drawing/2014/main" id="{615D8F55-8ACD-4EFE-A832-06E785479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Freeform 21">
              <a:extLst>
                <a:ext uri="{FF2B5EF4-FFF2-40B4-BE49-F238E27FC236}">
                  <a16:creationId xmlns:a16="http://schemas.microsoft.com/office/drawing/2014/main" id="{0FDF4201-8CEC-474B-A6B1-88039B7041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Freeform 22">
              <a:extLst>
                <a:ext uri="{FF2B5EF4-FFF2-40B4-BE49-F238E27FC236}">
                  <a16:creationId xmlns:a16="http://schemas.microsoft.com/office/drawing/2014/main" id="{0F60AEA4-B25F-417E-93FC-59686DFBE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86796" y="942108"/>
            <a:ext cx="4841662" cy="4969114"/>
          </a:xfrm>
        </p:spPr>
        <p:txBody>
          <a:bodyPr anchor="ctr"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1500">
                <a:solidFill>
                  <a:schemeClr val="tx2">
                    <a:lumMod val="75000"/>
                  </a:schemeClr>
                </a:solidFill>
              </a:rPr>
              <a:t>Существующие методические объединения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1500">
                <a:solidFill>
                  <a:schemeClr val="tx2">
                    <a:lumMod val="75000"/>
                  </a:schemeClr>
                </a:solidFill>
              </a:rPr>
              <a:t>Научные интересы учреждения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1500">
                <a:solidFill>
                  <a:schemeClr val="tx2">
                    <a:lumMod val="75000"/>
                  </a:schemeClr>
                </a:solidFill>
              </a:rPr>
              <a:t>Основные формы образовательных ученических объединений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1500">
                <a:solidFill>
                  <a:schemeClr val="tx2">
                    <a:lumMod val="75000"/>
                  </a:schemeClr>
                </a:solidFill>
              </a:rPr>
              <a:t>Используемые учебные и развивающие программы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1500">
                <a:solidFill>
                  <a:schemeClr val="tx2">
                    <a:lumMod val="75000"/>
                  </a:schemeClr>
                </a:solidFill>
              </a:rPr>
              <a:t>Участие в конкурсах района, города, области педагогов и школьников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1500">
                <a:solidFill>
                  <a:schemeClr val="tx2">
                    <a:lumMod val="75000"/>
                  </a:schemeClr>
                </a:solidFill>
              </a:rPr>
              <a:t>Формы взаимодействия с родителями</a:t>
            </a:r>
          </a:p>
          <a:p>
            <a:pPr>
              <a:lnSpc>
                <a:spcPct val="90000"/>
              </a:lnSpc>
              <a:defRPr/>
            </a:pPr>
            <a:r>
              <a:rPr lang="ru-RU" sz="1500">
                <a:solidFill>
                  <a:schemeClr val="tx2">
                    <a:lumMod val="75000"/>
                  </a:schemeClr>
                </a:solidFill>
              </a:rPr>
              <a:t>Формирование запроса по взаимодействию</a:t>
            </a:r>
          </a:p>
          <a:p>
            <a:pPr>
              <a:lnSpc>
                <a:spcPct val="90000"/>
              </a:lnSpc>
              <a:defRPr/>
            </a:pPr>
            <a:r>
              <a:rPr lang="ru-RU" sz="1500">
                <a:solidFill>
                  <a:schemeClr val="tx2">
                    <a:lumMod val="75000"/>
                  </a:schemeClr>
                </a:solidFill>
              </a:rPr>
              <a:t>Неиспользованные ресурсы, творческий потенциал</a:t>
            </a:r>
          </a:p>
          <a:p>
            <a:pPr>
              <a:lnSpc>
                <a:spcPct val="90000"/>
              </a:lnSpc>
              <a:defRPr/>
            </a:pPr>
            <a:r>
              <a:rPr lang="ru-RU" sz="1500">
                <a:solidFill>
                  <a:schemeClr val="tx2">
                    <a:lumMod val="75000"/>
                  </a:schemeClr>
                </a:solidFill>
              </a:rPr>
              <a:t>Ожидаемый результат взаимодействия</a:t>
            </a:r>
          </a:p>
          <a:p>
            <a:pPr>
              <a:lnSpc>
                <a:spcPct val="90000"/>
              </a:lnSpc>
              <a:defRPr/>
            </a:pPr>
            <a:r>
              <a:rPr lang="ru-RU" sz="1500">
                <a:solidFill>
                  <a:schemeClr val="tx2">
                    <a:lumMod val="75000"/>
                  </a:schemeClr>
                </a:solidFill>
              </a:rPr>
              <a:t>Запрос на совместные мероприятия </a:t>
            </a:r>
          </a:p>
          <a:p>
            <a:pPr>
              <a:lnSpc>
                <a:spcPct val="90000"/>
              </a:lnSpc>
              <a:defRPr/>
            </a:pPr>
            <a:r>
              <a:rPr lang="ru-RU" sz="1500">
                <a:solidFill>
                  <a:schemeClr val="tx2">
                    <a:lumMod val="75000"/>
                  </a:schemeClr>
                </a:solidFill>
              </a:rPr>
              <a:t>Ведущая роль во взаимодействии (визитная карточка психолога)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sz="1500">
              <a:solidFill>
                <a:schemeClr val="tx2">
                  <a:lumMod val="75000"/>
                </a:schemeClr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ru-RU" sz="150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roup 77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0" y="228600"/>
            <a:ext cx="2138628" cy="6638625"/>
            <a:chOff x="2487613" y="285750"/>
            <a:chExt cx="2428875" cy="5654676"/>
          </a:xfrm>
        </p:grpSpPr>
        <p:sp>
          <p:nvSpPr>
            <p:cNvPr id="79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80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81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82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83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84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85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86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87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88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89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90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412" y="-786"/>
            <a:ext cx="1767505" cy="6854040"/>
            <a:chOff x="6627813" y="194833"/>
            <a:chExt cx="1952625" cy="5678918"/>
          </a:xfrm>
        </p:grpSpPr>
        <p:sp>
          <p:nvSpPr>
            <p:cNvPr id="93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94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95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96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97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98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99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00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01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02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03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04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106" name="Rectangle 105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8" name="Freeform 6">
            <a:extLst>
              <a:ext uri="{FF2B5EF4-FFF2-40B4-BE49-F238E27FC236}">
                <a16:creationId xmlns:a16="http://schemas.microsoft.com/office/drawing/2014/main" id="{7BD08880-457D-4C62-A3B5-6A9B0878C7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308489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10" name="Rectangle 109">
            <a:extLst>
              <a:ext uri="{FF2B5EF4-FFF2-40B4-BE49-F238E27FC236}">
                <a16:creationId xmlns:a16="http://schemas.microsoft.com/office/drawing/2014/main" id="{4CE9304C-7D47-49AD-9260-6DBF0A5B9A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" y="-393"/>
            <a:ext cx="9141714" cy="685878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4" name="Picture 73" descr="Сложные математические формулы на доске">
            <a:extLst>
              <a:ext uri="{FF2B5EF4-FFF2-40B4-BE49-F238E27FC236}">
                <a16:creationId xmlns:a16="http://schemas.microsoft.com/office/drawing/2014/main" id="{EFE1D6CC-80FA-459C-A6C6-47F0432341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40000"/>
          </a:blip>
          <a:srcRect l="2667" r="-1" b="-1"/>
          <a:stretch/>
        </p:blipFill>
        <p:spPr>
          <a:xfrm>
            <a:off x="-1143" y="10"/>
            <a:ext cx="9144000" cy="685799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6322ED-4406-428E-8867-2A2EA13AE4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1909" y="2514600"/>
            <a:ext cx="6686550" cy="226278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Задание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BD4DD40-310F-4E82-9A3F-7C98DDDD3D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41909" y="4777379"/>
            <a:ext cx="6686550" cy="112628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Составьте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</a:t>
            </a:r>
            <a:r>
              <a:rPr lang="en-US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конспект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по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данной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теме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9DEDD006-D91C-4989-B39C-EEEA43F868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4" name="Freeform 33">
            <a:extLst>
              <a:ext uri="{FF2B5EF4-FFF2-40B4-BE49-F238E27FC236}">
                <a16:creationId xmlns:a16="http://schemas.microsoft.com/office/drawing/2014/main" id="{35EF7FFE-55CC-444E-A630-F40A5C9C5C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17590"/>
            <a:ext cx="1308489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4231470457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678</Words>
  <Application>Microsoft Office PowerPoint</Application>
  <PresentationFormat>Экран (4:3)</PresentationFormat>
  <Paragraphs>68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Century Gothic</vt:lpstr>
      <vt:lpstr>Times New Roman</vt:lpstr>
      <vt:lpstr>Wingdings 3</vt:lpstr>
      <vt:lpstr>Легкий дым</vt:lpstr>
      <vt:lpstr>Психологическое сопровождение деятельности образовательной организации </vt:lpstr>
      <vt:lpstr>Взаимодействие в образовательной среде как принцип психологического сопровождения</vt:lpstr>
      <vt:lpstr>«Проблемное поле» сотрудника образовательного учреждения</vt:lpstr>
      <vt:lpstr>Профессиональный аутизм </vt:lpstr>
      <vt:lpstr>Искажение ситуаций педагогического взаимодействия</vt:lpstr>
      <vt:lpstr>Для эффективного выполнения трудовых функций учителю необходимо усвоить ряд фундаментальных понятий из психологии личности, возрастной и педагогической психологии (Профессиональный стандарт педагога)</vt:lpstr>
      <vt:lpstr>Необходимость наполнения профессионального стандарта учителя новыми компетенциями:</vt:lpstr>
      <vt:lpstr>Психологический потенциал взаимодействия в образовательной среде</vt:lpstr>
      <vt:lpstr>ПАСПОРТ  процесса ВЗАИМОДЕЙСТВИЯ в образовательном учреждении (что нужно знать психологу)</vt:lpstr>
      <vt:lpstr>Презентация PowerPoint</vt:lpstr>
      <vt:lpstr>Презентация PowerPoint</vt:lpstr>
      <vt:lpstr>Задание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Психологическое сопровождение деятельности образовательной организации</dc:title>
  <dc:creator>HOME</dc:creator>
  <cp:lastModifiedBy>Наталья Зотова</cp:lastModifiedBy>
  <cp:revision>8</cp:revision>
  <dcterms:created xsi:type="dcterms:W3CDTF">2017-03-21T21:32:24Z</dcterms:created>
  <dcterms:modified xsi:type="dcterms:W3CDTF">2021-12-16T21:41:20Z</dcterms:modified>
</cp:coreProperties>
</file>