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7" r:id="rId5"/>
    <p:sldId id="269" r:id="rId6"/>
    <p:sldId id="270" r:id="rId7"/>
    <p:sldId id="261" r:id="rId8"/>
    <p:sldId id="258" r:id="rId9"/>
    <p:sldId id="286" r:id="rId10"/>
    <p:sldId id="288" r:id="rId11"/>
    <p:sldId id="264" r:id="rId12"/>
    <p:sldId id="266" r:id="rId13"/>
    <p:sldId id="265" r:id="rId14"/>
    <p:sldId id="278" r:id="rId15"/>
    <p:sldId id="277" r:id="rId16"/>
    <p:sldId id="276" r:id="rId17"/>
    <p:sldId id="274" r:id="rId18"/>
    <p:sldId id="290" r:id="rId19"/>
    <p:sldId id="272" r:id="rId20"/>
    <p:sldId id="283" r:id="rId21"/>
    <p:sldId id="284" r:id="rId22"/>
    <p:sldId id="280" r:id="rId23"/>
    <p:sldId id="285" r:id="rId24"/>
    <p:sldId id="289" r:id="rId25"/>
    <p:sldId id="291" r:id="rId26"/>
    <p:sldId id="294" r:id="rId27"/>
    <p:sldId id="279" r:id="rId28"/>
    <p:sldId id="299" r:id="rId29"/>
    <p:sldId id="295" r:id="rId30"/>
    <p:sldId id="298" r:id="rId31"/>
    <p:sldId id="297" r:id="rId32"/>
    <p:sldId id="296" r:id="rId33"/>
    <p:sldId id="292" r:id="rId34"/>
    <p:sldId id="293" r:id="rId35"/>
    <p:sldId id="300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77" autoAdjust="0"/>
  </p:normalViewPr>
  <p:slideViewPr>
    <p:cSldViewPr>
      <p:cViewPr varScale="1">
        <p:scale>
          <a:sx n="81" d="100"/>
          <a:sy n="81" d="100"/>
        </p:scale>
        <p:origin x="1498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703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111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1496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333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3777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214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0515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8417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6769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8443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63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A19AD72-EED8-4B01-95E1-64A53D72C1FD}" type="datetimeFigureOut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01.06.2021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D8B163A-FC91-458A-9AAD-D0D07EA9443A}" type="slidenum">
              <a:rPr lang="ru-RU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8619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800200"/>
          </a:xfrm>
          <a:solidFill>
            <a:schemeClr val="accent6"/>
          </a:solidFill>
        </p:spPr>
        <p:txBody>
          <a:bodyPr/>
          <a:lstStyle/>
          <a:p>
            <a:r>
              <a:rPr lang="ru-RU" dirty="0"/>
              <a:t>Введение в пространство делового общения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509120"/>
            <a:ext cx="8136904" cy="216024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Декабрь</a:t>
            </a:r>
          </a:p>
          <a:p>
            <a:r>
              <a:rPr lang="ru-RU" dirty="0"/>
              <a:t>Психология управления в туристской деятельности</a:t>
            </a:r>
          </a:p>
          <a:p>
            <a:r>
              <a:rPr lang="ru-RU" dirty="0"/>
              <a:t>Зотова Н.Г.</a:t>
            </a:r>
          </a:p>
          <a:p>
            <a:endParaRPr lang="ru-RU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9738"/>
            <a:ext cx="9144000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6856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3999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6931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/>
              <a:t>Деловое общение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/>
              <a:t>Искусство, позволяющее войти в контакт с другими лицами или организациями для получения взаимовыгодных результатов</a:t>
            </a:r>
          </a:p>
          <a:p>
            <a:r>
              <a:rPr lang="ru-RU" dirty="0"/>
              <a:t>Коммуникация на основе формально-ролевого принципа взаимодействия с учетом должностных ролей и статусных функций</a:t>
            </a:r>
          </a:p>
        </p:txBody>
      </p:sp>
    </p:spTree>
    <p:extLst>
      <p:ext uri="{BB962C8B-B14F-4D97-AF65-F5344CB8AC3E}">
        <p14:creationId xmlns:p14="http://schemas.microsoft.com/office/powerpoint/2010/main" val="1212190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9209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96600" cy="745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792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6491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5537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0028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5983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ВЗАИМОДЕЙСТВИЕ -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ru-RU" sz="4800" dirty="0"/>
              <a:t>процесс взаимного влияния людей на сознание и поведение друг друга, в ходе которого происходит взаимное согласование действий</a:t>
            </a:r>
          </a:p>
        </p:txBody>
      </p:sp>
    </p:spTree>
    <p:extLst>
      <p:ext uri="{BB962C8B-B14F-4D97-AF65-F5344CB8AC3E}">
        <p14:creationId xmlns:p14="http://schemas.microsoft.com/office/powerpoint/2010/main" val="236259453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2551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4862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09622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HOME\Pictures\slide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06489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91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82935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27280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34675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1878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1748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61968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496944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4260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96008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17626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87215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Психологическая культура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44000" cy="5865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1531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3600" dirty="0"/>
              <a:t> «Психологическая культура личности</a:t>
            </a:r>
            <a:r>
              <a:rPr lang="ru-RU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507288" cy="568863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1600" dirty="0"/>
              <a:t>1.	Четко осознавать и понимать себя, свои желания, свой характер.</a:t>
            </a:r>
          </a:p>
          <a:p>
            <a:r>
              <a:rPr lang="ru-RU" sz="1600" dirty="0"/>
              <a:t>2.	Внимательно слушать другого, не теряя нити его размышлений.</a:t>
            </a:r>
          </a:p>
          <a:p>
            <a:r>
              <a:rPr lang="ru-RU" sz="1600" dirty="0"/>
              <a:t>3.	Гибко управлять своим настроением, желаниями и действиями.</a:t>
            </a:r>
          </a:p>
          <a:p>
            <a:r>
              <a:rPr lang="ru-RU" sz="1600" dirty="0"/>
              <a:t>4.	Смело пробовать себя в новом деле, в новых ситуациях.</a:t>
            </a:r>
          </a:p>
          <a:p>
            <a:r>
              <a:rPr lang="ru-RU" sz="1600" dirty="0"/>
              <a:t>5.	Разумно планировать свое время, работу с учетом условий и своих возможностей.</a:t>
            </a:r>
          </a:p>
          <a:p>
            <a:r>
              <a:rPr lang="ru-RU" sz="1600" dirty="0"/>
              <a:t>6.	Регулярно заниматься саморазвитием.</a:t>
            </a:r>
          </a:p>
          <a:p>
            <a:r>
              <a:rPr lang="ru-RU" sz="1600" dirty="0"/>
              <a:t>7.	Находить психологические причины своего настроения, своих ошибок.</a:t>
            </a:r>
          </a:p>
          <a:p>
            <a:r>
              <a:rPr lang="ru-RU" sz="1600" dirty="0"/>
              <a:t>8.	Сохранять спокойную речь и ясную голову в конфликтных ситуациях.</a:t>
            </a:r>
          </a:p>
          <a:p>
            <a:r>
              <a:rPr lang="ru-RU" sz="1600" dirty="0"/>
              <a:t>9.	Культурно, приемлемо для других людей, выражать отрицательные стремления и эмоции (например, агрессию и т.п.).</a:t>
            </a:r>
          </a:p>
          <a:p>
            <a:r>
              <a:rPr lang="ru-RU" sz="1600" dirty="0"/>
              <a:t>10.	Создавать оригинальные идеи, необычные образы.</a:t>
            </a:r>
          </a:p>
          <a:p>
            <a:r>
              <a:rPr lang="ru-RU" sz="1600" dirty="0"/>
              <a:t>11.	Точно выполнять обещания и деловые соглашения.</a:t>
            </a:r>
          </a:p>
          <a:p>
            <a:r>
              <a:rPr lang="ru-RU" sz="1600" dirty="0"/>
              <a:t>12.	Поддерживать хорошее состояние, развитие душевных и физических сил.</a:t>
            </a:r>
          </a:p>
          <a:p>
            <a:r>
              <a:rPr lang="ru-RU" sz="1600" dirty="0"/>
              <a:t>13.	Осознавать свое предназначение, жизненный путь.</a:t>
            </a:r>
          </a:p>
          <a:p>
            <a:r>
              <a:rPr lang="ru-RU" sz="1600" dirty="0"/>
              <a:t>14.	Ясно и уверенно высказывать свои мысли.</a:t>
            </a:r>
          </a:p>
          <a:p>
            <a:r>
              <a:rPr lang="ru-RU" sz="1600" dirty="0"/>
              <a:t>15.	Быстро реагировать на свое плохое состояние и находить способы его улучшения.</a:t>
            </a:r>
          </a:p>
          <a:p>
            <a:r>
              <a:rPr lang="ru-RU" sz="1600" dirty="0"/>
              <a:t>16.	Практически осуществлять свои новые идеи, создавать новые приемы работы.</a:t>
            </a:r>
          </a:p>
          <a:p>
            <a:r>
              <a:rPr lang="ru-RU" sz="1600" dirty="0"/>
              <a:t>17.	Доводить важное дело до конца, отдавать силы в основном главным целям.</a:t>
            </a:r>
          </a:p>
          <a:p>
            <a:r>
              <a:rPr lang="ru-RU" sz="1600" dirty="0"/>
              <a:t>18.	Самостоятельно преодолевать вредные привычки и развивать положительные.</a:t>
            </a:r>
          </a:p>
        </p:txBody>
      </p:sp>
    </p:spTree>
    <p:extLst>
      <p:ext uri="{BB962C8B-B14F-4D97-AF65-F5344CB8AC3E}">
        <p14:creationId xmlns:p14="http://schemas.microsoft.com/office/powerpoint/2010/main" val="692496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484527"/>
              </p:ext>
            </p:extLst>
          </p:nvPr>
        </p:nvGraphicFramePr>
        <p:xfrm>
          <a:off x="468313" y="115888"/>
          <a:ext cx="8229600" cy="635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9660">
                <a:tc>
                  <a:txBody>
                    <a:bodyPr/>
                    <a:lstStyle/>
                    <a:p>
                      <a:r>
                        <a:rPr lang="ru-RU" dirty="0"/>
                        <a:t>Поступать честно по отношению к другим участникам делового общения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Обманывать, нарушать свои обещания, извлекать одностороннюю выгоду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9660">
                <a:tc>
                  <a:txBody>
                    <a:bodyPr/>
                    <a:lstStyle/>
                    <a:p>
                      <a:r>
                        <a:rPr lang="ru-RU" dirty="0"/>
                        <a:t>Сотрудничать с коллегами, помогать, договариваться с ними,</a:t>
                      </a:r>
                      <a:r>
                        <a:rPr lang="ru-RU" baseline="0" dirty="0"/>
                        <a:t> </a:t>
                      </a:r>
                      <a:r>
                        <a:rPr lang="ru-RU" dirty="0"/>
                        <a:t>прощать  возможные промахи</a:t>
                      </a:r>
                      <a:r>
                        <a:rPr lang="ru-RU" baseline="0" dirty="0"/>
                        <a:t> и </a:t>
                      </a:r>
                      <a:r>
                        <a:rPr lang="ru-RU" dirty="0"/>
                        <a:t>ошибки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Соперничать., враждовать, бороться и мстить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9660">
                <a:tc>
                  <a:txBody>
                    <a:bodyPr/>
                    <a:lstStyle/>
                    <a:p>
                      <a:r>
                        <a:rPr lang="ru-RU" dirty="0"/>
                        <a:t>Доверять , делиться сомнениями,</a:t>
                      </a:r>
                      <a:r>
                        <a:rPr lang="ru-RU" baseline="0" dirty="0"/>
                        <a:t> размышлениями и переживаниями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Быть скрытным, держаться отчужденно, избегать доверительных отношений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9660">
                <a:tc>
                  <a:txBody>
                    <a:bodyPr/>
                    <a:lstStyle/>
                    <a:p>
                      <a:r>
                        <a:rPr lang="ru-RU" dirty="0"/>
                        <a:t>Относиться к другим  как  к равным себе, </a:t>
                      </a:r>
                      <a:r>
                        <a:rPr lang="ru-RU" baseline="0" dirty="0"/>
                        <a:t>уважать их, </a:t>
                      </a:r>
                      <a:r>
                        <a:rPr lang="ru-RU" dirty="0"/>
                        <a:t>понимать</a:t>
                      </a:r>
                      <a:r>
                        <a:rPr lang="ru-RU" baseline="0" dirty="0"/>
                        <a:t> и принимать их интересы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Считать себя выше других, ощущать свое превосходство, стремиться быть главным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1762">
                <a:tc>
                  <a:txBody>
                    <a:bodyPr/>
                    <a:lstStyle/>
                    <a:p>
                      <a:r>
                        <a:rPr lang="ru-RU" dirty="0"/>
                        <a:t>Быть включенным в общее дело, вместе сопереживать  за результат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Заботиться</a:t>
                      </a:r>
                      <a:r>
                        <a:rPr lang="ru-RU" baseline="0" dirty="0"/>
                        <a:t> только о себе, отрицать высокие цели и идеалы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77558">
                <a:tc>
                  <a:txBody>
                    <a:bodyPr/>
                    <a:lstStyle/>
                    <a:p>
                      <a:r>
                        <a:rPr lang="ru-RU" dirty="0"/>
                        <a:t>Действовать самостоятельно, проявлять инициативу, брать ответственность на себя, воодушевлять</a:t>
                      </a:r>
                      <a:r>
                        <a:rPr lang="ru-RU" baseline="0" dirty="0"/>
                        <a:t> коллег и вести их за собой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Быть пассивным и нерешительным, полагаться</a:t>
                      </a:r>
                      <a:r>
                        <a:rPr lang="ru-RU" baseline="0" dirty="0"/>
                        <a:t> на волю окружающих, действовать исключительно по инструкции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19195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/>
              <a:t>Коммуникативные способности и стрессоустойчивость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/>
              <a:t>Методика «Жизнестойкость личности»</a:t>
            </a:r>
          </a:p>
          <a:p>
            <a:r>
              <a:rPr lang="ru-RU" dirty="0" err="1"/>
              <a:t>Мадди</a:t>
            </a:r>
            <a:r>
              <a:rPr lang="ru-RU" dirty="0"/>
              <a:t>-Леонтьев</a:t>
            </a:r>
          </a:p>
        </p:txBody>
      </p:sp>
    </p:spTree>
    <p:extLst>
      <p:ext uri="{BB962C8B-B14F-4D97-AF65-F5344CB8AC3E}">
        <p14:creationId xmlns:p14="http://schemas.microsoft.com/office/powerpoint/2010/main" val="10415561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609600" indent="-609600">
              <a:lnSpc>
                <a:spcPct val="90000"/>
              </a:lnSpc>
            </a:pPr>
            <a:r>
              <a:rPr lang="ru-RU" b="1" dirty="0"/>
              <a:t>Жизнестойкость  представляет  собой  систему убеждений  о себе, о мире, об  отношениях  с  миром. </a:t>
            </a:r>
          </a:p>
          <a:p>
            <a:pPr marL="609600" indent="-609600">
              <a:lnSpc>
                <a:spcPct val="90000"/>
              </a:lnSpc>
              <a:buNone/>
            </a:pPr>
            <a:r>
              <a:rPr lang="ru-RU" b="1" dirty="0"/>
              <a:t>Три  компонента.</a:t>
            </a:r>
          </a:p>
          <a:p>
            <a:pPr marL="609600" indent="-609600">
              <a:lnSpc>
                <a:spcPct val="90000"/>
              </a:lnSpc>
            </a:pPr>
            <a:r>
              <a:rPr lang="ru-RU" b="1" dirty="0"/>
              <a:t>Вовлеченность. Человек с развитым  компонентом  вовлеченности  получает  удовольствие  от  собственной  деятельности.</a:t>
            </a:r>
          </a:p>
          <a:p>
            <a:pPr marL="609600" indent="-609600">
              <a:lnSpc>
                <a:spcPct val="90000"/>
              </a:lnSpc>
            </a:pPr>
            <a:r>
              <a:rPr lang="ru-RU" b="1" dirty="0"/>
              <a:t>Контроль представляет  собой  убеждённость  в  том,  что  борьба  позволяет  повлиять  на  результат  происходящего,  пусть  даже  успех  не гарантирован.</a:t>
            </a:r>
          </a:p>
          <a:p>
            <a:pPr marL="609600" indent="-609600">
              <a:lnSpc>
                <a:spcPct val="90000"/>
              </a:lnSpc>
            </a:pPr>
            <a:r>
              <a:rPr lang="ru-RU" b="1" dirty="0"/>
              <a:t>Принятие  риска - убеждённость  человека  в  том,  что  все  то, что с ним  случается,  способствует  его  развитию  за  счёт  опыта. Жизнь –это  способ  приобретения опыта.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9100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/>
              <a:t>Тематика нашего взаимодействия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/>
              <a:t>Механизмы эффективного делового общения </a:t>
            </a:r>
          </a:p>
          <a:p>
            <a:r>
              <a:rPr lang="ru-RU" dirty="0"/>
              <a:t>Конструктивное взаимодействие сотрудников в организации</a:t>
            </a:r>
          </a:p>
          <a:p>
            <a:r>
              <a:rPr lang="ru-RU" dirty="0"/>
              <a:t>Конфликты в общении, способы их разрешения и профилактики</a:t>
            </a:r>
          </a:p>
          <a:p>
            <a:r>
              <a:rPr lang="ru-RU" dirty="0"/>
              <a:t>Психолого-поведенческий облик организатора делового общения </a:t>
            </a:r>
          </a:p>
          <a:p>
            <a:r>
              <a:rPr lang="ru-RU" dirty="0"/>
              <a:t>Манипуляции в общении, их нейтрализация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06524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70089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Метод неоконченных предложений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1196752"/>
            <a:ext cx="8183880" cy="532859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ru-RU" dirty="0"/>
              <a:t>Трудности в общении с коллегами возникают в случае….</a:t>
            </a:r>
          </a:p>
          <a:p>
            <a:r>
              <a:rPr lang="ru-RU" dirty="0"/>
              <a:t>В споре меня может убедить тот….</a:t>
            </a:r>
          </a:p>
          <a:p>
            <a:r>
              <a:rPr lang="ru-RU" dirty="0"/>
              <a:t>Чаще всего я воздействую на коллектив посредством….</a:t>
            </a:r>
          </a:p>
          <a:p>
            <a:r>
              <a:rPr lang="ru-RU" dirty="0"/>
              <a:t>Не исполнительные работники …</a:t>
            </a:r>
          </a:p>
          <a:p>
            <a:r>
              <a:rPr lang="ru-RU" dirty="0"/>
              <a:t>Критикуя другого, чаще всего я …</a:t>
            </a:r>
          </a:p>
          <a:p>
            <a:r>
              <a:rPr lang="ru-RU" dirty="0"/>
              <a:t>Доверять можно….</a:t>
            </a:r>
          </a:p>
          <a:p>
            <a:r>
              <a:rPr lang="ru-RU" dirty="0"/>
              <a:t>Доказательством моей правоты служит…</a:t>
            </a:r>
          </a:p>
          <a:p>
            <a:r>
              <a:rPr lang="ru-RU" dirty="0"/>
              <a:t>Конфликт –это ситуация…..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29943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5233"/>
            <a:ext cx="7772400" cy="2551679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8914" name="Picture 2" descr="C:\Users\HOME\Downloads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80928"/>
            <a:ext cx="748883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27902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627</Words>
  <Application>Microsoft Office PowerPoint</Application>
  <PresentationFormat>Экран (4:3)</PresentationFormat>
  <Paragraphs>65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Arial</vt:lpstr>
      <vt:lpstr>Calibri</vt:lpstr>
      <vt:lpstr>Constantia</vt:lpstr>
      <vt:lpstr>Wingdings</vt:lpstr>
      <vt:lpstr>Wingdings 2</vt:lpstr>
      <vt:lpstr>Тема Office</vt:lpstr>
      <vt:lpstr>Поток</vt:lpstr>
      <vt:lpstr>Введение в пространство делового общения</vt:lpstr>
      <vt:lpstr>Презентация PowerPoint</vt:lpstr>
      <vt:lpstr>Презентация PowerPoint</vt:lpstr>
      <vt:lpstr>Деловое общение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ВЗАИМОДЕЙСТВИЕ -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Психологическая культура</vt:lpstr>
      <vt:lpstr> «Психологическая культура личности»</vt:lpstr>
      <vt:lpstr>Презентация PowerPoint</vt:lpstr>
      <vt:lpstr>Коммуникативные способности и стрессоустойчивость</vt:lpstr>
      <vt:lpstr>Презентация PowerPoint</vt:lpstr>
      <vt:lpstr>Тематика нашего взаимодействия</vt:lpstr>
      <vt:lpstr>Презентация PowerPoint</vt:lpstr>
      <vt:lpstr>Метод неоконченных предложений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в пространство делового бщения</dc:title>
  <dc:creator>HOME</dc:creator>
  <cp:lastModifiedBy>Наталья Зотова</cp:lastModifiedBy>
  <cp:revision>18</cp:revision>
  <dcterms:created xsi:type="dcterms:W3CDTF">2017-12-05T05:01:17Z</dcterms:created>
  <dcterms:modified xsi:type="dcterms:W3CDTF">2021-05-31T22:34:58Z</dcterms:modified>
</cp:coreProperties>
</file>