
<file path=[Content_Types].xml><?xml version="1.0" encoding="utf-8"?>
<Types xmlns="http://schemas.openxmlformats.org/package/2006/content-types">
  <Default Extension="docx" ContentType="application/vnd.openxmlformats-officedocument.wordprocessingml.documen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7"/>
  </p:notesMasterIdLst>
  <p:sldIdLst>
    <p:sldId id="256" r:id="rId2"/>
    <p:sldId id="291" r:id="rId3"/>
    <p:sldId id="267" r:id="rId4"/>
    <p:sldId id="268" r:id="rId5"/>
    <p:sldId id="269" r:id="rId6"/>
    <p:sldId id="270" r:id="rId7"/>
    <p:sldId id="271" r:id="rId8"/>
    <p:sldId id="272" r:id="rId9"/>
    <p:sldId id="277" r:id="rId10"/>
    <p:sldId id="278" r:id="rId11"/>
    <p:sldId id="279" r:id="rId12"/>
    <p:sldId id="273" r:id="rId13"/>
    <p:sldId id="274" r:id="rId14"/>
    <p:sldId id="275" r:id="rId15"/>
    <p:sldId id="290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1498" y="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7F6880-7AF4-4C56-B5E0-5DB53D632432}" type="datetimeFigureOut">
              <a:rPr lang="ru-RU" smtClean="0"/>
              <a:t>02.04.2020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8C20B9-6E31-4620-8DE8-5A15760DE7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05849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8C20B9-6E31-4620-8DE8-5A15760DE752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43021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516624"/>
            <a:ext cx="7315200" cy="2595025"/>
          </a:xfrm>
        </p:spPr>
        <p:txBody>
          <a:bodyPr>
            <a:normAutofit/>
          </a:bodyPr>
          <a:lstStyle>
            <a:lvl1pPr>
              <a:defRPr sz="48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5166530"/>
            <a:ext cx="7315200" cy="1144632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46153-5C55-45F1-903D-6B78F4BF0137}" type="datetimeFigureOut">
              <a:rPr lang="ru-RU" smtClean="0"/>
              <a:t>02.04.2020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E54F448-C76A-4CC1-BB94-91402C405307}" type="slidenum">
              <a:rPr lang="ru-RU" smtClean="0"/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46153-5C55-45F1-903D-6B78F4BF0137}" type="datetimeFigureOut">
              <a:rPr lang="ru-RU" smtClean="0"/>
              <a:t>02.04.2020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4F448-C76A-4CC1-BB94-91402C40530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017572"/>
            <a:ext cx="7315200" cy="1293592"/>
          </a:xfrm>
        </p:spPr>
        <p:txBody>
          <a:bodyPr anchor="t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3865097"/>
            <a:ext cx="7315200" cy="109843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46153-5C55-45F1-903D-6B78F4BF0137}" type="datetimeFigureOut">
              <a:rPr lang="ru-RU" smtClean="0"/>
              <a:t>02.04.2020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4F448-C76A-4CC1-BB94-91402C40530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46153-5C55-45F1-903D-6B78F4BF0137}" type="datetimeFigureOut">
              <a:rPr lang="ru-RU" smtClean="0"/>
              <a:t>02.04.2020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4F448-C76A-4CC1-BB94-91402C405307}" type="slidenum">
              <a:rPr lang="ru-RU" smtClean="0"/>
              <a:t>‹#›</a:t>
            </a:fld>
            <a:endParaRPr lang="ru-RU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914400" y="1544715"/>
            <a:ext cx="7315200" cy="115409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914400" y="2743200"/>
            <a:ext cx="3566160" cy="359359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81728" y="2743200"/>
            <a:ext cx="3566160" cy="35956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6348" y="2743200"/>
            <a:ext cx="3364992" cy="621792"/>
          </a:xfrm>
        </p:spPr>
        <p:txBody>
          <a:bodyPr anchor="b">
            <a:noAutofit/>
          </a:bodyPr>
          <a:lstStyle>
            <a:lvl1pPr marL="0" indent="0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85144" y="2743200"/>
            <a:ext cx="3362062" cy="621792"/>
          </a:xfrm>
        </p:spPr>
        <p:txBody>
          <a:bodyPr anchor="b">
            <a:noAutofit/>
          </a:bodyPr>
          <a:lstStyle>
            <a:lvl1pPr marL="0" indent="0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46153-5C55-45F1-903D-6B78F4BF0137}" type="datetimeFigureOut">
              <a:rPr lang="ru-RU" smtClean="0"/>
              <a:t>02.04.2020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4F448-C76A-4CC1-BB94-91402C405307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914400" y="1544715"/>
            <a:ext cx="7315200" cy="115409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914400" y="3383280"/>
            <a:ext cx="3566160" cy="295351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81727" y="3383280"/>
            <a:ext cx="3566160" cy="295351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46153-5C55-45F1-903D-6B78F4BF0137}" type="datetimeFigureOut">
              <a:rPr lang="ru-RU" smtClean="0"/>
              <a:t>02.04.2020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4F448-C76A-4CC1-BB94-91402C40530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46153-5C55-45F1-903D-6B78F4BF0137}" type="datetimeFigureOut">
              <a:rPr lang="ru-RU" smtClean="0"/>
              <a:t>02.04.2020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4F448-C76A-4CC1-BB94-91402C40530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825362"/>
            <a:ext cx="2950936" cy="2173015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21752" y="1826709"/>
            <a:ext cx="4207848" cy="4476614"/>
          </a:xfrm>
        </p:spPr>
        <p:txBody>
          <a:bodyPr anchor="ctr"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4061095"/>
            <a:ext cx="2950936" cy="22453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46153-5C55-45F1-903D-6B78F4BF0137}" type="datetimeFigureOut">
              <a:rPr lang="ru-RU" smtClean="0"/>
              <a:t>02.04.2020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4F448-C76A-4CC1-BB94-91402C40530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828800"/>
            <a:ext cx="2953512" cy="2176272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191000" y="2286000"/>
            <a:ext cx="4038600" cy="3352800"/>
          </a:xfrm>
          <a:solidFill>
            <a:schemeClr val="accent2"/>
          </a:solidFill>
          <a:ln w="12700">
            <a:noFill/>
          </a:ln>
          <a:effectLst>
            <a:reflection blurRad="12700" stA="30000" endPos="30000" dist="31750" dir="5400000" sy="-100000" algn="bl" rotWithShape="0"/>
          </a:effectLst>
          <a:scene3d>
            <a:camera prst="perspectiveRight" fov="2700000">
              <a:rot lat="240000" lon="900000" rev="0"/>
            </a:camera>
            <a:lightRig rig="threePt" dir="t">
              <a:rot lat="0" lon="0" rev="2700000"/>
            </a:lightRig>
          </a:scene3d>
          <a:sp3d/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4059936"/>
            <a:ext cx="2953512" cy="2249424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46153-5C55-45F1-903D-6B78F4BF0137}" type="datetimeFigureOut">
              <a:rPr lang="ru-RU" smtClean="0"/>
              <a:t>02.04.2020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4F448-C76A-4CC1-BB94-91402C40530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46153-5C55-45F1-903D-6B78F4BF0137}" type="datetimeFigureOut">
              <a:rPr lang="ru-RU" smtClean="0"/>
              <a:t>02.04.2020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4F448-C76A-4CC1-BB94-91402C40530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48400" y="1826709"/>
            <a:ext cx="1492499" cy="4484454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54524" y="1826709"/>
            <a:ext cx="5241476" cy="4484454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46153-5C55-45F1-903D-6B78F4BF0137}" type="datetimeFigureOut">
              <a:rPr lang="ru-RU" smtClean="0"/>
              <a:t>02.04.2020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4F448-C76A-4CC1-BB94-91402C40530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8435268" y="573807"/>
            <a:ext cx="86236" cy="57231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8569419" y="573807"/>
            <a:ext cx="576072" cy="57231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4400" y="1544715"/>
            <a:ext cx="7315200" cy="115409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2769833"/>
            <a:ext cx="7315200" cy="353952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07690" y="548797"/>
            <a:ext cx="1189132" cy="29791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alpha val="50000"/>
                  </a:schemeClr>
                </a:solidFill>
              </a:defRPr>
            </a:lvl1pPr>
          </a:lstStyle>
          <a:p>
            <a:fld id="{5FB46153-5C55-45F1-903D-6B78F4BF0137}" type="datetimeFigureOut">
              <a:rPr lang="ru-RU" smtClean="0"/>
              <a:t>02.04.2020</a:t>
            </a:fld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314415" y="548797"/>
            <a:ext cx="941203" cy="3017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2E54F448-C76A-4CC1-BB94-91402C405307}" type="slidenum">
              <a:rPr lang="ru-RU" smtClean="0"/>
              <a:t>‹#›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08688" y="855956"/>
            <a:ext cx="2246489" cy="301227"/>
          </a:xfrm>
          <a:prstGeom prst="rect">
            <a:avLst/>
          </a:prstGeom>
        </p:spPr>
        <p:txBody>
          <a:bodyPr vert="horz" lIns="91440" tIns="0" rIns="91440" bIns="45720" rtlCol="0" anchor="t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430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6002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8288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mailto:Natzotova@yandex.ru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psycabi.net/psikhologiya-krasoty-i-zdorovya/kak-borotsya-so-stressom/362-kak-chuvstvovat-sebya-zashchishchennym-psikhologicheskaya-bezopasnost-lichnosti-i-sostoyanie-zashchishchennosti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5.emf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71600" y="476672"/>
            <a:ext cx="7772400" cy="3816423"/>
          </a:xfrm>
        </p:spPr>
        <p:txBody>
          <a:bodyPr>
            <a:normAutofit/>
          </a:bodyPr>
          <a:lstStyle/>
          <a:p>
            <a:r>
              <a:rPr lang="ru-RU" dirty="0"/>
              <a:t>Самоактуализация личности</a:t>
            </a:r>
            <a:br>
              <a:rPr lang="ru-RU" dirty="0"/>
            </a:br>
            <a:r>
              <a:rPr lang="ru-RU" dirty="0"/>
              <a:t> Семинарское занятие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87624" y="4293096"/>
            <a:ext cx="6400800" cy="2088232"/>
          </a:xfrm>
        </p:spPr>
        <p:txBody>
          <a:bodyPr/>
          <a:lstStyle/>
          <a:p>
            <a:r>
              <a:rPr lang="ru-RU" b="1" dirty="0">
                <a:solidFill>
                  <a:schemeClr val="tx1"/>
                </a:solidFill>
              </a:rPr>
              <a:t>Зотова Н.Г. </a:t>
            </a:r>
          </a:p>
          <a:p>
            <a:r>
              <a:rPr lang="ru-RU" b="1" dirty="0">
                <a:solidFill>
                  <a:schemeClr val="tx1"/>
                </a:solidFill>
              </a:rPr>
              <a:t>Зав кафедрой психологии профессиональной деятельности ВГСПУ</a:t>
            </a:r>
          </a:p>
        </p:txBody>
      </p:sp>
    </p:spTree>
    <p:extLst>
      <p:ext uri="{BB962C8B-B14F-4D97-AF65-F5344CB8AC3E}">
        <p14:creationId xmlns:p14="http://schemas.microsoft.com/office/powerpoint/2010/main" val="29182017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8B5F04E-489F-454E-A5E5-1478131692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692697"/>
            <a:ext cx="7315200" cy="1296143"/>
          </a:xfrm>
        </p:spPr>
        <p:txBody>
          <a:bodyPr/>
          <a:lstStyle/>
          <a:p>
            <a:r>
              <a:rPr lang="ru-RU" dirty="0"/>
              <a:t>Задание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6AD80B8-2473-451B-A97C-F6F56BD99B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Познакомьтесь с текстом презентации и проведите тест «Пирамида Маслоу».</a:t>
            </a:r>
          </a:p>
          <a:p>
            <a:r>
              <a:rPr lang="ru-RU" dirty="0"/>
              <a:t>Определите уровень выраженности ваших потребностей</a:t>
            </a:r>
          </a:p>
          <a:p>
            <a:r>
              <a:rPr lang="ru-RU" dirty="0"/>
              <a:t>Проанализируйте полученные результаты, используя текст презентации и отвечая на вопросы – «что затрудняет самоактуализацию, блокирует или способствует ее проявлению?»</a:t>
            </a:r>
          </a:p>
          <a:p>
            <a:r>
              <a:rPr lang="ru-RU" dirty="0"/>
              <a:t>Оформите свои выводы в качестве эссе « Ресурсы саморазвития» и пришлите на почту </a:t>
            </a:r>
            <a:r>
              <a:rPr lang="en-US" dirty="0">
                <a:hlinkClick r:id="rId2"/>
              </a:rPr>
              <a:t>Natzotova@yandex.ru</a:t>
            </a:r>
            <a:endParaRPr lang="en-US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780710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>Здоровый человек — это человек гармоничный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/>
              <a:t>По </a:t>
            </a:r>
            <a:r>
              <a:rPr lang="ru-RU" dirty="0" err="1"/>
              <a:t>А.Маслоу</a:t>
            </a:r>
            <a:r>
              <a:rPr lang="ru-RU" dirty="0"/>
              <a:t> «здоровый - это человек счастливый, живущий в гармонии с самим собою, не ощущающий "внутреннего разлада, защищающийся, но первым ни на кого, не нападающий….</a:t>
            </a:r>
          </a:p>
        </p:txBody>
      </p:sp>
    </p:spTree>
    <p:extLst>
      <p:ext uri="{BB962C8B-B14F-4D97-AF65-F5344CB8AC3E}">
        <p14:creationId xmlns:p14="http://schemas.microsoft.com/office/powerpoint/2010/main" val="10230304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04665"/>
            <a:ext cx="7315200" cy="1368151"/>
          </a:xfrm>
        </p:spPr>
        <p:txBody>
          <a:bodyPr>
            <a:normAutofit/>
          </a:bodyPr>
          <a:lstStyle/>
          <a:p>
            <a:r>
              <a:rPr lang="ru-RU" dirty="0"/>
              <a:t>Теория иерархии потребностей А. </a:t>
            </a:r>
            <a:r>
              <a:rPr lang="ru-RU" dirty="0" err="1"/>
              <a:t>Маслоу</a:t>
            </a:r>
            <a:endParaRPr lang="ru-RU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63688" y="2132856"/>
            <a:ext cx="4896544" cy="41866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135460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332657"/>
            <a:ext cx="7315200" cy="864095"/>
          </a:xfrm>
        </p:spPr>
        <p:txBody>
          <a:bodyPr/>
          <a:lstStyle/>
          <a:p>
            <a:r>
              <a:rPr lang="ru-RU" b="1" i="1" dirty="0"/>
              <a:t>Тест «Пирамида </a:t>
            </a:r>
            <a:r>
              <a:rPr lang="ru-RU" b="1" i="1" dirty="0" err="1"/>
              <a:t>Маслоу</a:t>
            </a:r>
            <a:r>
              <a:rPr lang="ru-RU" b="1" i="1" dirty="0"/>
              <a:t>"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14400" y="1484785"/>
            <a:ext cx="7315200" cy="4824576"/>
          </a:xfrm>
        </p:spPr>
        <p:txBody>
          <a:bodyPr>
            <a:normAutofit/>
          </a:bodyPr>
          <a:lstStyle/>
          <a:p>
            <a:r>
              <a:rPr lang="ru-RU" i="1" dirty="0"/>
              <a:t>Я совершенно убежден, что человек живет хлебом единым только в условиях, когда хлеба нет. Но что случается с человеческими стремлениями, когда хлеба вдоволь и желудок всегда полон? Появляются более высокие потребности, и именно они, а не физиологический голод, управляют нашим организмом. По мере удовлетворения одних потребностей возникают другие, все более духовные. Так, шаг за шагом человек приходит к потребности в </a:t>
            </a:r>
            <a:r>
              <a:rPr lang="ru-RU" i="1" dirty="0" err="1"/>
              <a:t>самоактуализации</a:t>
            </a:r>
            <a:r>
              <a:rPr lang="ru-RU" i="1" dirty="0"/>
              <a:t> — наивысшей из них.</a:t>
            </a:r>
            <a:r>
              <a:rPr lang="ru-RU" dirty="0"/>
              <a:t> </a:t>
            </a:r>
          </a:p>
          <a:p>
            <a:r>
              <a:rPr lang="ru-RU" dirty="0"/>
              <a:t>А. </a:t>
            </a:r>
            <a:r>
              <a:rPr lang="ru-RU" dirty="0" err="1"/>
              <a:t>Маслоу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3154431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432048"/>
          </a:xfrm>
        </p:spPr>
        <p:txBody>
          <a:bodyPr>
            <a:normAutofit fontScale="90000"/>
          </a:bodyPr>
          <a:lstStyle/>
          <a:p>
            <a:br>
              <a:rPr lang="ru-RU" dirty="0"/>
            </a:br>
            <a:r>
              <a:rPr lang="ru-RU" dirty="0"/>
              <a:t>Инструкция.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7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ru-RU" sz="2400" dirty="0">
                <a:solidFill>
                  <a:srgbClr val="073E87"/>
                </a:solidFill>
                <a:latin typeface="Candara"/>
              </a:rPr>
              <a:t>Ответьте на 20 утверждений, указывая степень наиболее близкую вам - все это касается вашего собственного мнения, видения и точки зрения.</a:t>
            </a:r>
          </a:p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ru-RU" sz="2400" dirty="0">
                <a:solidFill>
                  <a:srgbClr val="073E87"/>
                </a:solidFill>
                <a:latin typeface="Candara"/>
              </a:rPr>
              <a:t>Выберите букву и отметьте ее в бланке напротив каждого утверждения:</a:t>
            </a:r>
          </a:p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ru-RU" sz="2400" dirty="0">
                <a:solidFill>
                  <a:srgbClr val="073E87"/>
                </a:solidFill>
                <a:latin typeface="Candara"/>
              </a:rPr>
              <a:t>совершенно верно и точно - </a:t>
            </a:r>
            <a:r>
              <a:rPr lang="ru-RU" sz="2400" b="1" dirty="0">
                <a:solidFill>
                  <a:srgbClr val="073E87"/>
                </a:solidFill>
                <a:latin typeface="Candara"/>
              </a:rPr>
              <a:t>С</a:t>
            </a:r>
            <a:endParaRPr lang="ru-RU" sz="2400" dirty="0">
              <a:solidFill>
                <a:srgbClr val="073E87"/>
              </a:solidFill>
              <a:latin typeface="Candara"/>
            </a:endParaRPr>
          </a:p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ru-RU" sz="2400" dirty="0">
                <a:solidFill>
                  <a:srgbClr val="073E87"/>
                </a:solidFill>
                <a:latin typeface="Candara"/>
              </a:rPr>
              <a:t>в большей степени верно и точно - </a:t>
            </a:r>
            <a:r>
              <a:rPr lang="ru-RU" sz="2400" b="1" dirty="0">
                <a:solidFill>
                  <a:srgbClr val="073E87"/>
                </a:solidFill>
                <a:latin typeface="Candara"/>
              </a:rPr>
              <a:t>М</a:t>
            </a:r>
            <a:endParaRPr lang="ru-RU" sz="2400" dirty="0">
              <a:solidFill>
                <a:srgbClr val="073E87"/>
              </a:solidFill>
              <a:latin typeface="Candara"/>
            </a:endParaRPr>
          </a:p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ru-RU" sz="2400" dirty="0">
                <a:solidFill>
                  <a:srgbClr val="073E87"/>
                </a:solidFill>
                <a:latin typeface="Candara"/>
              </a:rPr>
              <a:t>частично верно и точно - </a:t>
            </a:r>
            <a:r>
              <a:rPr lang="ru-RU" sz="2400" b="1" dirty="0">
                <a:solidFill>
                  <a:srgbClr val="073E87"/>
                </a:solidFill>
                <a:latin typeface="Candara"/>
              </a:rPr>
              <a:t>Р</a:t>
            </a:r>
            <a:endParaRPr lang="ru-RU" sz="2400" dirty="0">
              <a:solidFill>
                <a:srgbClr val="073E87"/>
              </a:solidFill>
              <a:latin typeface="Candara"/>
            </a:endParaRPr>
          </a:p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ru-RU" sz="2400" dirty="0">
                <a:solidFill>
                  <a:srgbClr val="073E87"/>
                </a:solidFill>
                <a:latin typeface="Candara"/>
              </a:rPr>
              <a:t>в некоторой степени верно и точно - </a:t>
            </a:r>
            <a:r>
              <a:rPr lang="ru-RU" sz="2400" b="1" dirty="0">
                <a:solidFill>
                  <a:srgbClr val="073E87"/>
                </a:solidFill>
                <a:latin typeface="Candara"/>
              </a:rPr>
              <a:t>S</a:t>
            </a:r>
            <a:endParaRPr lang="ru-RU" sz="2400" dirty="0">
              <a:solidFill>
                <a:srgbClr val="073E87"/>
              </a:solidFill>
              <a:latin typeface="Candara"/>
            </a:endParaRPr>
          </a:p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ru-RU" sz="2400" dirty="0">
                <a:solidFill>
                  <a:srgbClr val="073E87"/>
                </a:solidFill>
                <a:latin typeface="Candara"/>
              </a:rPr>
              <a:t>совершенно не верно - </a:t>
            </a:r>
            <a:r>
              <a:rPr lang="ru-RU" sz="2400" b="1" dirty="0">
                <a:solidFill>
                  <a:srgbClr val="073E87"/>
                </a:solidFill>
                <a:latin typeface="Candara"/>
              </a:rPr>
              <a:t>N</a:t>
            </a:r>
            <a:endParaRPr lang="ru-RU" sz="2400" dirty="0">
              <a:solidFill>
                <a:srgbClr val="073E87"/>
              </a:solidFill>
              <a:latin typeface="Candara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025864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88640"/>
            <a:ext cx="8229600" cy="5937523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ru-RU" sz="1300" b="1" dirty="0">
                <a:solidFill>
                  <a:srgbClr val="073E87"/>
                </a:solidFill>
                <a:latin typeface="Candara"/>
              </a:rPr>
              <a:t>Тестовый материал (вопросы).</a:t>
            </a:r>
          </a:p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endParaRPr lang="ru-RU" sz="1300" b="1" dirty="0">
              <a:solidFill>
                <a:srgbClr val="073E87"/>
              </a:solidFill>
              <a:latin typeface="Candara"/>
            </a:endParaRPr>
          </a:p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ru-RU" sz="1300" b="1" dirty="0">
                <a:solidFill>
                  <a:srgbClr val="073E87"/>
                </a:solidFill>
                <a:latin typeface="Candara"/>
              </a:rPr>
              <a:t>1	Спокойная работа - самое главное для меня	 </a:t>
            </a:r>
          </a:p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ru-RU" sz="1300" b="1" dirty="0">
                <a:solidFill>
                  <a:srgbClr val="073E87"/>
                </a:solidFill>
                <a:latin typeface="Candara"/>
              </a:rPr>
              <a:t>2	Я предпочитаю работать независимо, самостоятельно 	 </a:t>
            </a:r>
          </a:p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ru-RU" sz="1300" b="1" dirty="0">
                <a:solidFill>
                  <a:srgbClr val="073E87"/>
                </a:solidFill>
                <a:latin typeface="Candara"/>
              </a:rPr>
              <a:t>3	Высокая   зарплата   -   наилучшее   свидетельство ценности человека в компании	 </a:t>
            </a:r>
          </a:p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ru-RU" sz="1300" b="1" dirty="0">
                <a:solidFill>
                  <a:srgbClr val="073E87"/>
                </a:solidFill>
                <a:latin typeface="Candara"/>
              </a:rPr>
              <a:t>4	Поиск того, что сделает меня счастливым – самое важное в жизни	 </a:t>
            </a:r>
          </a:p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ru-RU" sz="1300" b="1" dirty="0">
                <a:solidFill>
                  <a:srgbClr val="073E87"/>
                </a:solidFill>
                <a:latin typeface="Candara"/>
              </a:rPr>
              <a:t>5	Безопасность работы - не самый важный фактор для меня	 </a:t>
            </a:r>
          </a:p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ru-RU" sz="1300" b="1" dirty="0">
                <a:solidFill>
                  <a:srgbClr val="073E87"/>
                </a:solidFill>
                <a:latin typeface="Candara"/>
              </a:rPr>
              <a:t>6	Мои друзья значат для меня больше, чем что-либо еще 	 </a:t>
            </a:r>
          </a:p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ru-RU" sz="1300" b="1" dirty="0">
                <a:solidFill>
                  <a:srgbClr val="073E87"/>
                </a:solidFill>
                <a:latin typeface="Candara"/>
              </a:rPr>
              <a:t>7	Большинство людей думают, что они лучше, чем есть на самом деле	 </a:t>
            </a:r>
          </a:p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ru-RU" sz="1300" b="1" dirty="0">
                <a:solidFill>
                  <a:srgbClr val="073E87"/>
                </a:solidFill>
                <a:latin typeface="Candara"/>
              </a:rPr>
              <a:t>8	Я хочу иметь работу, которая позволяла бы мне научиться чему-то новому и развивать мои навыки	 </a:t>
            </a:r>
          </a:p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ru-RU" sz="1300" b="1" dirty="0">
                <a:solidFill>
                  <a:srgbClr val="073E87"/>
                </a:solidFill>
                <a:latin typeface="Candara"/>
              </a:rPr>
              <a:t>9	Регулярный доход, на который я могу рассчитывать, является решающим для меня	 </a:t>
            </a:r>
          </a:p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ru-RU" sz="1300" b="1" dirty="0">
                <a:solidFill>
                  <a:srgbClr val="073E87"/>
                </a:solidFill>
                <a:latin typeface="Candara"/>
              </a:rPr>
              <a:t>10	Лучше   избегать   очень   близких   отношений   с  коллегами по работе	 </a:t>
            </a:r>
          </a:p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ru-RU" sz="1300" b="1" dirty="0">
                <a:solidFill>
                  <a:srgbClr val="073E87"/>
                </a:solidFill>
                <a:latin typeface="Candara"/>
              </a:rPr>
              <a:t>11	Моя  самооценка наиболее важна для меня, чем чье-либо мнение	 </a:t>
            </a:r>
          </a:p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ru-RU" sz="1300" b="1" dirty="0">
                <a:solidFill>
                  <a:srgbClr val="073E87"/>
                </a:solidFill>
                <a:latin typeface="Candara"/>
              </a:rPr>
              <a:t>12	Погоня за мечтой - это пустая трата времени	 </a:t>
            </a:r>
          </a:p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ru-RU" sz="1300" b="1" dirty="0">
                <a:solidFill>
                  <a:srgbClr val="073E87"/>
                </a:solidFill>
                <a:latin typeface="Candara"/>
              </a:rPr>
              <a:t>13	Хорошая работа должна включать хороший план ухода на пенсию	 </a:t>
            </a:r>
          </a:p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ru-RU" sz="1300" b="1" dirty="0">
                <a:solidFill>
                  <a:srgbClr val="073E87"/>
                </a:solidFill>
                <a:latin typeface="Candara"/>
              </a:rPr>
              <a:t>14	Предпочитаю работу, предполагающую общение с другими людьми - клиентами и коллегами	 </a:t>
            </a:r>
          </a:p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ru-RU" sz="1300" b="1" dirty="0">
                <a:solidFill>
                  <a:srgbClr val="073E87"/>
                </a:solidFill>
                <a:latin typeface="Candara"/>
              </a:rPr>
              <a:t>15	Я злюсь, когда кто-то присваивает себе работу, сделанную мной 	 </a:t>
            </a:r>
          </a:p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ru-RU" sz="1300" b="1" dirty="0">
                <a:solidFill>
                  <a:srgbClr val="073E87"/>
                </a:solidFill>
                <a:latin typeface="Candara"/>
              </a:rPr>
              <a:t>16	Идти   все   дальше,   устанавливать   собственные лимиты - вот то, что мной движет 	 </a:t>
            </a:r>
          </a:p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ru-RU" sz="1300" b="1" dirty="0">
                <a:solidFill>
                  <a:srgbClr val="073E87"/>
                </a:solidFill>
                <a:latin typeface="Candara"/>
              </a:rPr>
              <a:t>17	Самый   важный   аспект  работы   в  компании -  хороший план страховки здоровья	 </a:t>
            </a:r>
          </a:p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ru-RU" sz="1300" b="1" dirty="0">
                <a:solidFill>
                  <a:srgbClr val="073E87"/>
                </a:solidFill>
                <a:latin typeface="Candara"/>
              </a:rPr>
              <a:t>18	Для меня очень важно, быть частью сплоченной группы	 </a:t>
            </a:r>
          </a:p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ru-RU" sz="1300" b="1" dirty="0">
                <a:solidFill>
                  <a:srgbClr val="073E87"/>
                </a:solidFill>
                <a:latin typeface="Candara"/>
              </a:rPr>
              <a:t>19	Мои достижения дают мне право уважать себя       	 </a:t>
            </a:r>
          </a:p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ru-RU" sz="1300" b="1" dirty="0">
                <a:solidFill>
                  <a:srgbClr val="073E87"/>
                </a:solidFill>
                <a:latin typeface="Candara"/>
              </a:rPr>
              <a:t>20	Я   чувствую  себя  лучше,   когда делаю  то,   что умею, чем когда пытаюсь выполнять что-то новое    	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192455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i="1" dirty="0"/>
              <a:t>Ключ к тесту </a:t>
            </a:r>
            <a:r>
              <a:rPr lang="ru-RU" i="1" dirty="0" err="1"/>
              <a:t>Маслоу</a:t>
            </a:r>
            <a:r>
              <a:rPr lang="ru-RU" i="1" dirty="0"/>
              <a:t>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ru-RU" sz="2200" i="1" dirty="0">
                <a:solidFill>
                  <a:srgbClr val="073E87"/>
                </a:solidFill>
                <a:latin typeface="Candara"/>
              </a:rPr>
              <a:t>Диагностические шкалы:      </a:t>
            </a:r>
            <a:r>
              <a:rPr lang="ru-RU" sz="2200" dirty="0">
                <a:solidFill>
                  <a:srgbClr val="073E87"/>
                </a:solidFill>
                <a:latin typeface="Candara"/>
              </a:rPr>
              <a:t> </a:t>
            </a:r>
          </a:p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ru-RU" sz="2200" dirty="0">
                <a:solidFill>
                  <a:srgbClr val="073E87"/>
                </a:solidFill>
                <a:latin typeface="Candara"/>
                <a:hlinkClick r:id="rId2"/>
              </a:rPr>
              <a:t>Потребность в безопасности</a:t>
            </a:r>
            <a:r>
              <a:rPr lang="ru-RU" sz="2200" dirty="0">
                <a:solidFill>
                  <a:srgbClr val="073E87"/>
                </a:solidFill>
                <a:latin typeface="Candara"/>
              </a:rPr>
              <a:t>: желание обеспечить себе будущее, упрочить свое положение, избегать неприятностей.</a:t>
            </a:r>
          </a:p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ru-RU" sz="2200" u="sng" dirty="0">
                <a:solidFill>
                  <a:srgbClr val="073E87"/>
                </a:solidFill>
                <a:latin typeface="Candara"/>
              </a:rPr>
              <a:t>Потребность социальная</a:t>
            </a:r>
            <a:r>
              <a:rPr lang="ru-RU" sz="2200" dirty="0">
                <a:solidFill>
                  <a:srgbClr val="073E87"/>
                </a:solidFill>
                <a:latin typeface="Candara"/>
              </a:rPr>
              <a:t>: желание иметь теплые отношения с людьми, иметь хороших собеседников, быть понятым другими.        </a:t>
            </a:r>
          </a:p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ru-RU" sz="2200" u="sng" dirty="0">
                <a:solidFill>
                  <a:srgbClr val="073E87"/>
                </a:solidFill>
                <a:latin typeface="Candara"/>
              </a:rPr>
              <a:t>Потребность в уважении со стороны</a:t>
            </a:r>
            <a:r>
              <a:rPr lang="ru-RU" sz="2200" dirty="0">
                <a:solidFill>
                  <a:srgbClr val="073E87"/>
                </a:solidFill>
                <a:latin typeface="Candara"/>
              </a:rPr>
              <a:t>: желание  добиться  признания  и уважения, повышать уровень мастерства и  компетентности,  обеспечить  себе   положение, влияние.</a:t>
            </a:r>
          </a:p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ru-RU" sz="2200" u="sng" dirty="0">
                <a:solidFill>
                  <a:srgbClr val="073E87"/>
                </a:solidFill>
                <a:latin typeface="Candara"/>
              </a:rPr>
              <a:t>Потребность в самореализации</a:t>
            </a:r>
            <a:r>
              <a:rPr lang="ru-RU" sz="2200" dirty="0">
                <a:solidFill>
                  <a:srgbClr val="073E87"/>
                </a:solidFill>
                <a:latin typeface="Candara"/>
              </a:rPr>
              <a:t>: желание развивать свои силы  и  способности, стремиться к новому и неизведанному, заниматься делом, требующим   полной отдачи.</a:t>
            </a:r>
          </a:p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endParaRPr lang="ru-RU" sz="2200" dirty="0">
              <a:solidFill>
                <a:srgbClr val="073E87"/>
              </a:solidFill>
              <a:latin typeface="Candara"/>
            </a:endParaRPr>
          </a:p>
        </p:txBody>
      </p:sp>
    </p:spTree>
    <p:extLst>
      <p:ext uri="{BB962C8B-B14F-4D97-AF65-F5344CB8AC3E}">
        <p14:creationId xmlns:p14="http://schemas.microsoft.com/office/powerpoint/2010/main" val="31883761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700808"/>
            <a:ext cx="7560840" cy="38164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465340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60648"/>
            <a:ext cx="6048672" cy="5865813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27100164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Окончание таблицы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endParaRPr lang="ru-RU" dirty="0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18746860"/>
              </p:ext>
            </p:extLst>
          </p:nvPr>
        </p:nvGraphicFramePr>
        <p:xfrm>
          <a:off x="1403648" y="1484784"/>
          <a:ext cx="5986463" cy="417646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2" name="Документ" r:id="rId3" imgW="5986388" imgH="2596495" progId="Word.Document.12">
                  <p:embed/>
                </p:oleObj>
              </mc:Choice>
              <mc:Fallback>
                <p:oleObj name="Документ" r:id="rId3" imgW="5986388" imgH="2596495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403648" y="1484784"/>
                        <a:ext cx="5986463" cy="417646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271965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i="1" dirty="0">
                <a:solidFill>
                  <a:srgbClr val="182F3A"/>
                </a:solidFill>
                <a:latin typeface="Verdana" pitchFamily="34" charset="0"/>
                <a:cs typeface="Arial" pitchFamily="34" charset="0"/>
              </a:rPr>
              <a:t>Стандартные нормы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</p:nvPr>
        </p:nvGraphicFramePr>
        <p:xfrm>
          <a:off x="1423987" y="2092674"/>
          <a:ext cx="6296025" cy="3445764"/>
        </p:xfrm>
        <a:graphic>
          <a:graphicData uri="http://schemas.openxmlformats.org/drawingml/2006/table">
            <a:tbl>
              <a:tblPr firstRow="1" firstCol="1" bandRow="1"/>
              <a:tblGrid>
                <a:gridCol w="11715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11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477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477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477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900"/>
                        </a:spcBef>
                        <a:spcAft>
                          <a:spcPts val="900"/>
                        </a:spcAft>
                      </a:pPr>
                      <a:r>
                        <a:rPr lang="ru-RU" sz="1350" dirty="0">
                          <a:effectLst/>
                          <a:latin typeface="Verdana"/>
                          <a:ea typeface="Times New Roman"/>
                          <a:cs typeface="Arial"/>
                        </a:rPr>
                        <a:t>Уровень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>
                    <a:lnL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900"/>
                        </a:spcBef>
                        <a:spcAft>
                          <a:spcPts val="900"/>
                        </a:spcAft>
                      </a:pPr>
                      <a:r>
                        <a:rPr lang="ru-RU" sz="1350" dirty="0">
                          <a:effectLst/>
                          <a:latin typeface="Verdana"/>
                          <a:ea typeface="Times New Roman"/>
                          <a:cs typeface="Arial"/>
                        </a:rPr>
                        <a:t>Потребность в безопасности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>
                    <a:lnL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900"/>
                        </a:spcBef>
                        <a:spcAft>
                          <a:spcPts val="900"/>
                        </a:spcAft>
                      </a:pPr>
                      <a:r>
                        <a:rPr lang="ru-RU" sz="1350">
                          <a:effectLst/>
                          <a:latin typeface="Verdana"/>
                          <a:ea typeface="Times New Roman"/>
                          <a:cs typeface="Arial"/>
                        </a:rPr>
                        <a:t>Потребность социальная (любовь, семья, дружба)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>
                    <a:lnL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900"/>
                        </a:spcBef>
                        <a:spcAft>
                          <a:spcPts val="900"/>
                        </a:spcAft>
                      </a:pPr>
                      <a:r>
                        <a:rPr lang="ru-RU" sz="1350">
                          <a:effectLst/>
                          <a:latin typeface="Verdana"/>
                          <a:ea typeface="Times New Roman"/>
                          <a:cs typeface="Arial"/>
                        </a:rPr>
                        <a:t>Потребность в самоутверждении (карьера, успех, престиж)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>
                    <a:lnL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900"/>
                        </a:spcBef>
                        <a:spcAft>
                          <a:spcPts val="900"/>
                        </a:spcAft>
                      </a:pPr>
                      <a:r>
                        <a:rPr lang="ru-RU" sz="1350">
                          <a:effectLst/>
                          <a:latin typeface="Verdana"/>
                          <a:ea typeface="Times New Roman"/>
                          <a:cs typeface="Arial"/>
                        </a:rPr>
                        <a:t>Потребность в самоактуализации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>
                    <a:lnL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900"/>
                        </a:spcBef>
                        <a:spcAft>
                          <a:spcPts val="900"/>
                        </a:spcAft>
                      </a:pPr>
                      <a:r>
                        <a:rPr lang="ru-RU" sz="1350">
                          <a:effectLst/>
                          <a:latin typeface="Verdana"/>
                          <a:ea typeface="Times New Roman"/>
                          <a:cs typeface="Arial"/>
                        </a:rPr>
                        <a:t>Очень высокий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>
                    <a:lnL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900"/>
                        </a:spcBef>
                        <a:spcAft>
                          <a:spcPts val="900"/>
                        </a:spcAft>
                      </a:pPr>
                      <a:r>
                        <a:rPr lang="ru-RU" sz="1350">
                          <a:effectLst/>
                          <a:latin typeface="Verdana"/>
                          <a:ea typeface="Times New Roman"/>
                          <a:cs typeface="Arial"/>
                        </a:rPr>
                        <a:t>24-25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>
                    <a:lnL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900"/>
                        </a:spcBef>
                        <a:spcAft>
                          <a:spcPts val="900"/>
                        </a:spcAft>
                      </a:pPr>
                      <a:r>
                        <a:rPr lang="ru-RU" sz="1350">
                          <a:effectLst/>
                          <a:latin typeface="Verdana"/>
                          <a:ea typeface="Times New Roman"/>
                          <a:cs typeface="Arial"/>
                        </a:rPr>
                        <a:t>23-25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>
                    <a:lnL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900"/>
                        </a:spcBef>
                        <a:spcAft>
                          <a:spcPts val="900"/>
                        </a:spcAft>
                      </a:pPr>
                      <a:r>
                        <a:rPr lang="ru-RU" sz="1350">
                          <a:effectLst/>
                          <a:latin typeface="Verdana"/>
                          <a:ea typeface="Times New Roman"/>
                          <a:cs typeface="Arial"/>
                        </a:rPr>
                        <a:t>23-25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>
                    <a:lnL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900"/>
                        </a:spcBef>
                        <a:spcAft>
                          <a:spcPts val="900"/>
                        </a:spcAft>
                      </a:pPr>
                      <a:r>
                        <a:rPr lang="ru-RU" sz="1350">
                          <a:effectLst/>
                          <a:latin typeface="Verdana"/>
                          <a:ea typeface="Times New Roman"/>
                          <a:cs typeface="Arial"/>
                        </a:rPr>
                        <a:t>25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>
                    <a:lnL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900"/>
                        </a:spcBef>
                        <a:spcAft>
                          <a:spcPts val="900"/>
                        </a:spcAft>
                      </a:pPr>
                      <a:r>
                        <a:rPr lang="ru-RU" sz="1350">
                          <a:effectLst/>
                          <a:latin typeface="Verdana"/>
                          <a:ea typeface="Times New Roman"/>
                          <a:cs typeface="Arial"/>
                        </a:rPr>
                        <a:t>Высокий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>
                    <a:lnL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900"/>
                        </a:spcBef>
                        <a:spcAft>
                          <a:spcPts val="900"/>
                        </a:spcAft>
                      </a:pPr>
                      <a:r>
                        <a:rPr lang="ru-RU" sz="1350">
                          <a:effectLst/>
                          <a:latin typeface="Verdana"/>
                          <a:ea typeface="Times New Roman"/>
                          <a:cs typeface="Arial"/>
                        </a:rPr>
                        <a:t>21-23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>
                    <a:lnL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900"/>
                        </a:spcBef>
                        <a:spcAft>
                          <a:spcPts val="900"/>
                        </a:spcAft>
                      </a:pPr>
                      <a:r>
                        <a:rPr lang="ru-RU" sz="1350">
                          <a:effectLst/>
                          <a:latin typeface="Verdana"/>
                          <a:ea typeface="Times New Roman"/>
                          <a:cs typeface="Arial"/>
                        </a:rPr>
                        <a:t>20-22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>
                    <a:lnL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900"/>
                        </a:spcBef>
                        <a:spcAft>
                          <a:spcPts val="900"/>
                        </a:spcAft>
                      </a:pPr>
                      <a:r>
                        <a:rPr lang="ru-RU" sz="1350">
                          <a:effectLst/>
                          <a:latin typeface="Verdana"/>
                          <a:ea typeface="Times New Roman"/>
                          <a:cs typeface="Arial"/>
                        </a:rPr>
                        <a:t>20-22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>
                    <a:lnL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900"/>
                        </a:spcBef>
                        <a:spcAft>
                          <a:spcPts val="900"/>
                        </a:spcAft>
                      </a:pPr>
                      <a:r>
                        <a:rPr lang="ru-RU" sz="1350">
                          <a:effectLst/>
                          <a:latin typeface="Verdana"/>
                          <a:ea typeface="Times New Roman"/>
                          <a:cs typeface="Arial"/>
                        </a:rPr>
                        <a:t>23-24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>
                    <a:lnL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900"/>
                        </a:spcBef>
                        <a:spcAft>
                          <a:spcPts val="900"/>
                        </a:spcAft>
                      </a:pPr>
                      <a:r>
                        <a:rPr lang="ru-RU" sz="1350">
                          <a:effectLst/>
                          <a:latin typeface="Verdana"/>
                          <a:ea typeface="Times New Roman"/>
                          <a:cs typeface="Arial"/>
                        </a:rPr>
                        <a:t>Средний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>
                    <a:lnL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900"/>
                        </a:spcBef>
                        <a:spcAft>
                          <a:spcPts val="900"/>
                        </a:spcAft>
                      </a:pPr>
                      <a:r>
                        <a:rPr lang="ru-RU" sz="1350">
                          <a:effectLst/>
                          <a:latin typeface="Verdana"/>
                          <a:ea typeface="Times New Roman"/>
                          <a:cs typeface="Arial"/>
                        </a:rPr>
                        <a:t>16-20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>
                    <a:lnL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900"/>
                        </a:spcBef>
                        <a:spcAft>
                          <a:spcPts val="900"/>
                        </a:spcAft>
                      </a:pPr>
                      <a:r>
                        <a:rPr lang="ru-RU" sz="1350">
                          <a:effectLst/>
                          <a:latin typeface="Verdana"/>
                          <a:ea typeface="Times New Roman"/>
                          <a:cs typeface="Arial"/>
                        </a:rPr>
                        <a:t>15-19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>
                    <a:lnL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900"/>
                        </a:spcBef>
                        <a:spcAft>
                          <a:spcPts val="900"/>
                        </a:spcAft>
                      </a:pPr>
                      <a:r>
                        <a:rPr lang="ru-RU" sz="1350">
                          <a:effectLst/>
                          <a:latin typeface="Verdana"/>
                          <a:ea typeface="Times New Roman"/>
                          <a:cs typeface="Arial"/>
                        </a:rPr>
                        <a:t>16-19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>
                    <a:lnL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900"/>
                        </a:spcBef>
                        <a:spcAft>
                          <a:spcPts val="900"/>
                        </a:spcAft>
                      </a:pPr>
                      <a:r>
                        <a:rPr lang="ru-RU" sz="1350">
                          <a:effectLst/>
                          <a:latin typeface="Verdana"/>
                          <a:ea typeface="Times New Roman"/>
                          <a:cs typeface="Arial"/>
                        </a:rPr>
                        <a:t>18-22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>
                    <a:lnL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900"/>
                        </a:spcBef>
                        <a:spcAft>
                          <a:spcPts val="900"/>
                        </a:spcAft>
                      </a:pPr>
                      <a:r>
                        <a:rPr lang="ru-RU" sz="1350">
                          <a:effectLst/>
                          <a:latin typeface="Verdana"/>
                          <a:ea typeface="Times New Roman"/>
                          <a:cs typeface="Arial"/>
                        </a:rPr>
                        <a:t>Низкий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>
                    <a:lnL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900"/>
                        </a:spcBef>
                        <a:spcAft>
                          <a:spcPts val="900"/>
                        </a:spcAft>
                      </a:pPr>
                      <a:r>
                        <a:rPr lang="ru-RU" sz="1350">
                          <a:effectLst/>
                          <a:latin typeface="Verdana"/>
                          <a:ea typeface="Times New Roman"/>
                          <a:cs typeface="Arial"/>
                        </a:rPr>
                        <a:t>13-15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>
                    <a:lnL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900"/>
                        </a:spcBef>
                        <a:spcAft>
                          <a:spcPts val="900"/>
                        </a:spcAft>
                      </a:pPr>
                      <a:r>
                        <a:rPr lang="ru-RU" sz="1350">
                          <a:effectLst/>
                          <a:latin typeface="Verdana"/>
                          <a:ea typeface="Times New Roman"/>
                          <a:cs typeface="Arial"/>
                        </a:rPr>
                        <a:t>12-14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>
                    <a:lnL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900"/>
                        </a:spcBef>
                        <a:spcAft>
                          <a:spcPts val="900"/>
                        </a:spcAft>
                      </a:pPr>
                      <a:r>
                        <a:rPr lang="ru-RU" sz="1350">
                          <a:effectLst/>
                          <a:latin typeface="Verdana"/>
                          <a:ea typeface="Times New Roman"/>
                          <a:cs typeface="Arial"/>
                        </a:rPr>
                        <a:t>13-15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>
                    <a:lnL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900"/>
                        </a:spcBef>
                        <a:spcAft>
                          <a:spcPts val="900"/>
                        </a:spcAft>
                      </a:pPr>
                      <a:r>
                        <a:rPr lang="ru-RU" sz="1350">
                          <a:effectLst/>
                          <a:latin typeface="Verdana"/>
                          <a:ea typeface="Times New Roman"/>
                          <a:cs typeface="Arial"/>
                        </a:rPr>
                        <a:t>15-21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>
                    <a:lnL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900"/>
                        </a:spcBef>
                        <a:spcAft>
                          <a:spcPts val="900"/>
                        </a:spcAft>
                      </a:pPr>
                      <a:r>
                        <a:rPr lang="ru-RU" sz="1350">
                          <a:effectLst/>
                          <a:latin typeface="Verdana"/>
                          <a:ea typeface="Times New Roman"/>
                          <a:cs typeface="Arial"/>
                        </a:rPr>
                        <a:t>Очень низкий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>
                    <a:lnL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900"/>
                        </a:spcBef>
                        <a:spcAft>
                          <a:spcPts val="900"/>
                        </a:spcAft>
                      </a:pPr>
                      <a:r>
                        <a:rPr lang="ru-RU" sz="1350">
                          <a:effectLst/>
                          <a:latin typeface="Verdana"/>
                          <a:ea typeface="Times New Roman"/>
                          <a:cs typeface="Arial"/>
                        </a:rPr>
                        <a:t>5-12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>
                    <a:lnL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900"/>
                        </a:spcBef>
                        <a:spcAft>
                          <a:spcPts val="900"/>
                        </a:spcAft>
                      </a:pPr>
                      <a:r>
                        <a:rPr lang="ru-RU" sz="1350">
                          <a:effectLst/>
                          <a:latin typeface="Verdana"/>
                          <a:ea typeface="Times New Roman"/>
                          <a:cs typeface="Arial"/>
                        </a:rPr>
                        <a:t>5-11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>
                    <a:lnL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900"/>
                        </a:spcBef>
                        <a:spcAft>
                          <a:spcPts val="900"/>
                        </a:spcAft>
                      </a:pPr>
                      <a:r>
                        <a:rPr lang="ru-RU" sz="1350">
                          <a:effectLst/>
                          <a:latin typeface="Verdana"/>
                          <a:ea typeface="Times New Roman"/>
                          <a:cs typeface="Arial"/>
                        </a:rPr>
                        <a:t>5-12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>
                    <a:lnL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900"/>
                        </a:spcBef>
                        <a:spcAft>
                          <a:spcPts val="900"/>
                        </a:spcAft>
                      </a:pPr>
                      <a:r>
                        <a:rPr lang="ru-RU" sz="1350" dirty="0">
                          <a:effectLst/>
                          <a:latin typeface="Verdana"/>
                          <a:ea typeface="Times New Roman"/>
                          <a:cs typeface="Arial"/>
                        </a:rPr>
                        <a:t>5-14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>
                    <a:lnL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9321496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Причины затрудняющие </a:t>
            </a:r>
            <a:r>
              <a:rPr lang="ru-RU" dirty="0" err="1"/>
              <a:t>самоактуализацию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ru-RU" sz="2000" dirty="0">
                <a:solidFill>
                  <a:srgbClr val="073E87"/>
                </a:solidFill>
                <a:latin typeface="Candara"/>
              </a:rPr>
              <a:t>неблагоприятные социальные условия, блокирующие удовлетворение физиологических и духовных потребностей;</a:t>
            </a:r>
          </a:p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endParaRPr lang="ru-RU" sz="2000" dirty="0">
              <a:solidFill>
                <a:srgbClr val="073E87"/>
              </a:solidFill>
              <a:latin typeface="Candara"/>
            </a:endParaRPr>
          </a:p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ru-RU" sz="2000" dirty="0">
                <a:solidFill>
                  <a:srgbClr val="073E87"/>
                </a:solidFill>
                <a:latin typeface="Candara"/>
              </a:rPr>
              <a:t>незнание человеком своего потенциала, сомнение в своих способностях, страх успеха, который мешает человеку стремиться к самосовершенствованию;</a:t>
            </a:r>
          </a:p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endParaRPr lang="ru-RU" sz="2000" dirty="0">
              <a:solidFill>
                <a:srgbClr val="073E87"/>
              </a:solidFill>
              <a:latin typeface="Candara"/>
            </a:endParaRPr>
          </a:p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ru-RU" sz="2000" dirty="0">
                <a:solidFill>
                  <a:srgbClr val="073E87"/>
                </a:solidFill>
                <a:latin typeface="Candara"/>
              </a:rPr>
              <a:t>чрезмерное воздействие потребностей в безопасности, которые блокируют стремление человека к росту, самосовершенствованию, изменению, поскольку это может сопровождаться риском, ошибками, тревогой.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3954513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1544715"/>
            <a:ext cx="7315200" cy="1020189"/>
          </a:xfrm>
        </p:spPr>
        <p:txBody>
          <a:bodyPr>
            <a:normAutofit fontScale="90000"/>
          </a:bodyPr>
          <a:lstStyle/>
          <a:p>
            <a:r>
              <a:rPr lang="ru-RU" dirty="0"/>
              <a:t>Характеристики, необходимые для саморазвития и самореализации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72067" y="2852936"/>
            <a:ext cx="7408333" cy="3273227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77500" lnSpcReduction="20000"/>
          </a:bodyPr>
          <a:lstStyle/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ru-RU" sz="2200" dirty="0">
                <a:solidFill>
                  <a:srgbClr val="073E87"/>
                </a:solidFill>
                <a:latin typeface="Candara"/>
              </a:rPr>
              <a:t>личный интерес,</a:t>
            </a:r>
          </a:p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ru-RU" sz="2200" dirty="0">
                <a:solidFill>
                  <a:srgbClr val="073E87"/>
                </a:solidFill>
                <a:latin typeface="Candara"/>
              </a:rPr>
              <a:t>социальный интерес,</a:t>
            </a:r>
          </a:p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ru-RU" sz="2200" dirty="0">
                <a:solidFill>
                  <a:srgbClr val="073E87"/>
                </a:solidFill>
                <a:latin typeface="Candara"/>
              </a:rPr>
              <a:t>толерантность,</a:t>
            </a:r>
          </a:p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ru-RU" sz="2200" dirty="0">
                <a:solidFill>
                  <a:srgbClr val="073E87"/>
                </a:solidFill>
                <a:latin typeface="Candara"/>
              </a:rPr>
              <a:t>гибкость,</a:t>
            </a:r>
          </a:p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ru-RU" sz="2200" dirty="0">
                <a:solidFill>
                  <a:srgbClr val="073E87"/>
                </a:solidFill>
                <a:latin typeface="Candara"/>
              </a:rPr>
              <a:t>логичное мышление,</a:t>
            </a:r>
          </a:p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ru-RU" sz="2200" dirty="0" err="1">
                <a:solidFill>
                  <a:srgbClr val="073E87"/>
                </a:solidFill>
                <a:latin typeface="Candara"/>
              </a:rPr>
              <a:t>самопринятие</a:t>
            </a:r>
            <a:r>
              <a:rPr lang="ru-RU" sz="2200" dirty="0">
                <a:solidFill>
                  <a:srgbClr val="073E87"/>
                </a:solidFill>
                <a:latin typeface="Candara"/>
              </a:rPr>
              <a:t>,</a:t>
            </a:r>
          </a:p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ru-RU" sz="2200" dirty="0">
                <a:solidFill>
                  <a:srgbClr val="073E87"/>
                </a:solidFill>
                <a:latin typeface="Candara"/>
              </a:rPr>
              <a:t>ответственность,</a:t>
            </a:r>
          </a:p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ru-RU" sz="2200" dirty="0">
                <a:solidFill>
                  <a:srgbClr val="073E87"/>
                </a:solidFill>
                <a:latin typeface="Candara"/>
              </a:rPr>
              <a:t>перспективный гедонизм, баланс между перспективой и сиюминутной выгодой,</a:t>
            </a:r>
          </a:p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ru-RU" sz="2200" dirty="0">
                <a:solidFill>
                  <a:srgbClr val="073E87"/>
                </a:solidFill>
                <a:latin typeface="Candara"/>
              </a:rPr>
              <a:t>отсутствие утопизма,</a:t>
            </a:r>
          </a:p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ru-RU" sz="2200" dirty="0">
                <a:solidFill>
                  <a:srgbClr val="073E87"/>
                </a:solidFill>
                <a:latin typeface="Candara"/>
              </a:rPr>
              <a:t>принятие неуверенности,</a:t>
            </a:r>
          </a:p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ru-RU" sz="2200" dirty="0">
                <a:solidFill>
                  <a:srgbClr val="073E87"/>
                </a:solidFill>
                <a:latin typeface="Candara"/>
              </a:rPr>
              <a:t>собственная ответственность за нарушение душевного равновесия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2161347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Спасибо за внимание!</a:t>
            </a: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914400" y="3212976"/>
            <a:ext cx="7315200" cy="3096384"/>
          </a:xfrm>
        </p:spPr>
        <p:txBody>
          <a:bodyPr/>
          <a:lstStyle/>
          <a:p>
            <a:r>
              <a:rPr lang="ru-RU" dirty="0"/>
              <a:t>Удачи , здоровья!</a:t>
            </a:r>
          </a:p>
        </p:txBody>
      </p:sp>
    </p:spTree>
    <p:extLst>
      <p:ext uri="{BB962C8B-B14F-4D97-AF65-F5344CB8AC3E}">
        <p14:creationId xmlns:p14="http://schemas.microsoft.com/office/powerpoint/2010/main" val="69397601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ерспектива">
  <a:themeElements>
    <a:clrScheme name="Перспектива">
      <a:dk1>
        <a:sysClr val="windowText" lastClr="000000"/>
      </a:dk1>
      <a:lt1>
        <a:sysClr val="window" lastClr="FFFFFF"/>
      </a:lt1>
      <a:dk2>
        <a:srgbClr val="283138"/>
      </a:dk2>
      <a:lt2>
        <a:srgbClr val="FF8600"/>
      </a:lt2>
      <a:accent1>
        <a:srgbClr val="838D9B"/>
      </a:accent1>
      <a:accent2>
        <a:srgbClr val="D2610C"/>
      </a:accent2>
      <a:accent3>
        <a:srgbClr val="80716A"/>
      </a:accent3>
      <a:accent4>
        <a:srgbClr val="94147C"/>
      </a:accent4>
      <a:accent5>
        <a:srgbClr val="5D5AD2"/>
      </a:accent5>
      <a:accent6>
        <a:srgbClr val="6F6C7D"/>
      </a:accent6>
      <a:hlink>
        <a:srgbClr val="6187E3"/>
      </a:hlink>
      <a:folHlink>
        <a:srgbClr val="7B8EB8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Перспектив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alpha val="100000"/>
                <a:satMod val="160000"/>
                <a:lumMod val="105000"/>
              </a:schemeClr>
            </a:gs>
            <a:gs pos="41000">
              <a:schemeClr val="phClr">
                <a:tint val="57000"/>
                <a:satMod val="180000"/>
                <a:lumMod val="99000"/>
              </a:schemeClr>
            </a:gs>
            <a:gs pos="100000">
              <a:schemeClr val="phClr">
                <a:tint val="80000"/>
                <a:satMod val="200000"/>
                <a:lumMod val="10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6000"/>
                <a:satMod val="130000"/>
                <a:lumMod val="114000"/>
              </a:schemeClr>
            </a:gs>
            <a:gs pos="60000">
              <a:schemeClr val="phClr">
                <a:tint val="100000"/>
                <a:satMod val="106000"/>
                <a:lumMod val="110000"/>
              </a:schemeClr>
            </a:gs>
            <a:gs pos="100000">
              <a:schemeClr val="phClr"/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47625" dist="38100" dir="5400000" sy="98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woPt" dir="br">
              <a:rot lat="0" lon="0" rev="8700000"/>
            </a:lightRig>
          </a:scene3d>
          <a:sp3d prstMaterial="matte">
            <a:bevelT w="25400" h="53975"/>
          </a:sp3d>
        </a:effectStyle>
        <a:effectStyle>
          <a:effectLst>
            <a:reflection blurRad="12700" stA="24000" endPos="28000" dist="50800" dir="5400000" sy="-100000" rotWithShape="0"/>
          </a:effectLst>
          <a:scene3d>
            <a:camera prst="orthographicFront">
              <a:rot lat="0" lon="0" rev="0"/>
            </a:camera>
            <a:lightRig rig="threePt" dir="t">
              <a:rot lat="0" lon="0" rev="4800000"/>
            </a:lightRig>
          </a:scene3d>
          <a:sp3d>
            <a:bevelT w="69850" h="3175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80000"/>
                <a:satMod val="100000"/>
                <a:lumMod val="100000"/>
              </a:schemeClr>
            </a:gs>
            <a:gs pos="65000">
              <a:schemeClr val="phClr">
                <a:tint val="100000"/>
                <a:shade val="95000"/>
                <a:satMod val="100000"/>
                <a:lumMod val="100000"/>
              </a:schemeClr>
            </a:gs>
            <a:gs pos="100000">
              <a:schemeClr val="phClr">
                <a:tint val="88000"/>
                <a:shade val="100000"/>
                <a:satMod val="400000"/>
                <a:lumMod val="1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  <a:satMod val="90000"/>
              </a:schemeClr>
              <a:schemeClr val="phClr">
                <a:shade val="92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Perspective</Template>
  <TotalTime>226</TotalTime>
  <Words>842</Words>
  <Application>Microsoft Office PowerPoint</Application>
  <PresentationFormat>Экран (4:3)</PresentationFormat>
  <Paragraphs>103</Paragraphs>
  <Slides>15</Slides>
  <Notes>1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3" baseType="lpstr">
      <vt:lpstr>Arial</vt:lpstr>
      <vt:lpstr>Calibri</vt:lpstr>
      <vt:lpstr>Candara</vt:lpstr>
      <vt:lpstr>Symbol</vt:lpstr>
      <vt:lpstr>Verdana</vt:lpstr>
      <vt:lpstr>Wingdings</vt:lpstr>
      <vt:lpstr>Перспектива</vt:lpstr>
      <vt:lpstr>Документ</vt:lpstr>
      <vt:lpstr>Самоактуализация личности  Семинарское занятие</vt:lpstr>
      <vt:lpstr>Задание</vt:lpstr>
      <vt:lpstr>Здоровый человек — это человек гармоничный</vt:lpstr>
      <vt:lpstr>Теория иерархии потребностей А. Маслоу</vt:lpstr>
      <vt:lpstr>Тест «Пирамида Маслоу"</vt:lpstr>
      <vt:lpstr> Инструкция. </vt:lpstr>
      <vt:lpstr>Презентация PowerPoint</vt:lpstr>
      <vt:lpstr>Ключ к тесту Маслоу.</vt:lpstr>
      <vt:lpstr>Презентация PowerPoint</vt:lpstr>
      <vt:lpstr>Презентация PowerPoint</vt:lpstr>
      <vt:lpstr>Окончание таблицы</vt:lpstr>
      <vt:lpstr>Стандартные нормы</vt:lpstr>
      <vt:lpstr>Причины затрудняющие самоактуализацию</vt:lpstr>
      <vt:lpstr>Характеристики, необходимые для саморазвития и самореализации</vt:lpstr>
      <vt:lpstr>Спасибо за внимание!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Наталья Зотова</cp:lastModifiedBy>
  <cp:revision>22</cp:revision>
  <dcterms:created xsi:type="dcterms:W3CDTF">2015-03-16T21:47:10Z</dcterms:created>
  <dcterms:modified xsi:type="dcterms:W3CDTF">2020-04-02T14:57:57Z</dcterms:modified>
</cp:coreProperties>
</file>