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82" r:id="rId13"/>
    <p:sldId id="283" r:id="rId14"/>
    <p:sldId id="284" r:id="rId15"/>
    <p:sldId id="269" r:id="rId16"/>
    <p:sldId id="270" r:id="rId17"/>
    <p:sldId id="271" r:id="rId18"/>
    <p:sldId id="272" r:id="rId19"/>
    <p:sldId id="285" r:id="rId20"/>
    <p:sldId id="286" r:id="rId21"/>
    <p:sldId id="287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1" r:id="rId3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58" autoAdjust="0"/>
  </p:normalViewPr>
  <p:slideViewPr>
    <p:cSldViewPr>
      <p:cViewPr varScale="1">
        <p:scale>
          <a:sx n="82" d="100"/>
          <a:sy n="82" d="100"/>
        </p:scale>
        <p:origin x="1474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023ECC1B-69F7-489A-A818-362F975D98A0}" type="datetimeFigureOut">
              <a:rPr lang="ru-RU" smtClean="0"/>
              <a:pPr/>
              <a:t>01.06.2021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8FDB52BF-29F8-4798-945D-FA9FBA3012B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ECC1B-69F7-489A-A818-362F975D98A0}" type="datetimeFigureOut">
              <a:rPr lang="ru-RU" smtClean="0"/>
              <a:pPr/>
              <a:t>01.06.2021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52BF-29F8-4798-945D-FA9FBA3012B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023ECC1B-69F7-489A-A818-362F975D98A0}" type="datetimeFigureOut">
              <a:rPr lang="ru-RU" smtClean="0"/>
              <a:pPr/>
              <a:t>01.06.2021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/>
          <a:p>
            <a:fld id="{8FDB52BF-29F8-4798-945D-FA9FBA3012B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ECC1B-69F7-489A-A818-362F975D98A0}" type="datetimeFigureOut">
              <a:rPr lang="ru-RU" smtClean="0"/>
              <a:pPr/>
              <a:t>01.06.2021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52BF-29F8-4798-945D-FA9FBA3012B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ECC1B-69F7-489A-A818-362F975D98A0}" type="datetimeFigureOut">
              <a:rPr lang="ru-RU" smtClean="0"/>
              <a:pPr/>
              <a:t>01.06.2021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52BF-29F8-4798-945D-FA9FBA3012B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ECC1B-69F7-489A-A818-362F975D98A0}" type="datetimeFigureOut">
              <a:rPr lang="ru-RU" smtClean="0"/>
              <a:pPr/>
              <a:t>01.06.2021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52BF-29F8-4798-945D-FA9FBA3012B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023ECC1B-69F7-489A-A818-362F975D98A0}" type="datetimeFigureOut">
              <a:rPr lang="ru-RU" smtClean="0"/>
              <a:pPr/>
              <a:t>01.06.2021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52BF-29F8-4798-945D-FA9FBA3012B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ECC1B-69F7-489A-A818-362F975D98A0}" type="datetimeFigureOut">
              <a:rPr lang="ru-RU" smtClean="0"/>
              <a:pPr/>
              <a:t>01.06.2021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52BF-29F8-4798-945D-FA9FBA3012B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ECC1B-69F7-489A-A818-362F975D98A0}" type="datetimeFigureOut">
              <a:rPr lang="ru-RU" smtClean="0"/>
              <a:pPr/>
              <a:t>01.06.2021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52BF-29F8-4798-945D-FA9FBA3012B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ECC1B-69F7-489A-A818-362F975D98A0}" type="datetimeFigureOut">
              <a:rPr lang="ru-RU" smtClean="0"/>
              <a:pPr/>
              <a:t>01.06.2021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52BF-29F8-4798-945D-FA9FBA3012B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/>
          <a:p>
            <a:fld id="{023ECC1B-69F7-489A-A818-362F975D98A0}" type="datetimeFigureOut">
              <a:rPr lang="ru-RU" smtClean="0"/>
              <a:pPr/>
              <a:t>01.06.2021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8FDB52BF-29F8-4798-945D-FA9FBA3012B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023ECC1B-69F7-489A-A818-362F975D98A0}" type="datetimeFigureOut">
              <a:rPr lang="ru-RU" smtClean="0"/>
              <a:pPr/>
              <a:t>01.06.2021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8FDB52BF-29F8-4798-945D-FA9FBA3012B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366868" y="116632"/>
            <a:ext cx="5105400" cy="2520280"/>
          </a:xfrm>
        </p:spPr>
        <p:txBody>
          <a:bodyPr/>
          <a:lstStyle/>
          <a:p>
            <a:br>
              <a:rPr lang="ru-RU" dirty="0"/>
            </a:br>
            <a:r>
              <a:rPr lang="ru-RU" dirty="0"/>
              <a:t>Введение в психологию туристической деятельности</a:t>
            </a:r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Documents and Settings\Пользователь\Рабочий стол\рисунки\tmp3eUDiM_html_65c00d5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43174" y="3429000"/>
            <a:ext cx="6500826" cy="350043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Структура темы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Исторический экскурс</a:t>
            </a:r>
          </a:p>
          <a:p>
            <a:r>
              <a:rPr lang="ru-RU" dirty="0"/>
              <a:t>Предметное поле психологии</a:t>
            </a:r>
          </a:p>
          <a:p>
            <a:r>
              <a:rPr lang="ru-RU" dirty="0"/>
              <a:t>Природа психики</a:t>
            </a:r>
          </a:p>
          <a:p>
            <a:r>
              <a:rPr lang="ru-RU" dirty="0"/>
              <a:t>Методы психологии</a:t>
            </a:r>
          </a:p>
          <a:p>
            <a:r>
              <a:rPr lang="ru-RU" dirty="0" err="1"/>
              <a:t>Библиотерапия</a:t>
            </a:r>
            <a:r>
              <a:rPr lang="ru-RU" dirty="0"/>
              <a:t>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1357322"/>
          </a:xfrm>
        </p:spPr>
        <p:txBody>
          <a:bodyPr>
            <a:normAutofit fontScale="90000"/>
          </a:bodyPr>
          <a:lstStyle/>
          <a:p>
            <a:r>
              <a:rPr lang="ru-RU" sz="3200" dirty="0"/>
              <a:t>Б. С. </a:t>
            </a:r>
            <a:r>
              <a:rPr lang="ru-RU" sz="3200" dirty="0" err="1"/>
              <a:t>Братусь</a:t>
            </a:r>
            <a:br>
              <a:rPr lang="ru-RU" sz="3200" dirty="0"/>
            </a:br>
            <a:r>
              <a:rPr lang="ru-RU" sz="3200" dirty="0"/>
              <a:t>Человек может быть «психически здоров, но личностно болен»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00174"/>
            <a:ext cx="8715404" cy="5357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164288" y="3105835"/>
            <a:ext cx="197971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Л. </a:t>
            </a:r>
            <a:r>
              <a:rPr lang="ru-RU" dirty="0" err="1">
                <a:solidFill>
                  <a:schemeClr val="bg1"/>
                </a:solidFill>
              </a:rPr>
              <a:t>Лаво</a:t>
            </a:r>
            <a:r>
              <a:rPr lang="ru-RU" dirty="0">
                <a:solidFill>
                  <a:schemeClr val="bg1"/>
                </a:solidFill>
              </a:rPr>
              <a:t>. Адам. Одна кровь, много национальностей. 1997 </a:t>
            </a:r>
          </a:p>
        </p:txBody>
      </p:sp>
    </p:spTree>
    <p:extLst>
      <p:ext uri="{BB962C8B-B14F-4D97-AF65-F5344CB8AC3E}">
        <p14:creationId xmlns:p14="http://schemas.microsoft.com/office/powerpoint/2010/main" val="16943370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Исторический экскурс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У психологии огромная предыстория и очень короткая история</a:t>
            </a:r>
          </a:p>
          <a:p>
            <a:pPr algn="r">
              <a:buNone/>
            </a:pPr>
            <a:r>
              <a:rPr lang="ru-RU" dirty="0"/>
              <a:t>Г. </a:t>
            </a:r>
            <a:r>
              <a:rPr lang="ru-RU" dirty="0" err="1"/>
              <a:t>Эббингауз</a:t>
            </a:r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r>
              <a:rPr lang="ru-RU" dirty="0"/>
              <a:t>В. Вундт –открытие  в 1879г. в Германии первой лаборатории экспериментальной психологии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Общее представление о психологии как науке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Наука о самом сложном, о психике – как о «свойстве высокоорганизованной материи»</a:t>
            </a:r>
          </a:p>
          <a:p>
            <a:endParaRPr lang="ru-RU" dirty="0"/>
          </a:p>
          <a:p>
            <a:r>
              <a:rPr lang="ru-RU" dirty="0"/>
              <a:t>В психологии сливаются объект и субъект познания</a:t>
            </a:r>
          </a:p>
          <a:p>
            <a:endParaRPr lang="ru-RU" dirty="0"/>
          </a:p>
          <a:p>
            <a:r>
              <a:rPr lang="ru-RU" dirty="0"/>
              <a:t>Особенность в уникальности познания и конструирования человека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«О психолог…»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i="1" dirty="0"/>
              <a:t>Психология </a:t>
            </a:r>
            <a:r>
              <a:rPr lang="ru-RU" dirty="0"/>
              <a:t>(от греч. «</a:t>
            </a:r>
            <a:r>
              <a:rPr lang="ru-RU" dirty="0" err="1"/>
              <a:t>псюхе</a:t>
            </a:r>
            <a:r>
              <a:rPr lang="ru-RU" dirty="0"/>
              <a:t>» - душа и «логос» - наука) - </a:t>
            </a:r>
            <a:r>
              <a:rPr lang="ru-RU" dirty="0" err="1"/>
              <a:t>наука</a:t>
            </a:r>
            <a:r>
              <a:rPr lang="ru-RU" dirty="0"/>
              <a:t>, которая изучает закономерности развития и функционирования психики</a:t>
            </a:r>
          </a:p>
          <a:p>
            <a:r>
              <a:rPr lang="ru-RU" i="1" dirty="0"/>
              <a:t>Психика </a:t>
            </a:r>
            <a:r>
              <a:rPr lang="ru-RU" dirty="0"/>
              <a:t>- свойство мозга отображать объективный мир, выстраивать его субъективную картину и на ее основании регулировать поведение и деятельность человека</a:t>
            </a:r>
          </a:p>
          <a:p>
            <a:r>
              <a:rPr lang="ru-RU" dirty="0"/>
              <a:t>Психика обнаруживает себя в различных </a:t>
            </a:r>
            <a:r>
              <a:rPr lang="ru-RU" i="1" dirty="0"/>
              <a:t>психических явлениях</a:t>
            </a: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Психические явления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i="1" dirty="0"/>
              <a:t>психические процессы</a:t>
            </a:r>
            <a:r>
              <a:rPr lang="ru-RU" dirty="0"/>
              <a:t>, с их помощью человек познает мир</a:t>
            </a:r>
          </a:p>
          <a:p>
            <a:pPr>
              <a:buNone/>
            </a:pPr>
            <a:r>
              <a:rPr lang="ru-RU" dirty="0"/>
              <a:t>   –</a:t>
            </a:r>
            <a:r>
              <a:rPr lang="ru-RU" i="1" dirty="0"/>
              <a:t>познавательные </a:t>
            </a:r>
            <a:r>
              <a:rPr lang="ru-RU" dirty="0"/>
              <a:t>процессы(ощущение, восприятие, внимание, память, мышление, воображение, речь) </a:t>
            </a:r>
          </a:p>
          <a:p>
            <a:pPr>
              <a:buNone/>
            </a:pPr>
            <a:r>
              <a:rPr lang="ru-RU" dirty="0"/>
              <a:t>   -</a:t>
            </a:r>
            <a:r>
              <a:rPr lang="ru-RU" i="1" dirty="0"/>
              <a:t>эмоционально-волевые </a:t>
            </a:r>
            <a:r>
              <a:rPr lang="ru-RU" dirty="0"/>
              <a:t>процессы (воля, эмоции, чувства)</a:t>
            </a:r>
          </a:p>
          <a:p>
            <a:r>
              <a:rPr lang="ru-RU" i="1" dirty="0"/>
              <a:t>психические свойства </a:t>
            </a:r>
            <a:r>
              <a:rPr lang="ru-RU" dirty="0"/>
              <a:t>(упрямство, работоспособность, эгоизм и т.д.) </a:t>
            </a:r>
          </a:p>
          <a:p>
            <a:r>
              <a:rPr lang="ru-RU" i="1" dirty="0"/>
              <a:t>психические состояния </a:t>
            </a:r>
            <a:r>
              <a:rPr lang="ru-RU" dirty="0"/>
              <a:t>(возбуждение, интерес, меланхолия и т.д.) регулируют общение человека с другими людьми, руководят его действиями и т.п. </a:t>
            </a:r>
          </a:p>
          <a:p>
            <a:r>
              <a:rPr lang="ru-RU" dirty="0"/>
              <a:t>процессы, свойства, состояния -</a:t>
            </a:r>
            <a:r>
              <a:rPr lang="ru-RU" i="1" dirty="0"/>
              <a:t>жизнедеятельность</a:t>
            </a: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Психология  отвечает на вопросы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/>
              <a:t>как человек ориентируется в окружающем мире ? (исследование восприятия)</a:t>
            </a:r>
          </a:p>
          <a:p>
            <a:r>
              <a:rPr lang="ru-RU" dirty="0"/>
              <a:t>- как влияет на него приобретенный опыт? (исследование процесса овладения знаниями и навыками)</a:t>
            </a:r>
          </a:p>
          <a:p>
            <a:r>
              <a:rPr lang="ru-RU" dirty="0"/>
              <a:t>- как он запоминает и воспроизводит то, что запомнил ? (исследование памяти)</a:t>
            </a:r>
          </a:p>
          <a:p>
            <a:r>
              <a:rPr lang="ru-RU" dirty="0"/>
              <a:t>- как решает жизненные задачи? (исследование мышления и интеллектуальных способностей)</a:t>
            </a:r>
          </a:p>
          <a:p>
            <a:r>
              <a:rPr lang="ru-RU" dirty="0"/>
              <a:t>- как переживает собственное отношение к определенным объектам, к процессу удовлетворения актуальных потребностей ?(исследование чувств и эмоций)</a:t>
            </a:r>
          </a:p>
          <a:p>
            <a:r>
              <a:rPr lang="ru-RU" dirty="0"/>
              <a:t>- как управляет собственной психикой и поведением? (исследование процессов </a:t>
            </a:r>
            <a:r>
              <a:rPr lang="ru-RU" dirty="0" err="1"/>
              <a:t>саморегуляции</a:t>
            </a:r>
            <a:r>
              <a:rPr lang="ru-RU" dirty="0"/>
              <a:t>)</a:t>
            </a:r>
          </a:p>
          <a:p>
            <a:r>
              <a:rPr lang="ru-RU" dirty="0"/>
              <a:t>- почему направляет деятельность на определенные объекты ?(исследование мотивации) и т. п.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Необходимость психологических знаний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/>
              <a:t>для успешного приспособления к изменениям в природе и социальной среде </a:t>
            </a:r>
          </a:p>
          <a:p>
            <a:r>
              <a:rPr lang="ru-RU" dirty="0"/>
              <a:t>для более глубокого понимания себя и окружающих, установления с ними эффективных взаимоотношений</a:t>
            </a:r>
          </a:p>
          <a:p>
            <a:r>
              <a:rPr lang="ru-RU" dirty="0"/>
              <a:t> для самоусовершенствования, оптимального использования личностного потенциала</a:t>
            </a:r>
          </a:p>
          <a:p>
            <a:r>
              <a:rPr lang="ru-RU" dirty="0"/>
              <a:t>повышения эффективности профессиональной деятельности</a:t>
            </a:r>
          </a:p>
          <a:p>
            <a:r>
              <a:rPr lang="ru-RU" dirty="0"/>
              <a:t>налаживания успешного взаимодействия со сложной современной техникой и т. п.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Соотношение научной и житейской психологии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Сама неистребимая наша иллюзия заключается в том, что мы действуем, воображая что свободны от всяких иллюзий</a:t>
            </a:r>
          </a:p>
          <a:p>
            <a:pPr algn="r">
              <a:buNone/>
            </a:pPr>
            <a:r>
              <a:rPr lang="ru-RU" dirty="0" err="1"/>
              <a:t>Ролло</a:t>
            </a:r>
            <a:r>
              <a:rPr lang="ru-RU" dirty="0"/>
              <a:t> </a:t>
            </a:r>
            <a:r>
              <a:rPr lang="ru-RU" dirty="0" err="1"/>
              <a:t>Мей</a:t>
            </a:r>
            <a:endParaRPr lang="ru-RU" dirty="0"/>
          </a:p>
          <a:p>
            <a:pPr>
              <a:buFont typeface="Wingdings" pitchFamily="2" charset="2"/>
              <a:buChar char="q"/>
            </a:pPr>
            <a:r>
              <a:rPr lang="ru-RU" dirty="0"/>
              <a:t>Представление, которое мы давно составили о человеке, закрывает нам глаза и затыкает уши </a:t>
            </a:r>
          </a:p>
          <a:p>
            <a:pPr algn="r">
              <a:buNone/>
            </a:pPr>
            <a:r>
              <a:rPr lang="ru-RU" dirty="0"/>
              <a:t>Марсель Пруст</a:t>
            </a:r>
            <a:br>
              <a:rPr lang="ru-RU" dirty="0"/>
            </a:br>
            <a:br>
              <a:rPr lang="ru-RU" dirty="0"/>
            </a:br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Соотношение научной и житейской психологии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Житейские знания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ru-RU" dirty="0"/>
              <a:t>Научные знания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ru-RU" dirty="0"/>
              <a:t>Знания конкретны и ограничены ситуацией</a:t>
            </a: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r>
              <a:rPr lang="ru-RU" dirty="0"/>
              <a:t>Носят интуитивный характер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ru-RU" dirty="0"/>
              <a:t>Обобщенны на основе научных понятий и отражают наиболее существенные связи и отношения</a:t>
            </a:r>
          </a:p>
          <a:p>
            <a:endParaRPr lang="ru-RU" dirty="0"/>
          </a:p>
          <a:p>
            <a:r>
              <a:rPr lang="ru-RU" dirty="0"/>
              <a:t>Рациональны и осознанны</a:t>
            </a:r>
          </a:p>
          <a:p>
            <a:endParaRPr lang="ru-RU" dirty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i="1" dirty="0"/>
              <a:t>Методология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i="1" dirty="0"/>
              <a:t> </a:t>
            </a:r>
            <a:r>
              <a:rPr lang="ru-RU" dirty="0"/>
              <a:t>– наиболее общая система принципов и способов организации научного исследования, определяющая способы достижения и построения теоретического знания, а также способы организации практической деятельности</a:t>
            </a:r>
          </a:p>
          <a:p>
            <a:r>
              <a:rPr lang="ru-RU" dirty="0"/>
              <a:t>Методология является основой для построения исследования, отражает мировоззрение исследователя, его философскую позицию и взгляды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965820"/>
          </a:xfrm>
        </p:spPr>
        <p:txBody>
          <a:bodyPr/>
          <a:lstStyle/>
          <a:p>
            <a:pPr algn="ctr"/>
            <a:r>
              <a:rPr lang="ru-RU" i="1" dirty="0"/>
              <a:t>Метод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9416"/>
            <a:ext cx="7239000" cy="4248476"/>
          </a:xfrm>
        </p:spPr>
        <p:txBody>
          <a:bodyPr>
            <a:normAutofit/>
          </a:bodyPr>
          <a:lstStyle/>
          <a:p>
            <a:r>
              <a:rPr lang="ru-RU" sz="3200" i="1" dirty="0"/>
              <a:t> </a:t>
            </a:r>
            <a:r>
              <a:rPr lang="ru-RU" sz="3200" dirty="0"/>
              <a:t>– это совокупность более частных, конкретных приемов, средств, способов, с помощью которых получают сведения, необходимые для построения научной теории и вынесения практических рекомендаций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106968" y="3244334"/>
            <a:ext cx="9300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i="1" dirty="0"/>
              <a:t>Метод</a:t>
            </a:r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МЕТОДИКА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/>
              <a:t>Любой метод реализуется в конкретной </a:t>
            </a:r>
            <a:r>
              <a:rPr lang="ru-RU" i="1" dirty="0"/>
              <a:t>методике, </a:t>
            </a:r>
            <a:r>
              <a:rPr lang="ru-RU" dirty="0"/>
              <a:t>которая представляет собой совокупность правил для конкретного исследования, описывает набор используемых в конкретных обстоятельствах инструментов и предметов, а также регламентирует последовательность действий исследователя </a:t>
            </a:r>
          </a:p>
          <a:p>
            <a:r>
              <a:rPr lang="ru-RU" dirty="0"/>
              <a:t>В психологии конкретная методика учитывает еще пол, возраст, этническую, конфессиональную, профессиональную принадлежность испытуемого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Методы психологии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1) объективные методы психологии</a:t>
            </a:r>
          </a:p>
          <a:p>
            <a:endParaRPr lang="ru-RU" dirty="0"/>
          </a:p>
          <a:p>
            <a:r>
              <a:rPr lang="ru-RU" dirty="0"/>
              <a:t> 2) методы описания и понимания психологии человека</a:t>
            </a:r>
          </a:p>
          <a:p>
            <a:endParaRPr lang="ru-RU" dirty="0"/>
          </a:p>
          <a:p>
            <a:r>
              <a:rPr lang="ru-RU" dirty="0"/>
              <a:t> 3) методы психологической практики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i="1" dirty="0"/>
              <a:t>Объективные методы психологии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• наблюдение (сплошное, выборочное)</a:t>
            </a:r>
          </a:p>
          <a:p>
            <a:r>
              <a:rPr lang="ru-RU" dirty="0"/>
              <a:t>• эксперимент (лабораторный, естественный, формирующий)</a:t>
            </a:r>
          </a:p>
          <a:p>
            <a:r>
              <a:rPr lang="ru-RU" dirty="0"/>
              <a:t>• тестирование (достижений, способностей, </a:t>
            </a:r>
            <a:r>
              <a:rPr lang="ru-RU" dirty="0" err="1"/>
              <a:t>профпригодности</a:t>
            </a:r>
            <a:r>
              <a:rPr lang="ru-RU" dirty="0"/>
              <a:t> и др.)</a:t>
            </a:r>
          </a:p>
          <a:p>
            <a:r>
              <a:rPr lang="ru-RU" dirty="0"/>
              <a:t>• анализ продуктов деятельности (графологический, </a:t>
            </a:r>
            <a:r>
              <a:rPr lang="ru-RU" dirty="0" err="1"/>
              <a:t>контент-анализ</a:t>
            </a:r>
            <a:r>
              <a:rPr lang="ru-RU" dirty="0"/>
              <a:t>, анализ рисунков и др.)</a:t>
            </a:r>
          </a:p>
          <a:p>
            <a:r>
              <a:rPr lang="ru-RU" dirty="0"/>
              <a:t>• опрос (анкетирование, беседа, интервью)</a:t>
            </a:r>
          </a:p>
          <a:p>
            <a:r>
              <a:rPr lang="ru-RU" dirty="0"/>
              <a:t>• математическое моделирование и статистический анализ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751638"/>
          </a:xfrm>
        </p:spPr>
        <p:txBody>
          <a:bodyPr>
            <a:normAutofit/>
          </a:bodyPr>
          <a:lstStyle/>
          <a:p>
            <a:r>
              <a:rPr lang="ru-RU" i="1" dirty="0"/>
              <a:t>Методы описания и понимания психологии человека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285992"/>
            <a:ext cx="7239000" cy="4169744"/>
          </a:xfrm>
        </p:spPr>
        <p:txBody>
          <a:bodyPr/>
          <a:lstStyle/>
          <a:p>
            <a:r>
              <a:rPr lang="ru-RU" dirty="0"/>
              <a:t>• интроспекция</a:t>
            </a:r>
          </a:p>
          <a:p>
            <a:r>
              <a:rPr lang="ru-RU" dirty="0"/>
              <a:t>• самоотчет</a:t>
            </a:r>
          </a:p>
          <a:p>
            <a:r>
              <a:rPr lang="ru-RU" dirty="0"/>
              <a:t>• включенное наблюдение</a:t>
            </a:r>
          </a:p>
          <a:p>
            <a:r>
              <a:rPr lang="ru-RU" dirty="0"/>
              <a:t>• </a:t>
            </a:r>
            <a:r>
              <a:rPr lang="ru-RU" dirty="0" err="1"/>
              <a:t>эмпатическое</a:t>
            </a:r>
            <a:r>
              <a:rPr lang="ru-RU" dirty="0"/>
              <a:t> слушание</a:t>
            </a:r>
          </a:p>
          <a:p>
            <a:r>
              <a:rPr lang="ru-RU" dirty="0"/>
              <a:t>• идентификация и </a:t>
            </a:r>
            <a:r>
              <a:rPr lang="ru-RU" dirty="0" err="1"/>
              <a:t>др</a:t>
            </a:r>
            <a:endParaRPr lang="ru-RU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i="1" dirty="0"/>
              <a:t>Методы психологической практики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• психотерапия</a:t>
            </a:r>
          </a:p>
          <a:p>
            <a:endParaRPr lang="ru-RU" dirty="0"/>
          </a:p>
          <a:p>
            <a:r>
              <a:rPr lang="ru-RU" dirty="0"/>
              <a:t>• психологическая консультация</a:t>
            </a:r>
          </a:p>
          <a:p>
            <a:endParaRPr lang="ru-RU" dirty="0"/>
          </a:p>
          <a:p>
            <a:r>
              <a:rPr lang="ru-RU" dirty="0"/>
              <a:t>• </a:t>
            </a:r>
            <a:r>
              <a:rPr lang="ru-RU" dirty="0" err="1"/>
              <a:t>психокоррекция</a:t>
            </a:r>
            <a:endParaRPr lang="ru-RU" dirty="0"/>
          </a:p>
          <a:p>
            <a:endParaRPr lang="ru-RU" dirty="0"/>
          </a:p>
          <a:p>
            <a:r>
              <a:rPr lang="ru-RU" dirty="0"/>
              <a:t>• психотренинг и </a:t>
            </a:r>
            <a:r>
              <a:rPr lang="ru-RU" dirty="0" err="1"/>
              <a:t>др</a:t>
            </a:r>
            <a:endParaRPr lang="ru-RU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/>
              <a:t>Экспериментальная психология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Экспериментальная психология – это область научного знания, раскрывающая теорию психологического эксперимента: его планирование, обработку результатов и их представление. </a:t>
            </a:r>
          </a:p>
          <a:p>
            <a:r>
              <a:rPr lang="ru-RU" dirty="0"/>
              <a:t>Экспериментальная психология, в отличие от других научных дисциплин, характеризуется такой фундаментальной особенностью, как признание за собой невозможности решения определенного круга проблем (Л.Я. </a:t>
            </a:r>
            <a:r>
              <a:rPr lang="ru-RU" dirty="0" err="1"/>
              <a:t>Дорфман</a:t>
            </a:r>
            <a:r>
              <a:rPr lang="ru-RU" dirty="0"/>
              <a:t>, 2000).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03725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Экспериментальная психология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500174"/>
            <a:ext cx="7239000" cy="4955562"/>
          </a:xfrm>
        </p:spPr>
        <p:txBody>
          <a:bodyPr>
            <a:normAutofit fontScale="77500" lnSpcReduction="20000"/>
          </a:bodyPr>
          <a:lstStyle/>
          <a:p>
            <a:r>
              <a:rPr lang="ru-RU" dirty="0"/>
              <a:t>1. Экспериментальная психология не решает метафизические проблемы как проблемы высокой, избыточной степени абстракции, например, "Что первично, мозг или психика?" и т.п. В экспериментальной психологии уровень абстракции решаемых проблем ниже, исследовательские вопросы сформулированы конкретнее.</a:t>
            </a:r>
          </a:p>
          <a:p>
            <a:r>
              <a:rPr lang="ru-RU" dirty="0"/>
              <a:t>2. Экспериментальная психология не решает проблемы ценностного порядка – проблемы "хорошо – плохо".</a:t>
            </a:r>
          </a:p>
          <a:p>
            <a:r>
              <a:rPr lang="ru-RU" dirty="0"/>
              <a:t>3. Экспериментальная психология не решает проблемы вне конкретной теории. Например, существует два вопроса: "Какова структура личности?" и "Черты личности – экстраверсия-интроверсия и </a:t>
            </a:r>
            <a:r>
              <a:rPr lang="ru-RU" dirty="0" err="1"/>
              <a:t>нейротизм</a:t>
            </a:r>
            <a:r>
              <a:rPr lang="ru-RU" dirty="0"/>
              <a:t> – взаимосвязаны между собой?". </a:t>
            </a:r>
            <a:r>
              <a:rPr lang="ru-RU" dirty="0" err="1"/>
              <a:t>Экспериентальная</a:t>
            </a:r>
            <a:r>
              <a:rPr lang="ru-RU" dirty="0"/>
              <a:t> психология решает второй вопрос, поскольку черты личности можно наблюдать косвенно по поведенческим реакциям, а личность в целом наблюдать невозможно.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822944"/>
          </a:xfrm>
        </p:spPr>
        <p:txBody>
          <a:bodyPr/>
          <a:lstStyle/>
          <a:p>
            <a:pPr algn="ctr"/>
            <a:r>
              <a:rPr lang="ru-RU" dirty="0"/>
              <a:t>Эксперимент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42984"/>
            <a:ext cx="7239000" cy="5312752"/>
          </a:xfrm>
        </p:spPr>
        <p:txBody>
          <a:bodyPr>
            <a:normAutofit fontScale="92500" lnSpcReduction="10000"/>
          </a:bodyPr>
          <a:lstStyle/>
          <a:p>
            <a:r>
              <a:rPr lang="ru-RU" dirty="0"/>
              <a:t>Основной метод экспериментальной психологии  -эксперимент.</a:t>
            </a:r>
          </a:p>
          <a:p>
            <a:r>
              <a:rPr lang="ru-RU" dirty="0"/>
              <a:t>Эксперимент – организованное исследователем взаимодействие между испытуемым (или группой) и экспериментальной ситуацией с целью установления закономерностей этого взаимодействия. Среди специфических признаков эксперимента выделяют: моделирование явлений и условий исследования (экспериментальная ситуация); активное воздействие исследователя на явления (варьирование переменных)- измерение реакций испытуемых на это воздействие; </a:t>
            </a:r>
            <a:r>
              <a:rPr lang="ru-RU" dirty="0" err="1"/>
              <a:t>воспроизводимость</a:t>
            </a:r>
            <a:r>
              <a:rPr lang="ru-RU" dirty="0"/>
              <a:t> результатов.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7239000" cy="571504"/>
          </a:xfrm>
        </p:spPr>
        <p:txBody>
          <a:bodyPr>
            <a:normAutofit fontScale="90000"/>
          </a:bodyPr>
          <a:lstStyle/>
          <a:p>
            <a:r>
              <a:rPr lang="ru-RU" dirty="0"/>
              <a:t>Психологическая практика</a:t>
            </a:r>
          </a:p>
        </p:txBody>
      </p:sp>
      <p:pic>
        <p:nvPicPr>
          <p:cNvPr id="3075" name="Picture 3" descr="C:\Documents and Settings\Пользователь\Рабочий стол\рисунки\tmp3eUDiM_html_6868867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1643051"/>
            <a:ext cx="7000924" cy="41473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err="1"/>
              <a:t>библиотерапия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err="1"/>
              <a:t>Библиотерапия</a:t>
            </a:r>
            <a:r>
              <a:rPr lang="ru-RU" dirty="0"/>
              <a:t> (от лат. </a:t>
            </a:r>
            <a:r>
              <a:rPr lang="ru-RU" dirty="0" err="1"/>
              <a:t>biblio</a:t>
            </a:r>
            <a:r>
              <a:rPr lang="ru-RU" dirty="0"/>
              <a:t> — книга и гр. </a:t>
            </a:r>
            <a:r>
              <a:rPr lang="ru-RU" dirty="0" err="1"/>
              <a:t>therapia</a:t>
            </a:r>
            <a:r>
              <a:rPr lang="ru-RU" dirty="0"/>
              <a:t> — лечение, уход) — метод психотерапии, использующий художественную литературу как одну из форм лечения словом.</a:t>
            </a:r>
          </a:p>
          <a:p>
            <a:r>
              <a:rPr lang="ru-RU" dirty="0"/>
              <a:t>Это не просто чтение рассказов, созерцание картин, а осознанное творческое, целебное изучение произведений литературы, искусства, науки для поиска, уточнения своего жизненного пути.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7239000" cy="1214422"/>
          </a:xfrm>
        </p:spPr>
        <p:txBody>
          <a:bodyPr>
            <a:normAutofit fontScale="90000"/>
          </a:bodyPr>
          <a:lstStyle/>
          <a:p>
            <a:r>
              <a:rPr lang="ru-RU" dirty="0"/>
              <a:t>Классификация  источников </a:t>
            </a:r>
            <a:r>
              <a:rPr lang="ru-RU" dirty="0" err="1"/>
              <a:t>библиотерапии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14422"/>
            <a:ext cx="7239000" cy="5241314"/>
          </a:xfrm>
        </p:spPr>
        <p:txBody>
          <a:bodyPr>
            <a:normAutofit fontScale="92500"/>
          </a:bodyPr>
          <a:lstStyle/>
          <a:p>
            <a:r>
              <a:rPr lang="ru-RU" dirty="0"/>
              <a:t>Классическая художественная литература</a:t>
            </a:r>
          </a:p>
          <a:p>
            <a:r>
              <a:rPr lang="ru-RU" dirty="0"/>
              <a:t>Критическая литература и публицистика</a:t>
            </a:r>
          </a:p>
          <a:p>
            <a:r>
              <a:rPr lang="ru-RU" dirty="0"/>
              <a:t>Юмористическая и сатирическая литература</a:t>
            </a:r>
          </a:p>
          <a:p>
            <a:r>
              <a:rPr lang="ru-RU" dirty="0"/>
              <a:t>Сборники афоризмов</a:t>
            </a:r>
          </a:p>
          <a:p>
            <a:r>
              <a:rPr lang="ru-RU" dirty="0"/>
              <a:t>Фольклор (в том числе сказки)</a:t>
            </a:r>
          </a:p>
          <a:p>
            <a:r>
              <a:rPr lang="ru-RU" dirty="0"/>
              <a:t>Научно-фантастическая литература</a:t>
            </a:r>
          </a:p>
          <a:p>
            <a:r>
              <a:rPr lang="ru-RU" dirty="0"/>
              <a:t>Детективная и приключенческая литература</a:t>
            </a:r>
          </a:p>
          <a:p>
            <a:r>
              <a:rPr lang="ru-RU" dirty="0"/>
              <a:t>Драматургия</a:t>
            </a:r>
          </a:p>
          <a:p>
            <a:r>
              <a:rPr lang="ru-RU" dirty="0"/>
              <a:t>Специальная научная литература</a:t>
            </a:r>
          </a:p>
          <a:p>
            <a:r>
              <a:rPr lang="ru-RU" dirty="0"/>
              <a:t>Педагогическая, юридическая и философская литература (притчи)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Цели-результаты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 достижение лучшего понимания человеком своих проблем, расширение возможностей вербализации этих проблем и включение их в контекст общественно выработанного опыта</a:t>
            </a:r>
          </a:p>
          <a:p>
            <a:r>
              <a:rPr lang="ru-RU" dirty="0"/>
              <a:t>Стимуляция  к повышению осознанности человека, улучшению его настроения и расширения мировосприятия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0" dirty="0"/>
              <a:t>терапевтические "механизмы« метода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Целебно-творческий момент состоит в том, что человек чувствует, осознает в общении с взволновавшими его рассказами, картинами, научными произведениями свою неповторимость, обретает себя, если не в создании творческих произведений, то в созвучии с близкими ему творцами.</a:t>
            </a:r>
          </a:p>
          <a:p>
            <a:r>
              <a:rPr lang="ru-RU" dirty="0"/>
              <a:t> Любимые им картины, книги, музыкальные и научные произведения подчеркивают его личностный портрет.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714620"/>
            <a:ext cx="7239000" cy="3741116"/>
          </a:xfrm>
        </p:spPr>
        <p:txBody>
          <a:bodyPr/>
          <a:lstStyle/>
          <a:p>
            <a:r>
              <a:rPr lang="ru-RU" dirty="0"/>
              <a:t> </a:t>
            </a:r>
            <a:r>
              <a:rPr lang="ru-RU" dirty="0" err="1"/>
              <a:t>Несозвучие</a:t>
            </a:r>
            <a:r>
              <a:rPr lang="ru-RU" dirty="0"/>
              <a:t> с чужеродным творчеством также проясняет «с в о е»</a:t>
            </a:r>
          </a:p>
          <a:p>
            <a:r>
              <a:rPr lang="ru-RU" dirty="0"/>
              <a:t>Л. Толстой отмечал"Учитесь и у учителей, и в книгах только тому, что вам нужно и хочется знать"</a:t>
            </a:r>
          </a:p>
        </p:txBody>
      </p:sp>
      <p:pic>
        <p:nvPicPr>
          <p:cNvPr id="4098" name="Picture 2" descr="C:\Documents and Settings\Пользователь\Рабочий стол\рисунки\tmp3eUDiM_html_6ec364d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0"/>
            <a:ext cx="7358114" cy="250030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7239000" cy="1463040"/>
          </a:xfrm>
        </p:spPr>
        <p:txBody>
          <a:bodyPr>
            <a:normAutofit fontScale="90000"/>
          </a:bodyPr>
          <a:lstStyle/>
          <a:p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r>
              <a:rPr lang="ru-RU" dirty="0"/>
              <a:t>Тестовое задание </a:t>
            </a:r>
            <a:br>
              <a:rPr lang="ru-RU" dirty="0"/>
            </a:br>
            <a:r>
              <a:rPr lang="ru-RU" dirty="0"/>
              <a:t>«заверши мысль»</a:t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Самое смешное желание….</a:t>
            </a:r>
          </a:p>
          <a:p>
            <a:r>
              <a:rPr lang="ru-RU" dirty="0"/>
              <a:t>Глупые мысли бывают у всякого…</a:t>
            </a:r>
          </a:p>
          <a:p>
            <a:r>
              <a:rPr lang="ru-RU" dirty="0"/>
              <a:t>Нужно иметь большой ум, чтобы не показать…</a:t>
            </a:r>
          </a:p>
          <a:p>
            <a:r>
              <a:rPr lang="ru-RU" dirty="0"/>
              <a:t>Никогда не спорьте с </a:t>
            </a:r>
            <a:r>
              <a:rPr lang="ru-RU" dirty="0" err="1"/>
              <a:t>дураком</a:t>
            </a:r>
            <a:r>
              <a:rPr lang="ru-RU" dirty="0"/>
              <a:t>…</a:t>
            </a:r>
          </a:p>
          <a:p>
            <a:r>
              <a:rPr lang="ru-RU" dirty="0"/>
              <a:t>Чего вы не понимаете, то, как правило,….</a:t>
            </a:r>
          </a:p>
          <a:p>
            <a:r>
              <a:rPr lang="ru-RU" dirty="0"/>
              <a:t>Что бы быть интересным, нужно быть…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Спасибо за внимание!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273</TotalTime>
  <Words>1275</Words>
  <Application>Microsoft Office PowerPoint</Application>
  <PresentationFormat>Экран (4:3)</PresentationFormat>
  <Paragraphs>141</Paragraphs>
  <Slides>29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3" baseType="lpstr">
      <vt:lpstr>Trebuchet MS</vt:lpstr>
      <vt:lpstr>Wingdings</vt:lpstr>
      <vt:lpstr>Wingdings 2</vt:lpstr>
      <vt:lpstr>Изящная</vt:lpstr>
      <vt:lpstr> Введение в психологию туристической деятельности</vt:lpstr>
      <vt:lpstr>Структура темы </vt:lpstr>
      <vt:lpstr>Б. С. Братусь Человек может быть «психически здоров, но личностно болен»</vt:lpstr>
      <vt:lpstr>Исторический экскурс</vt:lpstr>
      <vt:lpstr>Общее представление о психологии как науке</vt:lpstr>
      <vt:lpstr>«О психолог…»</vt:lpstr>
      <vt:lpstr>Психические явления</vt:lpstr>
      <vt:lpstr>Психология  отвечает на вопросы</vt:lpstr>
      <vt:lpstr>Необходимость психологических знаний</vt:lpstr>
      <vt:lpstr>Соотношение научной и житейской психологии</vt:lpstr>
      <vt:lpstr>Соотношение научной и житейской психологии</vt:lpstr>
      <vt:lpstr>Методология</vt:lpstr>
      <vt:lpstr>Метод</vt:lpstr>
      <vt:lpstr>МЕТОДИКА</vt:lpstr>
      <vt:lpstr>Методы психологии</vt:lpstr>
      <vt:lpstr>Объективные методы психологии</vt:lpstr>
      <vt:lpstr>Методы описания и понимания психологии человека</vt:lpstr>
      <vt:lpstr>Методы психологической практики</vt:lpstr>
      <vt:lpstr>Экспериментальная психология</vt:lpstr>
      <vt:lpstr>Экспериментальная психология</vt:lpstr>
      <vt:lpstr>Эксперимент</vt:lpstr>
      <vt:lpstr>Психологическая практика</vt:lpstr>
      <vt:lpstr>библиотерапия</vt:lpstr>
      <vt:lpstr>Классификация  источников библиотерапии</vt:lpstr>
      <vt:lpstr>Цели-результаты</vt:lpstr>
      <vt:lpstr>терапевтические "механизмы« метода</vt:lpstr>
      <vt:lpstr>Презентация PowerPoint</vt:lpstr>
      <vt:lpstr>        Тестовое задание  «заверши мысль» </vt:lpstr>
      <vt:lpstr>Спасибо за внимание!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Введение в Общую психологию</dc:title>
  <dc:creator>Пользователь</dc:creator>
  <cp:lastModifiedBy>Наталья Зотова</cp:lastModifiedBy>
  <cp:revision>32</cp:revision>
  <dcterms:created xsi:type="dcterms:W3CDTF">2016-12-13T21:49:07Z</dcterms:created>
  <dcterms:modified xsi:type="dcterms:W3CDTF">2021-05-31T22:23:30Z</dcterms:modified>
</cp:coreProperties>
</file>