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3"/>
  </p:notesMasterIdLst>
  <p:sldIdLst>
    <p:sldId id="256" r:id="rId2"/>
    <p:sldId id="280" r:id="rId3"/>
    <p:sldId id="264" r:id="rId4"/>
    <p:sldId id="306" r:id="rId5"/>
    <p:sldId id="316" r:id="rId6"/>
    <p:sldId id="307" r:id="rId7"/>
    <p:sldId id="308" r:id="rId8"/>
    <p:sldId id="309" r:id="rId9"/>
    <p:sldId id="273" r:id="rId10"/>
    <p:sldId id="260" r:id="rId11"/>
    <p:sldId id="261" r:id="rId12"/>
    <p:sldId id="262" r:id="rId13"/>
    <p:sldId id="275" r:id="rId14"/>
    <p:sldId id="263" r:id="rId15"/>
    <p:sldId id="279" r:id="rId16"/>
    <p:sldId id="266" r:id="rId17"/>
    <p:sldId id="317" r:id="rId18"/>
    <p:sldId id="318" r:id="rId19"/>
    <p:sldId id="287" r:id="rId20"/>
    <p:sldId id="321" r:id="rId21"/>
    <p:sldId id="259" r:id="rId22"/>
    <p:sldId id="311" r:id="rId23"/>
    <p:sldId id="322" r:id="rId24"/>
    <p:sldId id="257" r:id="rId25"/>
    <p:sldId id="258" r:id="rId26"/>
    <p:sldId id="313" r:id="rId27"/>
    <p:sldId id="314" r:id="rId28"/>
    <p:sldId id="319" r:id="rId29"/>
    <p:sldId id="315" r:id="rId30"/>
    <p:sldId id="267" r:id="rId31"/>
    <p:sldId id="320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83ACCB-3C1C-4D62-BADF-4BB554BAD585}" type="datetimeFigureOut">
              <a:rPr lang="ru-RU" smtClean="0"/>
              <a:t>05.04.2021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D44F77-EE79-40CA-9239-1C45D1282E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137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2E264-12DC-403F-B1CB-56DD213B917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2E264-12DC-403F-B1CB-56DD213B917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9223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86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326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667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916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06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022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644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965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647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944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DE69CE1-A7A2-4C3F-9E9E-14531125CF0A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390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3DDE6A-BF59-43C9-8104-3DFC6AA7EC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71602"/>
            <a:ext cx="10464800" cy="866774"/>
          </a:xfrm>
        </p:spPr>
        <p:txBody>
          <a:bodyPr>
            <a:normAutofit fontScale="90000"/>
          </a:bodyPr>
          <a:lstStyle/>
          <a:p>
            <a:r>
              <a:rPr lang="ru-RU" dirty="0"/>
              <a:t>Психологические ресурсы личности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1BB0307-4D77-415B-B728-CB4D992E72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3177" y="3559175"/>
            <a:ext cx="8534400" cy="2664072"/>
          </a:xfrm>
        </p:spPr>
        <p:txBody>
          <a:bodyPr/>
          <a:lstStyle/>
          <a:p>
            <a:endParaRPr lang="ru-RU" dirty="0"/>
          </a:p>
          <a:p>
            <a:r>
              <a:rPr lang="ru-RU" dirty="0"/>
              <a:t>Зотова Н.Г.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44BD747-F63A-4570-9894-ABAB3CD8BE49}"/>
              </a:ext>
            </a:extLst>
          </p:cNvPr>
          <p:cNvSpPr/>
          <p:nvPr/>
        </p:nvSpPr>
        <p:spPr>
          <a:xfrm>
            <a:off x="374804" y="3143593"/>
            <a:ext cx="9454719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algn="just"/>
            <a:endParaRPr lang="ru-RU" dirty="0"/>
          </a:p>
          <a:p>
            <a:endParaRPr lang="ru-RU" sz="2400" dirty="0"/>
          </a:p>
          <a:p>
            <a:endParaRPr lang="ru-RU" sz="2400" dirty="0"/>
          </a:p>
          <a:p>
            <a:r>
              <a:rPr lang="ru-RU" sz="2400" dirty="0"/>
              <a:t>Семинар-презентация</a:t>
            </a:r>
          </a:p>
          <a:p>
            <a:endParaRPr lang="ru-RU" sz="2400" dirty="0"/>
          </a:p>
          <a:p>
            <a:endParaRPr lang="ru-RU" sz="2400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8" name="Рисунок 7" descr="Изображение выглядит как цветок, цветной, сидит, украшен&#10;&#10;Автоматически созданное описание">
            <a:extLst>
              <a:ext uri="{FF2B5EF4-FFF2-40B4-BE49-F238E27FC236}">
                <a16:creationId xmlns:a16="http://schemas.microsoft.com/office/drawing/2014/main" id="{1E0F6655-1AB9-4767-B0ED-696870B31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724025"/>
            <a:ext cx="4991100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1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dirty="0"/>
              <a:t>Психологическое пространство личности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287688" y="2128535"/>
            <a:ext cx="5256584" cy="38927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Семья 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dirty="0"/>
              <a:t>Работа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>Друзья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>Хобби </a:t>
            </a:r>
          </a:p>
        </p:txBody>
      </p:sp>
    </p:spTree>
    <p:extLst>
      <p:ext uri="{BB962C8B-B14F-4D97-AF65-F5344CB8AC3E}">
        <p14:creationId xmlns:p14="http://schemas.microsoft.com/office/powerpoint/2010/main" val="4274618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09800" y="620690"/>
            <a:ext cx="7772400" cy="1368151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dirty="0"/>
              <a:t>Психологические ресурсы личности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07568" y="2276872"/>
            <a:ext cx="7848872" cy="41044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2204864"/>
            <a:ext cx="7848872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578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C8C5EE-3A6B-4FDF-9D5E-227538D71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ru-RU" dirty="0"/>
            </a:br>
            <a:r>
              <a:rPr lang="ru-RU" dirty="0"/>
              <a:t>Ресурс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261D46-25EE-4816-9302-7C62FDD155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Количественная  мера возможности выполнения какой-либо деятельности, условия, позволяющие с помощью определенных преобразований получить определенный результат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E14D44-6AAE-4E35-A0C5-F993CE4F7E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6070" y="3310487"/>
            <a:ext cx="5255207" cy="318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836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2A3117E0-FB00-4A27-958B-75247EB35CE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pPr eaLnBrk="1" hangingPunct="1">
              <a:defRPr/>
            </a:pPr>
            <a:r>
              <a:rPr lang="ru-RU" altLang="ru-RU"/>
              <a:t>Система ресурсов личности</a:t>
            </a:r>
          </a:p>
        </p:txBody>
      </p:sp>
      <p:pic>
        <p:nvPicPr>
          <p:cNvPr id="3" name="Рисунок 2" descr="Изображение выглядит как карта&#10;&#10;Автоматически созданное описание">
            <a:extLst>
              <a:ext uri="{FF2B5EF4-FFF2-40B4-BE49-F238E27FC236}">
                <a16:creationId xmlns:a16="http://schemas.microsoft.com/office/drawing/2014/main" id="{C26CCE60-E376-4C02-9DB0-D5C55A53E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12" y="1673352"/>
            <a:ext cx="3963375" cy="4718304"/>
          </a:xfrm>
          <a:prstGeom prst="rect">
            <a:avLst/>
          </a:prstGeom>
          <a:noFill/>
        </p:spPr>
      </p:pic>
      <p:sp>
        <p:nvSpPr>
          <p:cNvPr id="7171" name="Rectangle 3">
            <a:extLst>
              <a:ext uri="{FF2B5EF4-FFF2-40B4-BE49-F238E27FC236}">
                <a16:creationId xmlns:a16="http://schemas.microsoft.com/office/drawing/2014/main" id="{F59DC45B-A40D-404A-89A4-0193915A2D6E}"/>
              </a:ext>
            </a:extLst>
          </p:cNvPr>
          <p:cNvSpPr>
            <a:spLocks noGrp="1" noRot="1" noChangeArrowheads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altLang="ru-RU"/>
              <a:t>Административные ресурсы</a:t>
            </a:r>
          </a:p>
          <a:p>
            <a:pPr eaLnBrk="1" hangingPunct="1">
              <a:defRPr/>
            </a:pPr>
            <a:r>
              <a:rPr lang="ru-RU" altLang="ru-RU"/>
              <a:t>Профессиональные ресурсы</a:t>
            </a:r>
          </a:p>
          <a:p>
            <a:pPr eaLnBrk="1" hangingPunct="1">
              <a:defRPr/>
            </a:pPr>
            <a:r>
              <a:rPr lang="ru-RU" altLang="ru-RU"/>
              <a:t>Психологические ресурсы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765ACD-A95E-4340-BED2-F4A8EA7D0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Психологический ресурс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82B8FF-7BD7-45F9-9E4B-CCE6BF57BA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r>
              <a:rPr lang="ru-RU" dirty="0"/>
              <a:t>Внутренний ресурс человека как умение противостоять  жизненным невзгодам, набор качеств и умений, то что позволяет нам чувствовать себя здоровыми, наполненными жизненными силами, энергичными, активными, уверенными….</a:t>
            </a:r>
          </a:p>
          <a:p>
            <a:endParaRPr lang="ru-RU" dirty="0"/>
          </a:p>
        </p:txBody>
      </p:sp>
      <p:pic>
        <p:nvPicPr>
          <p:cNvPr id="5" name="Рисунок 4" descr="Изображение выглядит как ваза, цветок, стол, красный&#10;&#10;Автоматически созданное описание">
            <a:extLst>
              <a:ext uri="{FF2B5EF4-FFF2-40B4-BE49-F238E27FC236}">
                <a16:creationId xmlns:a16="http://schemas.microsoft.com/office/drawing/2014/main" id="{A02AFAF6-422F-4658-B7E0-9E01611AF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264" y="1673352"/>
            <a:ext cx="5019472" cy="4718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185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293C48-1174-4624-BD2F-A48BA1852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Тема ресурсов возникает тогда когда</a:t>
            </a:r>
          </a:p>
        </p:txBody>
      </p:sp>
      <p:pic>
        <p:nvPicPr>
          <p:cNvPr id="5" name="Рисунок 4" descr="Изображение выглядит как трава, сидит, внешний, мальчик&#10;&#10;Автоматически созданное описание">
            <a:extLst>
              <a:ext uri="{FF2B5EF4-FFF2-40B4-BE49-F238E27FC236}">
                <a16:creationId xmlns:a16="http://schemas.microsoft.com/office/drawing/2014/main" id="{26F4F4BE-E608-4F41-8308-7B3D64FAC9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0" r="13052" b="2"/>
          <a:stretch/>
        </p:blipFill>
        <p:spPr>
          <a:xfrm>
            <a:off x="609600" y="1673352"/>
            <a:ext cx="5384800" cy="4718304"/>
          </a:xfrm>
          <a:prstGeom prst="rect">
            <a:avLst/>
          </a:prstGeom>
          <a:noFill/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AB54F325-0F0A-4109-8799-E61C4FE51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>
            <a:normAutofit/>
          </a:bodyPr>
          <a:lstStyle/>
          <a:p>
            <a:r>
              <a:rPr lang="ru-RU" sz="2600"/>
              <a:t>Мы нерешительны в действиях</a:t>
            </a:r>
          </a:p>
          <a:p>
            <a:r>
              <a:rPr lang="ru-RU" sz="2600"/>
              <a:t>Нет сил</a:t>
            </a:r>
          </a:p>
          <a:p>
            <a:r>
              <a:rPr lang="ru-RU" sz="2600"/>
              <a:t>Мало что радует</a:t>
            </a:r>
          </a:p>
          <a:p>
            <a:r>
              <a:rPr lang="ru-RU" sz="2600"/>
              <a:t>Тяжел груз забот и усталости</a:t>
            </a:r>
          </a:p>
          <a:p>
            <a:r>
              <a:rPr lang="ru-RU" sz="2600"/>
              <a:t>Нет уверенности в своих силах</a:t>
            </a:r>
          </a:p>
          <a:p>
            <a:r>
              <a:rPr lang="ru-RU" sz="2600"/>
              <a:t>Есть тревога и беспокойство</a:t>
            </a:r>
          </a:p>
          <a:p>
            <a:r>
              <a:rPr lang="ru-RU" sz="2600"/>
              <a:t>Отсутствует опора, ускользают смыслы</a:t>
            </a:r>
          </a:p>
          <a:p>
            <a:r>
              <a:rPr lang="ru-RU" sz="2600"/>
              <a:t>Нет гармонии в жизни</a:t>
            </a:r>
          </a:p>
          <a:p>
            <a:r>
              <a:rPr lang="ru-RU" sz="2600"/>
              <a:t>Но мы хотим изменить это…..</a:t>
            </a:r>
          </a:p>
        </p:txBody>
      </p:sp>
    </p:spTree>
    <p:extLst>
      <p:ext uri="{BB962C8B-B14F-4D97-AF65-F5344CB8AC3E}">
        <p14:creationId xmlns:p14="http://schemas.microsoft.com/office/powerpoint/2010/main" val="388591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7E0621-8B26-4C45-8706-13EC52856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Где же эти волшебные опоры?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658E0CD5-4D4C-4034-9DC3-EC50289466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0140" y="1660954"/>
            <a:ext cx="8571719" cy="475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479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Физическое «Я»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800"/>
              <a:t>Паспортный возраст</a:t>
            </a:r>
          </a:p>
          <a:p>
            <a:pPr>
              <a:lnSpc>
                <a:spcPct val="90000"/>
              </a:lnSpc>
            </a:pPr>
            <a:r>
              <a:rPr lang="ru-RU" sz="1800"/>
              <a:t>Физический возраст</a:t>
            </a:r>
          </a:p>
          <a:p>
            <a:pPr>
              <a:lnSpc>
                <a:spcPct val="90000"/>
              </a:lnSpc>
            </a:pPr>
            <a:r>
              <a:rPr lang="ru-RU" sz="1800"/>
              <a:t>Личностное пространство (свободное, просторное, самостоятельное, независимое, сжатое, сдавленное, стесненное, непритязательное)</a:t>
            </a:r>
          </a:p>
          <a:p>
            <a:pPr>
              <a:lnSpc>
                <a:spcPct val="90000"/>
              </a:lnSpc>
            </a:pPr>
            <a:r>
              <a:rPr lang="ru-RU" sz="1800"/>
              <a:t> Пространство времени (быстрое, медленное, органичное, организованное, спонтанное, случайное, ситуативное, подконтрольное, организующее, контролирующее… </a:t>
            </a:r>
          </a:p>
          <a:p>
            <a:pPr>
              <a:lnSpc>
                <a:spcPct val="90000"/>
              </a:lnSpc>
            </a:pPr>
            <a:r>
              <a:rPr lang="ru-RU" sz="1800"/>
              <a:t>Мои параметры (вес, рост, тип фигуры)</a:t>
            </a:r>
          </a:p>
          <a:p>
            <a:pPr>
              <a:lnSpc>
                <a:spcPct val="90000"/>
              </a:lnSpc>
            </a:pPr>
            <a:r>
              <a:rPr lang="ru-RU" sz="1800"/>
              <a:t>Двигательный потенциал ( свободный, средний, ограниченный)</a:t>
            </a:r>
          </a:p>
          <a:p>
            <a:pPr>
              <a:lnSpc>
                <a:spcPct val="90000"/>
              </a:lnSpc>
            </a:pPr>
            <a:r>
              <a:rPr lang="ru-RU" sz="1800"/>
              <a:t>Дыхание (легкое,  полное,  затрудненное, поверхностное..)</a:t>
            </a:r>
          </a:p>
          <a:p>
            <a:pPr>
              <a:lnSpc>
                <a:spcPct val="90000"/>
              </a:lnSpc>
            </a:pPr>
            <a:endParaRPr lang="ru-RU" sz="1800"/>
          </a:p>
        </p:txBody>
      </p:sp>
      <p:pic>
        <p:nvPicPr>
          <p:cNvPr id="5" name="Рисунок 4" descr="Изображение выглядит как растение, цветок, розовый, вода&#10;&#10;Автоматически созданное описание">
            <a:extLst>
              <a:ext uri="{FF2B5EF4-FFF2-40B4-BE49-F238E27FC236}">
                <a16:creationId xmlns:a16="http://schemas.microsoft.com/office/drawing/2014/main" id="{63C44027-CBBC-4D97-8449-66F34E5F18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4" r="3429" b="3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Пространство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200"/>
              <a:t>Как много места я позволяю занять в жизни, в присутствии других людей?</a:t>
            </a:r>
          </a:p>
          <a:p>
            <a:pPr>
              <a:lnSpc>
                <a:spcPct val="90000"/>
              </a:lnSpc>
            </a:pPr>
            <a:r>
              <a:rPr lang="ru-RU" sz="2200"/>
              <a:t>Насколько я чувствую свое пространство?</a:t>
            </a:r>
          </a:p>
          <a:p>
            <a:pPr>
              <a:lnSpc>
                <a:spcPct val="90000"/>
              </a:lnSpc>
            </a:pPr>
            <a:r>
              <a:rPr lang="ru-RU" sz="2200"/>
              <a:t>Как я вхожу в пространство других людей?</a:t>
            </a:r>
          </a:p>
          <a:p>
            <a:pPr>
              <a:lnSpc>
                <a:spcPct val="90000"/>
              </a:lnSpc>
            </a:pPr>
            <a:r>
              <a:rPr lang="ru-RU" sz="2200"/>
              <a:t>Какие зоны пространства мною освоены и используются, а какие нет? </a:t>
            </a:r>
          </a:p>
          <a:p>
            <a:pPr>
              <a:lnSpc>
                <a:spcPct val="90000"/>
              </a:lnSpc>
            </a:pPr>
            <a:r>
              <a:rPr lang="ru-RU" sz="2200"/>
              <a:t>Насколько я свободен в перемещениях (путешествиях)?</a:t>
            </a:r>
          </a:p>
          <a:p>
            <a:pPr>
              <a:lnSpc>
                <a:spcPct val="90000"/>
              </a:lnSpc>
            </a:pPr>
            <a:r>
              <a:rPr lang="ru-RU" sz="2200"/>
              <a:t>Личностное пространство (свободное, просторное, самостоятельное, независимое, сжатое, сдавленное, стесненное, непритязательное…)</a:t>
            </a:r>
          </a:p>
        </p:txBody>
      </p:sp>
      <p:pic>
        <p:nvPicPr>
          <p:cNvPr id="5" name="Рисунок 4" descr="Изображение выглядит как трава, внешний, поле, зеленый&#10;&#10;Автоматически созданное описание">
            <a:extLst>
              <a:ext uri="{FF2B5EF4-FFF2-40B4-BE49-F238E27FC236}">
                <a16:creationId xmlns:a16="http://schemas.microsoft.com/office/drawing/2014/main" id="{4C7C83DC-16F5-43FA-B73A-4EA4AF0F9A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77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/>
          <a:p>
            <a:r>
              <a:rPr lang="ru-RU" dirty="0"/>
              <a:t>Время</a:t>
            </a:r>
            <a:endParaRPr lang="ru-RU"/>
          </a:p>
        </p:txBody>
      </p:sp>
      <p:pic>
        <p:nvPicPr>
          <p:cNvPr id="5" name="Рисунок 4" descr="Изображение выглядит как человек, держит, часы, рука&#10;&#10;Автоматически созданное описание">
            <a:extLst>
              <a:ext uri="{FF2B5EF4-FFF2-40B4-BE49-F238E27FC236}">
                <a16:creationId xmlns:a16="http://schemas.microsoft.com/office/drawing/2014/main" id="{279C4024-E053-42C3-9F30-915DC0217F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0" r="-2" b="4810"/>
          <a:stretch/>
        </p:blipFill>
        <p:spPr>
          <a:xfrm>
            <a:off x="3811480" y="838201"/>
            <a:ext cx="7872520" cy="5500456"/>
          </a:xfrm>
          <a:prstGeom prst="rect">
            <a:avLst/>
          </a:prstGeom>
          <a:noFill/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</p:pic>
      <p:sp>
        <p:nvSpPr>
          <p:cNvPr id="3" name="Содержимое 2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300"/>
              <a:t>Какой ритм более органичен для меня?</a:t>
            </a:r>
          </a:p>
          <a:p>
            <a:pPr>
              <a:lnSpc>
                <a:spcPct val="90000"/>
              </a:lnSpc>
            </a:pPr>
            <a:r>
              <a:rPr lang="ru-RU" sz="1300"/>
              <a:t>При каком ритме – быстром или медленном – я чувствую себя более уверенным?</a:t>
            </a:r>
          </a:p>
          <a:p>
            <a:pPr>
              <a:lnSpc>
                <a:spcPct val="90000"/>
              </a:lnSpc>
            </a:pPr>
            <a:r>
              <a:rPr lang="ru-RU" sz="1300"/>
              <a:t>Могу ли я освоить разнообразие ритмов?</a:t>
            </a:r>
          </a:p>
          <a:p>
            <a:pPr>
              <a:lnSpc>
                <a:spcPct val="90000"/>
              </a:lnSpc>
            </a:pPr>
            <a:r>
              <a:rPr lang="ru-RU" sz="1300"/>
              <a:t>Время убегает, уплывает от меня?</a:t>
            </a:r>
          </a:p>
          <a:p>
            <a:pPr>
              <a:lnSpc>
                <a:spcPct val="90000"/>
              </a:lnSpc>
            </a:pPr>
            <a:r>
              <a:rPr lang="ru-RU" sz="1300"/>
              <a:t>Подконтрольно мне или управляет мной?</a:t>
            </a:r>
          </a:p>
          <a:p>
            <a:pPr>
              <a:lnSpc>
                <a:spcPct val="90000"/>
              </a:lnSpc>
            </a:pPr>
            <a:r>
              <a:rPr lang="ru-RU" sz="1300"/>
              <a:t>Времени катастрофически не хватает для чего-то важного или его достаточно для реализации моих планов? </a:t>
            </a:r>
          </a:p>
          <a:p>
            <a:pPr>
              <a:lnSpc>
                <a:spcPct val="90000"/>
              </a:lnSpc>
            </a:pPr>
            <a:r>
              <a:rPr lang="ru-RU" sz="1300"/>
              <a:t>Пространство времени (быстрое, медленное, органичное, организованное, спонтанное, случайное, ситуативное, подконтрольное, организующее, контролирующее..)</a:t>
            </a:r>
          </a:p>
          <a:p>
            <a:pPr>
              <a:lnSpc>
                <a:spcPct val="90000"/>
              </a:lnSpc>
            </a:pPr>
            <a:endParaRPr lang="ru-RU" sz="1300"/>
          </a:p>
          <a:p>
            <a:pPr>
              <a:lnSpc>
                <a:spcPct val="90000"/>
              </a:lnSpc>
            </a:pPr>
            <a:endParaRPr lang="ru-RU" sz="13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ВЕС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Насколько я чувствую свой вес?</a:t>
            </a:r>
          </a:p>
          <a:p>
            <a:r>
              <a:rPr lang="ru-RU" dirty="0"/>
              <a:t>Мой вес помогает мне почувствовать себя уверенно?</a:t>
            </a:r>
          </a:p>
          <a:p>
            <a:r>
              <a:rPr lang="ru-RU" dirty="0"/>
              <a:t>Ощущаю ли я  себя стабильно?</a:t>
            </a:r>
          </a:p>
          <a:p>
            <a:r>
              <a:rPr lang="ru-RU" dirty="0"/>
              <a:t>Есть ли ощущение легкости?</a:t>
            </a:r>
          </a:p>
          <a:p>
            <a:r>
              <a:rPr lang="ru-RU" dirty="0"/>
              <a:t>Вес давит на меня, затрудняет мои движения…</a:t>
            </a:r>
          </a:p>
          <a:p>
            <a:r>
              <a:rPr lang="ru-RU" dirty="0"/>
              <a:t>Хотелось бы сменить весовую категорию</a:t>
            </a:r>
          </a:p>
          <a:p>
            <a:r>
              <a:rPr lang="ru-RU" dirty="0"/>
              <a:t>Снизить или повысить?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 descr="Изображение выглядит как животное, рыба&#10;&#10;Автоматически созданное описание">
            <a:extLst>
              <a:ext uri="{FF2B5EF4-FFF2-40B4-BE49-F238E27FC236}">
                <a16:creationId xmlns:a16="http://schemas.microsoft.com/office/drawing/2014/main" id="{26B89FD3-A619-411C-B318-3DD651069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949" y="3831431"/>
            <a:ext cx="5191125" cy="285273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rmAutofit/>
          </a:bodyPr>
          <a:lstStyle/>
          <a:p>
            <a:r>
              <a:rPr lang="ru-RU" dirty="0"/>
              <a:t>РОСТ</a:t>
            </a:r>
            <a:endParaRPr lang="ru-RU"/>
          </a:p>
        </p:txBody>
      </p:sp>
      <p:pic>
        <p:nvPicPr>
          <p:cNvPr id="5" name="Рисунок 4" descr="Изображение выглядит как стул, полосатый, сидит, стол&#10;&#10;Автоматически созданное описание">
            <a:extLst>
              <a:ext uri="{FF2B5EF4-FFF2-40B4-BE49-F238E27FC236}">
                <a16:creationId xmlns:a16="http://schemas.microsoft.com/office/drawing/2014/main" id="{612CC2C8-2784-419F-8D45-769B5ADDF3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2" b="1"/>
          <a:stretch/>
        </p:blipFill>
        <p:spPr>
          <a:xfrm>
            <a:off x="3962400" y="792080"/>
            <a:ext cx="7620000" cy="557784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>
            <a:normAutofit/>
          </a:bodyPr>
          <a:lstStyle/>
          <a:p>
            <a:r>
              <a:rPr lang="ru-RU" dirty="0"/>
              <a:t>Мой рост дает мне ощущение стабильности?</a:t>
            </a:r>
          </a:p>
          <a:p>
            <a:r>
              <a:rPr lang="ru-RU" dirty="0"/>
              <a:t>Хотела бы стать выше или ниже?</a:t>
            </a:r>
          </a:p>
          <a:p>
            <a:r>
              <a:rPr lang="ru-RU" dirty="0"/>
              <a:t>Доставляет мне неудобства?</a:t>
            </a:r>
          </a:p>
          <a:p>
            <a:r>
              <a:rPr lang="ru-RU" dirty="0"/>
              <a:t>Не задумывалась о его преимуществах?</a:t>
            </a:r>
          </a:p>
          <a:p>
            <a:r>
              <a:rPr lang="ru-RU" dirty="0"/>
              <a:t>Является поводом для шуток?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Здоровый образ жизни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dirty="0"/>
              <a:t>Сон </a:t>
            </a:r>
            <a:endParaRPr lang="ru-RU"/>
          </a:p>
          <a:p>
            <a:pPr>
              <a:lnSpc>
                <a:spcPct val="90000"/>
              </a:lnSpc>
            </a:pPr>
            <a:r>
              <a:rPr lang="ru-RU" dirty="0"/>
              <a:t>Питание</a:t>
            </a:r>
            <a:endParaRPr lang="ru-RU"/>
          </a:p>
          <a:p>
            <a:pPr>
              <a:lnSpc>
                <a:spcPct val="90000"/>
              </a:lnSpc>
            </a:pPr>
            <a:r>
              <a:rPr lang="ru-RU" dirty="0"/>
              <a:t>Отказ от вредных привычек</a:t>
            </a:r>
            <a:endParaRPr lang="ru-RU"/>
          </a:p>
          <a:p>
            <a:pPr>
              <a:lnSpc>
                <a:spcPct val="90000"/>
              </a:lnSpc>
            </a:pPr>
            <a:r>
              <a:rPr lang="ru-RU" dirty="0"/>
              <a:t>Физическая активность и закаливание</a:t>
            </a:r>
            <a:endParaRPr lang="ru-RU"/>
          </a:p>
          <a:p>
            <a:pPr>
              <a:lnSpc>
                <a:spcPct val="90000"/>
              </a:lnSpc>
            </a:pPr>
            <a:r>
              <a:rPr lang="ru-RU" dirty="0"/>
              <a:t>Личная гигиена</a:t>
            </a:r>
            <a:endParaRPr lang="ru-RU"/>
          </a:p>
          <a:p>
            <a:pPr>
              <a:lnSpc>
                <a:spcPct val="90000"/>
              </a:lnSpc>
            </a:pPr>
            <a:r>
              <a:rPr lang="ru-RU" dirty="0"/>
              <a:t>Труд и отдых</a:t>
            </a:r>
            <a:endParaRPr lang="ru-RU"/>
          </a:p>
          <a:p>
            <a:pPr>
              <a:lnSpc>
                <a:spcPct val="90000"/>
              </a:lnSpc>
            </a:pPr>
            <a:r>
              <a:rPr lang="ru-RU" dirty="0"/>
              <a:t>Удовлетворенность работой</a:t>
            </a:r>
            <a:endParaRPr lang="ru-RU"/>
          </a:p>
          <a:p>
            <a:pPr>
              <a:lnSpc>
                <a:spcPct val="90000"/>
              </a:lnSpc>
            </a:pPr>
            <a:r>
              <a:rPr lang="ru-RU" dirty="0"/>
              <a:t>Семья </a:t>
            </a:r>
            <a:endParaRPr lang="ru-RU"/>
          </a:p>
          <a:p>
            <a:pPr>
              <a:lnSpc>
                <a:spcPct val="90000"/>
              </a:lnSpc>
            </a:pPr>
            <a:r>
              <a:rPr lang="ru-RU" dirty="0"/>
              <a:t>Медицинская активность </a:t>
            </a:r>
            <a:endParaRPr lang="ru-RU"/>
          </a:p>
        </p:txBody>
      </p:sp>
      <p:pic>
        <p:nvPicPr>
          <p:cNvPr id="5" name="Рисунок 4" descr="Изображение выглядит как внешний, природа, гора, закат&#10;&#10;Автоматически созданное описание">
            <a:extLst>
              <a:ext uri="{FF2B5EF4-FFF2-40B4-BE49-F238E27FC236}">
                <a16:creationId xmlns:a16="http://schemas.microsoft.com/office/drawing/2014/main" id="{D0A0B9B1-34D8-4A4D-A8EF-D3BCCD1657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8" r="13145" b="3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100" b="1"/>
              <a:t>Свойства ресурсной  психологически здоровой личности</a:t>
            </a:r>
            <a:endParaRPr lang="ru-RU" sz="310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1500"/>
              <a:t> 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это оптимизм, сосредоточенность (отсутствие суетливости), 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уравновешенность, 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нравственность (честность, совестливость  и</a:t>
            </a:r>
            <a:r>
              <a:rPr lang="ru-RU" sz="1500" b="1"/>
              <a:t> </a:t>
            </a:r>
            <a:r>
              <a:rPr lang="ru-RU" sz="1500"/>
              <a:t>др.),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 адекватный уровень притязания,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 чувство долга, уверенность в себе, </a:t>
            </a:r>
          </a:p>
          <a:p>
            <a:pPr lvl="1">
              <a:lnSpc>
                <a:spcPct val="90000"/>
              </a:lnSpc>
            </a:pPr>
            <a:r>
              <a:rPr lang="ru-RU" sz="1500" err="1"/>
              <a:t>необидчивость</a:t>
            </a:r>
            <a:r>
              <a:rPr lang="ru-RU" sz="1500"/>
              <a:t> (умение освобождаться от</a:t>
            </a:r>
            <a:r>
              <a:rPr lang="ru-RU" sz="1500" b="1"/>
              <a:t> </a:t>
            </a:r>
            <a:r>
              <a:rPr lang="ru-RU" sz="1500"/>
              <a:t>затаенных обид),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 не склонность к лени, 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независимость, непосредственность (естественность),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 чувство юмора, 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доброжелательность, 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самоуважение, 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адекватная самооценка, 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самоконтроль, воля, </a:t>
            </a:r>
          </a:p>
          <a:p>
            <a:pPr lvl="1">
              <a:lnSpc>
                <a:spcPct val="90000"/>
              </a:lnSpc>
            </a:pPr>
            <a:r>
              <a:rPr lang="ru-RU" sz="1500"/>
              <a:t>энергичность, активность, целеустремленность (обретение смысла жизни).</a:t>
            </a:r>
          </a:p>
          <a:p>
            <a:pPr marL="0" indent="0">
              <a:lnSpc>
                <a:spcPct val="90000"/>
              </a:lnSpc>
              <a:buNone/>
            </a:pPr>
            <a:endParaRPr lang="ru-RU" sz="1500"/>
          </a:p>
          <a:p>
            <a:pPr marL="0" indent="0">
              <a:lnSpc>
                <a:spcPct val="90000"/>
              </a:lnSpc>
              <a:buNone/>
            </a:pPr>
            <a:endParaRPr lang="ru-RU" sz="150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6D56E2-EF89-43A7-8F05-DCBE580BA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631" r="16172" b="-1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6956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DAE1F22B-C53A-486A-A322-256B992BF8A7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pPr eaLnBrk="1" hangingPunct="1">
              <a:defRPr/>
            </a:pPr>
            <a:r>
              <a:rPr lang="ru-RU" altLang="ru-RU" dirty="0"/>
              <a:t>Ресурсное поле личности</a:t>
            </a:r>
            <a:endParaRPr lang="ru-RU" altLang="ru-RU"/>
          </a:p>
        </p:txBody>
      </p:sp>
      <p:pic>
        <p:nvPicPr>
          <p:cNvPr id="3" name="Рисунок 2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AE1F8C74-23FE-47E1-973A-BEF10E84C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13204"/>
            <a:ext cx="5384800" cy="4038600"/>
          </a:xfrm>
          <a:prstGeom prst="rect">
            <a:avLst/>
          </a:prstGeom>
          <a:noFill/>
        </p:spPr>
      </p:pic>
      <p:sp>
        <p:nvSpPr>
          <p:cNvPr id="16387" name="Rectangle 3">
            <a:extLst>
              <a:ext uri="{FF2B5EF4-FFF2-40B4-BE49-F238E27FC236}">
                <a16:creationId xmlns:a16="http://schemas.microsoft.com/office/drawing/2014/main" id="{0C929824-E539-4508-96BC-518F648C0ADC}"/>
              </a:ext>
            </a:extLst>
          </p:cNvPr>
          <p:cNvSpPr>
            <a:spLocks noGrp="1" noRot="1" noChangeArrowheads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Ценности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Смыслы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Качество жизни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Культура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Нравственность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Здоровье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Уникальность личности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Сочувствие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Толерантность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Интеллектуальное развитие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Любознательность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Творчество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Интересное общение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Жизнестойкость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B86D80CC-DAEE-4F58-AD74-70BB1C87B67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Autofit/>
          </a:bodyPr>
          <a:lstStyle/>
          <a:p>
            <a:pPr eaLnBrk="1" hangingPunct="1">
              <a:lnSpc>
                <a:spcPct val="90000"/>
              </a:lnSpc>
              <a:defRPr/>
            </a:pPr>
            <a:br>
              <a:rPr lang="ru-RU" altLang="ru-RU" sz="3200" u="sng" dirty="0"/>
            </a:br>
            <a:br>
              <a:rPr lang="ru-RU" altLang="ru-RU" sz="3200" u="sng" dirty="0"/>
            </a:br>
            <a:r>
              <a:rPr lang="ru-RU" altLang="ru-RU" sz="3200" u="sng" dirty="0"/>
              <a:t>Жизнестойкость </a:t>
            </a:r>
            <a:r>
              <a:rPr lang="ru-RU" altLang="ru-RU" sz="3200" dirty="0"/>
              <a:t>- это  фактор  нормы  душевного  здоровья. Это  «отвага быть», т.е. готовность  действовать  вопреки – вопреки  тревоге  потери  смысла,  вопреки  ощущения  заброшенности, онтологической  тревоги  беспомощности.</a:t>
            </a:r>
            <a:br>
              <a:rPr lang="ru-RU" altLang="ru-RU" sz="3200" dirty="0"/>
            </a:br>
            <a:r>
              <a:rPr lang="ru-RU" altLang="ru-RU" sz="3200" dirty="0"/>
              <a:t>С. </a:t>
            </a:r>
            <a:r>
              <a:rPr lang="ru-RU" altLang="ru-RU" sz="3200" dirty="0" err="1"/>
              <a:t>Мадди</a:t>
            </a:r>
            <a:r>
              <a:rPr lang="ru-RU" altLang="ru-RU" sz="3200" dirty="0"/>
              <a:t>.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A09F54D9-0D73-4437-8D05-7A4B451386DC}"/>
              </a:ext>
            </a:extLst>
          </p:cNvPr>
          <p:cNvSpPr>
            <a:spLocks noGrp="1" noRot="1" noChangeArrowheads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endParaRPr lang="ru-RU" altLang="ru-RU" dirty="0"/>
          </a:p>
          <a:p>
            <a:pPr eaLnBrk="1" hangingPunct="1">
              <a:defRPr/>
            </a:pPr>
            <a:endParaRPr lang="ru-RU" altLang="ru-RU" dirty="0"/>
          </a:p>
        </p:txBody>
      </p:sp>
      <p:pic>
        <p:nvPicPr>
          <p:cNvPr id="3" name="Рисунок 2" descr="Изображение выглядит как закат, темный, держит, передний&#10;&#10;Автоматически созданное описание">
            <a:extLst>
              <a:ext uri="{FF2B5EF4-FFF2-40B4-BE49-F238E27FC236}">
                <a16:creationId xmlns:a16="http://schemas.microsoft.com/office/drawing/2014/main" id="{7D5C8A17-418A-46ED-9F57-407573752A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4" r="17692" b="2"/>
          <a:stretch/>
        </p:blipFill>
        <p:spPr>
          <a:xfrm>
            <a:off x="4521200" y="2139696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1">
            <a:extLst>
              <a:ext uri="{FF2B5EF4-FFF2-40B4-BE49-F238E27FC236}">
                <a16:creationId xmlns:a16="http://schemas.microsoft.com/office/drawing/2014/main" id="{2F432C7D-F60A-469A-8D24-C2107FE89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/>
          <a:lstStyle/>
          <a:p>
            <a:pPr algn="ctr"/>
            <a:r>
              <a:rPr lang="ru-RU" dirty="0"/>
              <a:t>Жизнестойкость - три компонента</a:t>
            </a:r>
            <a:endParaRPr lang="en-US" dirty="0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CC9B64CC-DE27-4EDD-BD7C-B67BDD356D79}"/>
              </a:ext>
            </a:extLst>
          </p:cNvPr>
          <p:cNvSpPr>
            <a:spLocks noGrp="1" noRot="1" noChangeArrowheads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 marL="609600" indent="-609600">
              <a:lnSpc>
                <a:spcPct val="90000"/>
              </a:lnSpc>
              <a:defRPr/>
            </a:pPr>
            <a:r>
              <a:rPr lang="ru-RU" altLang="ru-RU" sz="1500" b="1" dirty="0"/>
              <a:t>Жизнестойкость  представляет  собой  систему убеждений  о </a:t>
            </a:r>
          </a:p>
          <a:p>
            <a:pPr marL="609600" indent="-609600">
              <a:lnSpc>
                <a:spcPct val="90000"/>
              </a:lnSpc>
              <a:defRPr/>
            </a:pPr>
            <a:r>
              <a:rPr lang="ru-RU" altLang="ru-RU" sz="1500" b="1" dirty="0"/>
              <a:t>себе, о мире, об  отношениях  с  миром. </a:t>
            </a:r>
          </a:p>
          <a:p>
            <a:pPr marL="609600" indent="-609600">
              <a:lnSpc>
                <a:spcPct val="90000"/>
              </a:lnSpc>
              <a:defRPr/>
            </a:pPr>
            <a:r>
              <a:rPr lang="ru-RU" altLang="ru-RU" sz="1500" b="1" dirty="0"/>
              <a:t>- Вовлеченность. Человек с развитым  компонентом  вовлеченности  получает  удовольствие  от  собственной  деятельности.</a:t>
            </a:r>
          </a:p>
          <a:p>
            <a:pPr marL="609600" indent="-609600">
              <a:lnSpc>
                <a:spcPct val="90000"/>
              </a:lnSpc>
              <a:defRPr/>
            </a:pPr>
            <a:r>
              <a:rPr lang="ru-RU" altLang="ru-RU" sz="1500" b="1" dirty="0"/>
              <a:t>- Контроль представляет  собой  убеждённость  в  том,  что  борьба  позволяет  повлиять  на  результат  происходящего,  пусть  даже  успех  не гарантирован.</a:t>
            </a:r>
          </a:p>
          <a:p>
            <a:pPr marL="609600" indent="-609600">
              <a:lnSpc>
                <a:spcPct val="90000"/>
              </a:lnSpc>
              <a:defRPr/>
            </a:pPr>
            <a:r>
              <a:rPr lang="ru-RU" altLang="ru-RU" sz="1500" b="1" dirty="0"/>
              <a:t>- Принятие  риска - убеждённость  человека  в  том,  что  все  то, что с ним  случается,  способствует  его  развитию  за  счёт  опыта. Жизнь –это  способ  приобретения опыта.</a:t>
            </a:r>
          </a:p>
          <a:p>
            <a:pPr marL="609600" indent="-609600">
              <a:lnSpc>
                <a:spcPct val="90000"/>
              </a:lnSpc>
              <a:defRPr/>
            </a:pPr>
            <a:endParaRPr lang="ru-RU" altLang="ru-RU" sz="1500" b="1" dirty="0"/>
          </a:p>
          <a:p>
            <a:pPr marL="609600" indent="-609600">
              <a:lnSpc>
                <a:spcPct val="90000"/>
              </a:lnSpc>
              <a:defRPr/>
            </a:pPr>
            <a:endParaRPr lang="ru-RU" altLang="ru-RU" sz="1500" dirty="0"/>
          </a:p>
        </p:txBody>
      </p:sp>
      <p:pic>
        <p:nvPicPr>
          <p:cNvPr id="3" name="Рисунок 2" descr="Изображение выглядит как внешний, здание, дом, облака&#10;&#10;Автоматически созданное описание">
            <a:extLst>
              <a:ext uri="{FF2B5EF4-FFF2-40B4-BE49-F238E27FC236}">
                <a16:creationId xmlns:a16="http://schemas.microsoft.com/office/drawing/2014/main" id="{A8E0DBF3-CEAA-4899-A051-1510AC16D6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5" r="13417" b="3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100"/>
              <a:t>Полная управляемость жизненной ситуацией (единство эмоций, интеллекта и деятельности)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44777"/>
            <a:ext cx="5384800" cy="47183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000"/>
              <a:t>Движения оказываются умными не потому, что ими руководит внешний и высший по отношению к ним интеллект, а сами по себе . В.П. Зинченко</a:t>
            </a:r>
          </a:p>
          <a:p>
            <a:pPr>
              <a:lnSpc>
                <a:spcPct val="90000"/>
              </a:lnSpc>
            </a:pPr>
            <a:r>
              <a:rPr lang="ru-RU" sz="2000"/>
              <a:t>Движение – мир, который находится в человеке и мир в котором находится и действует человек</a:t>
            </a:r>
          </a:p>
          <a:p>
            <a:pPr>
              <a:lnSpc>
                <a:spcPct val="90000"/>
              </a:lnSpc>
            </a:pPr>
            <a:r>
              <a:rPr lang="ru-RU" sz="2000"/>
              <a:t>Изучение и расширение мира движений –увеличение мира позиций и возможностей мыслящего и действующего человека, который начинает видеть мир более полно и находит для себя больше вариантов самореализации….</a:t>
            </a:r>
          </a:p>
        </p:txBody>
      </p:sp>
      <p:pic>
        <p:nvPicPr>
          <p:cNvPr id="5" name="Рисунок 4" descr="Изображение выглядит как рисунок, трава, вода, рисует&#10;&#10;Автоматически созданное описание">
            <a:extLst>
              <a:ext uri="{FF2B5EF4-FFF2-40B4-BE49-F238E27FC236}">
                <a16:creationId xmlns:a16="http://schemas.microsoft.com/office/drawing/2014/main" id="{020E5340-FAB6-4A07-B0AC-41A1267252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1" r="1039" b="1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9C2E084B-85C2-4B61-B137-5C0EEF558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/>
          <a:lstStyle/>
          <a:p>
            <a:r>
              <a:rPr lang="ru-RU" dirty="0"/>
              <a:t>Потенциал движения (физический аспект)</a:t>
            </a:r>
            <a:endParaRPr lang="en-US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9F08F52-4897-44D5-B10B-4A9BE4DAE4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817" y="1600200"/>
            <a:ext cx="4910366" cy="4876800"/>
          </a:xfrm>
        </p:spPr>
      </p:pic>
    </p:spTree>
    <p:extLst>
      <p:ext uri="{BB962C8B-B14F-4D97-AF65-F5344CB8AC3E}">
        <p14:creationId xmlns:p14="http://schemas.microsoft.com/office/powerpoint/2010/main" val="2456901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8881CF30-C126-445F-BEAC-E3B65B94A351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ru-RU" sz="3400"/>
              <a:t>Психологические механизмы поиска ресурсов личности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FCB1204B-06CB-448E-A534-769272FE6F89}"/>
              </a:ext>
            </a:extLst>
          </p:cNvPr>
          <p:cNvSpPr>
            <a:spLocks noGrp="1" noRot="1" noChangeArrowheads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ru-RU" sz="2400"/>
              <a:t>Взаимодействие со значимыми в жизни человека людьми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400"/>
              <a:t>Трансформация невротических формул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400"/>
              <a:t>Инсайт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400"/>
              <a:t>Идентификация с определенной социальной группой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400"/>
              <a:t>Развитие жизнестойкости и стрессоустойчивости личности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400"/>
              <a:t>Развитие позитивного мышления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400"/>
              <a:t>и другие…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altLang="ru-RU" sz="2400"/>
          </a:p>
          <a:p>
            <a:pPr eaLnBrk="1" hangingPunct="1">
              <a:lnSpc>
                <a:spcPct val="90000"/>
              </a:lnSpc>
              <a:defRPr/>
            </a:pPr>
            <a:endParaRPr lang="ru-RU" altLang="ru-RU" sz="2400"/>
          </a:p>
        </p:txBody>
      </p:sp>
      <p:pic>
        <p:nvPicPr>
          <p:cNvPr id="3" name="Рисунок 2" descr="Изображение выглядит как карта&#10;&#10;Автоматически созданное описание">
            <a:extLst>
              <a:ext uri="{FF2B5EF4-FFF2-40B4-BE49-F238E27FC236}">
                <a16:creationId xmlns:a16="http://schemas.microsoft.com/office/drawing/2014/main" id="{42019C08-EDE5-4EA3-B659-0AC443554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2518029"/>
            <a:ext cx="53848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ru-RU">
                <a:solidFill>
                  <a:schemeClr val="tx2"/>
                </a:solidFill>
              </a:rPr>
              <a:t>Развитие позитивного мышления</a:t>
            </a:r>
          </a:p>
        </p:txBody>
      </p:sp>
      <p:pic>
        <p:nvPicPr>
          <p:cNvPr id="1026" name="Picture 2" descr="C:\Users\user\Desktop\заставки\0_91bf9_1daa82cd_ori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99"/>
          <a:stretch/>
        </p:blipFill>
        <p:spPr bwMode="auto">
          <a:xfrm>
            <a:off x="609600" y="1600200"/>
            <a:ext cx="10972800" cy="48768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0067712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F746DF2E-BB85-4D16-BCD3-D845B2765C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36" b="12664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1671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ru-RU">
                <a:solidFill>
                  <a:schemeClr val="tx2"/>
                </a:solidFill>
              </a:rPr>
              <a:t>Позитивное мышление-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>
                <a:solidFill>
                  <a:schemeClr val="tx1"/>
                </a:solidFill>
              </a:rPr>
              <a:t>отношение к жизни, самому себе</a:t>
            </a:r>
          </a:p>
          <a:p>
            <a:r>
              <a:rPr lang="ru-RU">
                <a:solidFill>
                  <a:schemeClr val="tx1"/>
                </a:solidFill>
              </a:rPr>
              <a:t>к событиям настоящим и будущим</a:t>
            </a:r>
          </a:p>
          <a:p>
            <a:r>
              <a:rPr lang="ru-RU">
                <a:solidFill>
                  <a:schemeClr val="tx1"/>
                </a:solidFill>
              </a:rPr>
              <a:t>это позитивные мысли, слова, образы, представления</a:t>
            </a:r>
          </a:p>
          <a:p>
            <a:r>
              <a:rPr lang="ru-RU">
                <a:solidFill>
                  <a:schemeClr val="tx1"/>
                </a:solidFill>
              </a:rPr>
              <a:t>ожидания счастья, радости, здоровья</a:t>
            </a:r>
          </a:p>
        </p:txBody>
      </p:sp>
      <p:pic>
        <p:nvPicPr>
          <p:cNvPr id="5" name="Рисунок 4" descr="Изображение выглядит как внешний, трава, растение, закат&#10;&#10;Автоматически созданное описание">
            <a:extLst>
              <a:ext uri="{FF2B5EF4-FFF2-40B4-BE49-F238E27FC236}">
                <a16:creationId xmlns:a16="http://schemas.microsoft.com/office/drawing/2014/main" id="{6E318E0D-2AFD-4B23-B800-A12DCCD94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2235327"/>
            <a:ext cx="5384800" cy="35943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5669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Социальные взаимодействия</a:t>
            </a:r>
            <a:br>
              <a:rPr lang="ru-RU" dirty="0"/>
            </a:br>
            <a:r>
              <a:rPr lang="ru-RU" dirty="0"/>
              <a:t>(человеческие отношения)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4997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Пребывание в обществе счастливых людей</a:t>
            </a:r>
          </a:p>
          <a:p>
            <a:r>
              <a:rPr lang="ru-RU" dirty="0"/>
              <a:t>Нахождение в кругу друзей</a:t>
            </a:r>
          </a:p>
          <a:p>
            <a:r>
              <a:rPr lang="ru-RU" dirty="0"/>
              <a:t>Умение заинтересовать .. рассказом</a:t>
            </a:r>
          </a:p>
          <a:p>
            <a:r>
              <a:rPr lang="ru-RU" dirty="0"/>
              <a:t>Осознание собственной физической привлекательности</a:t>
            </a:r>
          </a:p>
          <a:p>
            <a:r>
              <a:rPr lang="ru-RU" dirty="0"/>
              <a:t>Наблюдение за людьми</a:t>
            </a:r>
          </a:p>
          <a:p>
            <a:r>
              <a:rPr lang="ru-RU" dirty="0"/>
              <a:t>Откровенная  или оживленная беседа</a:t>
            </a:r>
          </a:p>
          <a:p>
            <a:r>
              <a:rPr lang="ru-RU" dirty="0"/>
              <a:t>Встреча со старыми друзьями за чашкой кофе, чая и т.д.</a:t>
            </a:r>
          </a:p>
          <a:p>
            <a:r>
              <a:rPr lang="ru-RU" dirty="0"/>
              <a:t>Высказывание комплиментов и похвал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38496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ru-RU">
                <a:solidFill>
                  <a:schemeClr val="tx2"/>
                </a:solidFill>
              </a:rPr>
              <a:t>Увеличивает ресурсы…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Смех, улыбка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Расслабленность, размышление о чем –либо хорошем, что может произойти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Наблюдение за красивым пейзажем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Возможность дышать свежим воздухом. Принимать солнечные ванны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Ощущение чистой и красивой одежды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Наличие свободного времени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Хороший сон по ночам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Прослушивание любимой музыки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Наблюдение за животными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Вкусная еда</a:t>
            </a:r>
          </a:p>
          <a:p>
            <a:pPr>
              <a:lnSpc>
                <a:spcPct val="90000"/>
              </a:lnSpc>
            </a:pPr>
            <a:endParaRPr lang="ru-RU" sz="200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71F822-BD9F-4490-8736-7A507AD33E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3" r="19890" b="-1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49271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ru-RU">
                <a:solidFill>
                  <a:schemeClr val="tx2"/>
                </a:solidFill>
              </a:rPr>
              <a:t>Самоорганизация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Умение настоять на своем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Чтение рассказов, стихов, романов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Планирование и организация какого-либо действия, качественное выполнение работы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Умелое вождение автомобиля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Четкое выражение своих мыслей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Планирование путешествий и отпуска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Приобретение новых знаний и навыков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Получение похвалы в свой адрес и т.д.</a:t>
            </a:r>
          </a:p>
          <a:p>
            <a:pPr>
              <a:lnSpc>
                <a:spcPct val="90000"/>
              </a:lnSpc>
            </a:pPr>
            <a:endParaRPr lang="ru-RU" sz="22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ru-RU" sz="220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A79EDCF-5773-4992-ABF9-1C92F4C842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3" r="19890" b="-1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482435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1">
            <a:extLst>
              <a:ext uri="{FF2B5EF4-FFF2-40B4-BE49-F238E27FC236}">
                <a16:creationId xmlns:a16="http://schemas.microsoft.com/office/drawing/2014/main" id="{F15D495E-6A6D-4335-BEBA-129DEC1D6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Ценность поддержки и развития личностных ресурсов</a:t>
            </a:r>
            <a:endParaRPr lang="en-US" dirty="0"/>
          </a:p>
        </p:txBody>
      </p:sp>
      <p:pic>
        <p:nvPicPr>
          <p:cNvPr id="5" name="Рисунок 4" descr="Изображение выглядит как вода, стол, сидит, солнце&#10;&#10;Автоматически созданное описание">
            <a:extLst>
              <a:ext uri="{FF2B5EF4-FFF2-40B4-BE49-F238E27FC236}">
                <a16:creationId xmlns:a16="http://schemas.microsoft.com/office/drawing/2014/main" id="{03DEADC6-795C-4367-A382-E230102BC3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7" r="2376" b="3"/>
          <a:stretch/>
        </p:blipFill>
        <p:spPr>
          <a:xfrm>
            <a:off x="609600" y="1673352"/>
            <a:ext cx="5384800" cy="4718304"/>
          </a:xfrm>
          <a:prstGeom prst="rect">
            <a:avLst/>
          </a:prstGeom>
          <a:noFill/>
        </p:spPr>
      </p:pic>
      <p:sp>
        <p:nvSpPr>
          <p:cNvPr id="13315" name="Rectangle 3">
            <a:extLst>
              <a:ext uri="{FF2B5EF4-FFF2-40B4-BE49-F238E27FC236}">
                <a16:creationId xmlns:a16="http://schemas.microsoft.com/office/drawing/2014/main" id="{BFBDC754-8F38-488B-9FAD-C143B68BC22E}"/>
              </a:ext>
            </a:extLst>
          </p:cNvPr>
          <p:cNvSpPr>
            <a:spLocks noGrp="1" noRot="1" noChangeArrowheads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altLang="ru-RU" dirty="0"/>
              <a:t>Создать значимое для себя - значит создать значимое для других.</a:t>
            </a:r>
          </a:p>
          <a:p>
            <a:pPr eaLnBrk="1" hangingPunct="1">
              <a:defRPr/>
            </a:pPr>
            <a:r>
              <a:rPr lang="ru-RU" altLang="ru-RU" dirty="0"/>
              <a:t>Карл Роджерс</a:t>
            </a:r>
          </a:p>
          <a:p>
            <a:pPr eaLnBrk="1" hangingPunct="1">
              <a:defRPr/>
            </a:pPr>
            <a:endParaRPr lang="ru-RU" alt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5FFB52-A734-4272-81E4-FC6FF0DAF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 Слово как психологическая опора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B2D0D5-E7A9-4F6C-B420-CC501B71B9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500"/>
              <a:t>Мой вам совет при любых обстоятельствах делайте вид, что на сердце покой.</a:t>
            </a:r>
          </a:p>
          <a:p>
            <a:pPr>
              <a:lnSpc>
                <a:spcPct val="90000"/>
              </a:lnSpc>
            </a:pPr>
            <a:r>
              <a:rPr lang="ru-RU" sz="1500"/>
              <a:t>Это ваш шанс избежать обязательства, всем объяснять, что случилось с тобой!</a:t>
            </a:r>
          </a:p>
          <a:p>
            <a:pPr>
              <a:lnSpc>
                <a:spcPct val="90000"/>
              </a:lnSpc>
            </a:pPr>
            <a:r>
              <a:rPr lang="ru-RU" sz="1500"/>
              <a:t>Будьте приветливы, доброжелательны, </a:t>
            </a:r>
            <a:r>
              <a:rPr lang="ru-RU" sz="1500" err="1"/>
              <a:t>стрессоустойчивы</a:t>
            </a:r>
            <a:r>
              <a:rPr lang="ru-RU" sz="1500"/>
              <a:t>,  в чем то просты.</a:t>
            </a:r>
          </a:p>
          <a:p>
            <a:pPr>
              <a:lnSpc>
                <a:spcPct val="90000"/>
              </a:lnSpc>
            </a:pPr>
            <a:r>
              <a:rPr lang="ru-RU" sz="1500"/>
              <a:t>Больше читайте. Тогда обязательно мысли и речи не будут пусты.</a:t>
            </a:r>
          </a:p>
          <a:p>
            <a:pPr>
              <a:lnSpc>
                <a:spcPct val="90000"/>
              </a:lnSpc>
            </a:pPr>
            <a:r>
              <a:rPr lang="ru-RU" sz="1500"/>
              <a:t>Не осуждайте других, не злорадствуйте. Помните истину: прошлого нет.</a:t>
            </a:r>
          </a:p>
          <a:p>
            <a:pPr>
              <a:lnSpc>
                <a:spcPct val="90000"/>
              </a:lnSpc>
            </a:pPr>
            <a:r>
              <a:rPr lang="ru-RU" sz="1500"/>
              <a:t>Возраст не важен, указанный в паспорте, только душа знает сколько вам лет.</a:t>
            </a:r>
          </a:p>
          <a:p>
            <a:pPr>
              <a:lnSpc>
                <a:spcPct val="90000"/>
              </a:lnSpc>
            </a:pPr>
            <a:r>
              <a:rPr lang="ru-RU" sz="1500"/>
              <a:t>Будет тогда в жизни все замечательно, снимет любую печаль как рукой!</a:t>
            </a:r>
          </a:p>
          <a:p>
            <a:pPr>
              <a:lnSpc>
                <a:spcPct val="90000"/>
              </a:lnSpc>
            </a:pPr>
            <a:r>
              <a:rPr lang="ru-RU" sz="1500"/>
              <a:t>Главное здесь при любых обстоятельствах делайте вид, что на сердце покой.</a:t>
            </a:r>
          </a:p>
          <a:p>
            <a:pPr>
              <a:lnSpc>
                <a:spcPct val="90000"/>
              </a:lnSpc>
            </a:pPr>
            <a:r>
              <a:rPr lang="ru-RU" sz="1500"/>
              <a:t> Ирина АСТАХОВА</a:t>
            </a:r>
          </a:p>
        </p:txBody>
      </p:sp>
      <p:pic>
        <p:nvPicPr>
          <p:cNvPr id="5" name="Рисунок 4" descr="Изображение выглядит как сидит, цветной, еда, стол&#10;&#10;Автоматически созданное описание">
            <a:extLst>
              <a:ext uri="{FF2B5EF4-FFF2-40B4-BE49-F238E27FC236}">
                <a16:creationId xmlns:a16="http://schemas.microsoft.com/office/drawing/2014/main" id="{65551BAB-54AE-4406-B3AC-6950E4C185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1" r="7242" b="-3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91669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D303D9-49AF-4656-ACFA-D90B24155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pPr eaLnBrk="1" hangingPunct="1">
              <a:defRPr/>
            </a:pPr>
            <a:r>
              <a:rPr lang="ru-RU" dirty="0"/>
              <a:t>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79BDE4-18F8-4968-9B8F-180F0DE49C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dirty="0"/>
              <a:t> Используя  материал презентации в целом и ориентируясь на информацию о компонентах ресурсного поля личности охарактеризуйте собственное  ресурсное поле (см. подробнее  в сл. ссылке)</a:t>
            </a:r>
          </a:p>
        </p:txBody>
      </p:sp>
      <p:pic>
        <p:nvPicPr>
          <p:cNvPr id="7" name="Рисунок 6" descr="Изображение выглядит как облака, внешний, облачный, облако&#10;&#10;Автоматически созданное описание">
            <a:extLst>
              <a:ext uri="{FF2B5EF4-FFF2-40B4-BE49-F238E27FC236}">
                <a16:creationId xmlns:a16="http://schemas.microsoft.com/office/drawing/2014/main" id="{E3147A1B-BBAA-4F7E-920D-74EC50236E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06"/>
          <a:stretch/>
        </p:blipFill>
        <p:spPr>
          <a:xfrm>
            <a:off x="6096000" y="1673352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505FFF-0C31-4B4A-899B-3962F8FB8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AD560A-88F2-4F32-8B07-1EAFB73E65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Спасибо за внимание!</a:t>
            </a:r>
          </a:p>
        </p:txBody>
      </p:sp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0C0005DF-D3F6-46A8-A1AA-483AE8710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2518029"/>
            <a:ext cx="5384800" cy="3028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59989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1156</Words>
  <Application>Microsoft Office PowerPoint</Application>
  <PresentationFormat>Широкоэкранный</PresentationFormat>
  <Paragraphs>197</Paragraphs>
  <Slides>31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4" baseType="lpstr">
      <vt:lpstr>Arial</vt:lpstr>
      <vt:lpstr>Calibri</vt:lpstr>
      <vt:lpstr>Ясность</vt:lpstr>
      <vt:lpstr>Психологические ресурсы личности</vt:lpstr>
      <vt:lpstr>Психологическое пространство личности</vt:lpstr>
      <vt:lpstr>Психологические ресурсы личности</vt:lpstr>
      <vt:lpstr> Ресурс</vt:lpstr>
      <vt:lpstr>Система ресурсов личности</vt:lpstr>
      <vt:lpstr>Психологический ресурс</vt:lpstr>
      <vt:lpstr>Тема ресурсов возникает тогда когда</vt:lpstr>
      <vt:lpstr>Где же эти волшебные опоры?</vt:lpstr>
      <vt:lpstr>Физическое «Я»</vt:lpstr>
      <vt:lpstr>Пространство</vt:lpstr>
      <vt:lpstr>Время</vt:lpstr>
      <vt:lpstr>ВЕС</vt:lpstr>
      <vt:lpstr>РОСТ</vt:lpstr>
      <vt:lpstr>Здоровый образ жизни</vt:lpstr>
      <vt:lpstr>Свойства ресурсной  психологически здоровой личности</vt:lpstr>
      <vt:lpstr>Ресурсное поле личности</vt:lpstr>
      <vt:lpstr>  Жизнестойкость - это  фактор  нормы  душевного  здоровья. Это  «отвага быть», т.е. готовность  действовать  вопреки – вопреки  тревоге  потери  смысла,  вопреки  ощущения  заброшенности, онтологической  тревоги  беспомощности. С. Мадди.</vt:lpstr>
      <vt:lpstr>Жизнестойкость - три компонента</vt:lpstr>
      <vt:lpstr>Полная управляемость жизненной ситуацией (единство эмоций, интеллекта и деятельности)</vt:lpstr>
      <vt:lpstr>Потенциал движения (физический аспект)</vt:lpstr>
      <vt:lpstr>Психологические механизмы поиска ресурсов личности</vt:lpstr>
      <vt:lpstr>Развитие позитивного мышления</vt:lpstr>
      <vt:lpstr>Презентация PowerPoint</vt:lpstr>
      <vt:lpstr>Позитивное мышление-</vt:lpstr>
      <vt:lpstr>Социальные взаимодействия (человеческие отношения)</vt:lpstr>
      <vt:lpstr>Увеличивает ресурсы…</vt:lpstr>
      <vt:lpstr>Самоорганизация</vt:lpstr>
      <vt:lpstr>Ценность поддержки и развития личностных ресурсов</vt:lpstr>
      <vt:lpstr> Слово как психологическая опора</vt:lpstr>
      <vt:lpstr>Задание</vt:lpstr>
      <vt:lpstr>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Психологические ресурсы личности</dc:title>
  <dc:creator>Наталья Зотова</dc:creator>
  <cp:lastModifiedBy>Наталья Зотова</cp:lastModifiedBy>
  <cp:revision>3</cp:revision>
  <dcterms:created xsi:type="dcterms:W3CDTF">2020-09-30T21:02:38Z</dcterms:created>
  <dcterms:modified xsi:type="dcterms:W3CDTF">2021-04-04T20:06:57Z</dcterms:modified>
</cp:coreProperties>
</file>