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86" r:id="rId3"/>
    <p:sldId id="287" r:id="rId4"/>
    <p:sldId id="275" r:id="rId5"/>
    <p:sldId id="257" r:id="rId6"/>
    <p:sldId id="258" r:id="rId7"/>
    <p:sldId id="276" r:id="rId8"/>
    <p:sldId id="260" r:id="rId9"/>
    <p:sldId id="259" r:id="rId10"/>
    <p:sldId id="266" r:id="rId11"/>
    <p:sldId id="263" r:id="rId12"/>
    <p:sldId id="270" r:id="rId13"/>
    <p:sldId id="271" r:id="rId14"/>
    <p:sldId id="267" r:id="rId15"/>
    <p:sldId id="269" r:id="rId16"/>
    <p:sldId id="268" r:id="rId17"/>
    <p:sldId id="273" r:id="rId18"/>
    <p:sldId id="265" r:id="rId19"/>
    <p:sldId id="277" r:id="rId20"/>
    <p:sldId id="281" r:id="rId21"/>
    <p:sldId id="282" r:id="rId22"/>
    <p:sldId id="283" r:id="rId23"/>
    <p:sldId id="280" r:id="rId24"/>
    <p:sldId id="279" r:id="rId25"/>
    <p:sldId id="284" r:id="rId26"/>
    <p:sldId id="278" r:id="rId27"/>
    <p:sldId id="285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D53058-BA1B-43AE-8287-25F55A8EB504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DA6FA4-5708-4119-9C23-1266E6C994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591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DA6FA4-5708-4119-9C23-1266E6C99414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78079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DA6FA4-5708-4119-9C23-1266E6C99414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62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F4A44B-68F1-4BA6-8F0F-C4F22C11FC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D876FA0-95AE-4B86-AC22-F39887DED5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EAD625A-E1E9-4A42-92E8-CB06CA08C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F374-F2BD-4856-A551-28481FED311A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7F97CBA-F4F9-471B-AF34-60AE369A0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7DEAA9A-50DA-4F0D-BC20-5A5BD0FE0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9653-1429-4EAF-A8AD-2F82E617E1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4053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21E8F9-81A1-4919-99B3-67FA3D340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9C352A5-7BEE-4B0D-A209-34386C8115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11677E4-547D-4D9C-B6F0-D46DA6D9C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F374-F2BD-4856-A551-28481FED311A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11763B5-CE01-41A0-9552-8D8A23158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681BED-E39C-4BBD-B061-5E5F01FA7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9653-1429-4EAF-A8AD-2F82E617E1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179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309789-987E-4C26-BF7B-500D84F69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0B58B91-7570-4964-8CF8-C1EFFB1DB1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ACB72DC-BD7C-44A7-A94E-DB9494C8C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F374-F2BD-4856-A551-28481FED311A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D30AE2-A86F-4C2E-A02F-7C26AB045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08BE2BC-C7AA-4C82-9689-857FCB492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9653-1429-4EAF-A8AD-2F82E617E1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846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51F2A3-D02A-4DE1-A427-B13A42A08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2F445BE-E47F-4FC9-8AAB-408DE053F9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F6ADE41-A59D-4D1D-AB93-494C08CBE1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59A72FD-4655-499A-8270-FF34F401D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F374-F2BD-4856-A551-28481FED311A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8BA68D8-B851-4CE6-9E07-DA432DE69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E4F5045-008B-48C2-BB0A-DB7FC124B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9653-1429-4EAF-A8AD-2F82E617E1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8155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12EEA4-C5FA-4DEE-9477-F1E25300D9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5F9A2A3-BB7B-4B07-A403-794126FB4E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655E5FF-4A89-4F8F-8CAF-883CA602B0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DA164EF-6C94-4CD2-9EFB-EF6D6F5CFE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4C2380D-0AF0-4F06-A622-40BC9F0440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0777104-C563-44EA-8DA7-57BF9BBE5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F374-F2BD-4856-A551-28481FED311A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E00993F-D2F4-481F-8452-0364FACAAC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635ADCE8-D451-4BA7-A6EB-6808397371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9653-1429-4EAF-A8AD-2F82E617E1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7719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4F17C6-EC7D-474B-A35A-85CB731ED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40EB3A5-EF62-4EB2-AC48-DB1D9F395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F374-F2BD-4856-A551-28481FED311A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9F1582F-6C17-49EA-96DD-AE29B532A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05E8021-1B02-494A-8104-AACC66F1D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9653-1429-4EAF-A8AD-2F82E617E1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4527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019A95C-2544-4AAB-B477-20FFF358F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F374-F2BD-4856-A551-28481FED311A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DC0F6AD-A176-4A87-84C9-023E14056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9826441-4E97-4018-ABBE-1FC490D18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9653-1429-4EAF-A8AD-2F82E617E1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6850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7027AF-78DE-4767-A31C-8B3395410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8E9FFD-4168-466F-B46C-33C5A39350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02D28BD-C1E0-442C-86D3-9F8574294D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92C0380-333F-4853-88F1-30FDBBAE5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F374-F2BD-4856-A551-28481FED311A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578F29-409B-48D8-938C-A617A2DBE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A8F14FD-5FE9-486A-A630-55A62D15B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9653-1429-4EAF-A8AD-2F82E617E1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0865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8C6DA7-A5A4-4AE8-8060-2CA863EF3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2254F82-01DB-4AFF-A90C-A8608F3FC0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61867DA-A5F6-40C0-846B-8FC983558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A950219-0E05-4492-9270-CE237A9D7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F374-F2BD-4856-A551-28481FED311A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56C2E35-8841-4268-B1A5-5BC3B3FFB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011A84A-3901-4477-B15D-88866FF67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9653-1429-4EAF-A8AD-2F82E617E1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83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793316-AF59-46BC-9D1F-2FE284C30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5D8DA6C-9592-47ED-B796-1FAD14800F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15966CB-D715-4AAB-B869-8F37646FB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F374-F2BD-4856-A551-28481FED311A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B04DF1-A7AE-489D-B88D-9AD838499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D54B1C9-56D1-4891-94DE-D690C1E31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9653-1429-4EAF-A8AD-2F82E617E1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3684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BDA1345-CE5A-49B4-BAE1-7122507DCB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4A281DC-89A7-464E-85A2-915630D55E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0EC7436-30AC-436C-83CB-2520D2CEF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6F374-F2BD-4856-A551-28481FED311A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0E5C1B-EEC3-41C0-89B0-9282DA9A7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40AE379-FC12-40E3-BFDB-9EB86021D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D9653-1429-4EAF-A8AD-2F82E617E1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7907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C3E460-82F3-4405-9FFA-8DAFD854E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A527A09-D376-4D15-86BB-B0B2EDB5E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2525712-E15F-45AE-A894-C24290F092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6F374-F2BD-4856-A551-28481FED311A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ABB9F98-A598-4BDD-BD73-F2396A2748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6CA5FC3-BF10-4036-BCBF-E0352C1307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2D9653-1429-4EAF-A8AD-2F82E617E1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4733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F%D1%81%D0%B8%D1%85%D0%BE%D1%82%D1%80%D0%B5%D0%BD%D0%B8%D0%BD%D0%B3" TargetMode="External"/><Relationship Id="rId5" Type="http://schemas.openxmlformats.org/officeDocument/2006/relationships/hyperlink" Target="https://ru.wikipedia.org/wiki/%D0%9F%D1%81%D0%B8%D1%85%D0%B8%D1%87%D0%B5%D1%81%D0%BA%D0%BE%D0%B5_%D1%80%D0%B0%D1%81%D1%81%D1%82%D1%80%D0%BE%D0%B9%D1%81%D1%82%D0%B2%D0%BE" TargetMode="External"/><Relationship Id="rId4" Type="http://schemas.openxmlformats.org/officeDocument/2006/relationships/hyperlink" Target="https://ru.wikipedia.org/wiki/%D0%A1%D1%82%D1%80%D0%B5%D1%81%D1%81%D0%BE%D1%80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E39DFCF-9247-4DE5-BB93-074BFAF07A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42B652E-D499-4CDA-8F7A-60469EDBCB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1632" y="996662"/>
            <a:ext cx="4864676" cy="4864676"/>
          </a:xfrm>
          <a:custGeom>
            <a:avLst/>
            <a:gdLst>
              <a:gd name="connsiteX0" fmla="*/ 0 w 4864676"/>
              <a:gd name="connsiteY0" fmla="*/ 0 h 4864676"/>
              <a:gd name="connsiteX1" fmla="*/ 4864676 w 4864676"/>
              <a:gd name="connsiteY1" fmla="*/ 0 h 4864676"/>
              <a:gd name="connsiteX2" fmla="*/ 4864676 w 4864676"/>
              <a:gd name="connsiteY2" fmla="*/ 4864676 h 4864676"/>
              <a:gd name="connsiteX3" fmla="*/ 1281101 w 4864676"/>
              <a:gd name="connsiteY3" fmla="*/ 4864676 h 4864676"/>
              <a:gd name="connsiteX4" fmla="*/ 0 w 4864676"/>
              <a:gd name="connsiteY4" fmla="*/ 3583575 h 4864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64676" h="4864676">
                <a:moveTo>
                  <a:pt x="0" y="0"/>
                </a:moveTo>
                <a:lnTo>
                  <a:pt x="4864676" y="0"/>
                </a:lnTo>
                <a:lnTo>
                  <a:pt x="4864676" y="4864676"/>
                </a:lnTo>
                <a:lnTo>
                  <a:pt x="1281101" y="4864676"/>
                </a:lnTo>
                <a:lnTo>
                  <a:pt x="0" y="3583575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84A22B8-F5B6-47C2-B88E-DADAF37913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7225693" y="996662"/>
            <a:ext cx="4864676" cy="4864676"/>
          </a:xfrm>
          <a:custGeom>
            <a:avLst/>
            <a:gdLst>
              <a:gd name="connsiteX0" fmla="*/ 0 w 4864676"/>
              <a:gd name="connsiteY0" fmla="*/ 0 h 4864676"/>
              <a:gd name="connsiteX1" fmla="*/ 3583574 w 4864676"/>
              <a:gd name="connsiteY1" fmla="*/ 0 h 4864676"/>
              <a:gd name="connsiteX2" fmla="*/ 4864676 w 4864676"/>
              <a:gd name="connsiteY2" fmla="*/ 1281103 h 4864676"/>
              <a:gd name="connsiteX3" fmla="*/ 4864676 w 4864676"/>
              <a:gd name="connsiteY3" fmla="*/ 4864676 h 4864676"/>
              <a:gd name="connsiteX4" fmla="*/ 0 w 4864676"/>
              <a:gd name="connsiteY4" fmla="*/ 4864676 h 4864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64676" h="4864676">
                <a:moveTo>
                  <a:pt x="0" y="0"/>
                </a:moveTo>
                <a:lnTo>
                  <a:pt x="3583574" y="0"/>
                </a:lnTo>
                <a:lnTo>
                  <a:pt x="4864676" y="1281103"/>
                </a:lnTo>
                <a:lnTo>
                  <a:pt x="4864676" y="4864676"/>
                </a:lnTo>
                <a:lnTo>
                  <a:pt x="0" y="4864676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A987C18C-164D-4263-B486-4647A98E88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2789020" y="1"/>
            <a:ext cx="6613961" cy="3286380"/>
          </a:xfrm>
          <a:prstGeom prst="triangle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E7E98B39-04C6-408B-92FD-7686287406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09286" y="3571620"/>
            <a:ext cx="6613961" cy="3286380"/>
          </a:xfrm>
          <a:prstGeom prst="triangle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81C8C27-2457-421F-BDC4-7B4EA3C782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401311" y="734311"/>
            <a:ext cx="5389379" cy="5389379"/>
          </a:xfrm>
          <a:custGeom>
            <a:avLst/>
            <a:gdLst>
              <a:gd name="connsiteX0" fmla="*/ 0 w 5389379"/>
              <a:gd name="connsiteY0" fmla="*/ 540040 h 5389379"/>
              <a:gd name="connsiteX1" fmla="*/ 540040 w 5389379"/>
              <a:gd name="connsiteY1" fmla="*/ 0 h 5389379"/>
              <a:gd name="connsiteX2" fmla="*/ 5389379 w 5389379"/>
              <a:gd name="connsiteY2" fmla="*/ 0 h 5389379"/>
              <a:gd name="connsiteX3" fmla="*/ 5389379 w 5389379"/>
              <a:gd name="connsiteY3" fmla="*/ 4838655 h 5389379"/>
              <a:gd name="connsiteX4" fmla="*/ 4838655 w 5389379"/>
              <a:gd name="connsiteY4" fmla="*/ 5389379 h 5389379"/>
              <a:gd name="connsiteX5" fmla="*/ 0 w 5389379"/>
              <a:gd name="connsiteY5" fmla="*/ 5389379 h 5389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89379" h="5389379">
                <a:moveTo>
                  <a:pt x="0" y="540040"/>
                </a:moveTo>
                <a:lnTo>
                  <a:pt x="540040" y="0"/>
                </a:lnTo>
                <a:lnTo>
                  <a:pt x="5389379" y="0"/>
                </a:lnTo>
                <a:lnTo>
                  <a:pt x="5389379" y="4838655"/>
                </a:lnTo>
                <a:lnTo>
                  <a:pt x="4838655" y="5389379"/>
                </a:lnTo>
                <a:lnTo>
                  <a:pt x="0" y="5389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EA13C66-82C1-44AF-972B-8F5CCA41B6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271208" y="5287803"/>
            <a:ext cx="955808" cy="95580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DB36437-FE59-457E-91A7-396BBD3C9C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00283" y="33283"/>
            <a:ext cx="6791435" cy="6791435"/>
          </a:xfrm>
          <a:custGeom>
            <a:avLst/>
            <a:gdLst>
              <a:gd name="connsiteX0" fmla="*/ 1860938 w 6791435"/>
              <a:gd name="connsiteY0" fmla="*/ 81158 h 6791435"/>
              <a:gd name="connsiteX1" fmla="*/ 1942096 w 6791435"/>
              <a:gd name="connsiteY1" fmla="*/ 0 h 6791435"/>
              <a:gd name="connsiteX2" fmla="*/ 6791435 w 6791435"/>
              <a:gd name="connsiteY2" fmla="*/ 0 h 6791435"/>
              <a:gd name="connsiteX3" fmla="*/ 6791435 w 6791435"/>
              <a:gd name="connsiteY3" fmla="*/ 4838655 h 6791435"/>
              <a:gd name="connsiteX4" fmla="*/ 6710277 w 6791435"/>
              <a:gd name="connsiteY4" fmla="*/ 4919813 h 6791435"/>
              <a:gd name="connsiteX5" fmla="*/ 6710277 w 6791435"/>
              <a:gd name="connsiteY5" fmla="*/ 81158 h 6791435"/>
              <a:gd name="connsiteX6" fmla="*/ 0 w 6791435"/>
              <a:gd name="connsiteY6" fmla="*/ 1942096 h 6791435"/>
              <a:gd name="connsiteX7" fmla="*/ 81158 w 6791435"/>
              <a:gd name="connsiteY7" fmla="*/ 1860938 h 6791435"/>
              <a:gd name="connsiteX8" fmla="*/ 81158 w 6791435"/>
              <a:gd name="connsiteY8" fmla="*/ 6710277 h 6791435"/>
              <a:gd name="connsiteX9" fmla="*/ 4919813 w 6791435"/>
              <a:gd name="connsiteY9" fmla="*/ 6710277 h 6791435"/>
              <a:gd name="connsiteX10" fmla="*/ 4838655 w 6791435"/>
              <a:gd name="connsiteY10" fmla="*/ 6791435 h 6791435"/>
              <a:gd name="connsiteX11" fmla="*/ 0 w 6791435"/>
              <a:gd name="connsiteY11" fmla="*/ 6791435 h 679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791435" h="6791435">
                <a:moveTo>
                  <a:pt x="1860938" y="81158"/>
                </a:moveTo>
                <a:lnTo>
                  <a:pt x="1942096" y="0"/>
                </a:lnTo>
                <a:lnTo>
                  <a:pt x="6791435" y="0"/>
                </a:lnTo>
                <a:lnTo>
                  <a:pt x="6791435" y="4838655"/>
                </a:lnTo>
                <a:lnTo>
                  <a:pt x="6710277" y="4919813"/>
                </a:lnTo>
                <a:lnTo>
                  <a:pt x="6710277" y="81158"/>
                </a:lnTo>
                <a:close/>
                <a:moveTo>
                  <a:pt x="0" y="1942096"/>
                </a:moveTo>
                <a:lnTo>
                  <a:pt x="81158" y="1860938"/>
                </a:lnTo>
                <a:lnTo>
                  <a:pt x="81158" y="6710277"/>
                </a:lnTo>
                <a:lnTo>
                  <a:pt x="4919813" y="6710277"/>
                </a:lnTo>
                <a:lnTo>
                  <a:pt x="4838655" y="6791435"/>
                </a:lnTo>
                <a:lnTo>
                  <a:pt x="0" y="6791435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2FA091-AAB0-43FD-835C-8DD032BEBD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4642" y="2353641"/>
            <a:ext cx="5782716" cy="2150719"/>
          </a:xfrm>
          <a:noFill/>
        </p:spPr>
        <p:txBody>
          <a:bodyPr anchor="ctr">
            <a:normAutofit/>
          </a:bodyPr>
          <a:lstStyle/>
          <a:p>
            <a:r>
              <a:rPr lang="ru-RU" sz="3600">
                <a:solidFill>
                  <a:srgbClr val="080808"/>
                </a:solidFill>
              </a:rPr>
              <a:t>Стрессоустойчивость личности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920F4F3-4F93-4EF6-9A63-8448FBDEE8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39633" y="4518923"/>
            <a:ext cx="3312734" cy="1141851"/>
          </a:xfrm>
          <a:noFill/>
        </p:spPr>
        <p:txBody>
          <a:bodyPr>
            <a:normAutofit/>
          </a:bodyPr>
          <a:lstStyle/>
          <a:p>
            <a:r>
              <a:rPr lang="ru-RU" sz="2000">
                <a:solidFill>
                  <a:srgbClr val="080808"/>
                </a:solidFill>
              </a:rPr>
              <a:t>В эпоху кризисных ситуаций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44D3693-2EFE-4667-89D5-47E2D59209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42846" y="410171"/>
            <a:ext cx="1321281" cy="1321281"/>
          </a:xfrm>
          <a:prstGeom prst="rect">
            <a:avLst/>
          </a:pr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21FD796-9CD0-404D-8DF5-5274C0BCC7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30319" y="1508609"/>
            <a:ext cx="700047" cy="70004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051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4480F6-370E-4A26-85DE-2C3D57C02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2121" y="321734"/>
            <a:ext cx="5136412" cy="1135737"/>
          </a:xfrm>
        </p:spPr>
        <p:txBody>
          <a:bodyPr>
            <a:normAutofit/>
          </a:bodyPr>
          <a:lstStyle/>
          <a:p>
            <a:r>
              <a:rPr lang="ru-RU" sz="3600" dirty="0"/>
              <a:t>Уважаемые студенты!</a:t>
            </a:r>
          </a:p>
        </p:txBody>
      </p:sp>
      <p:pic>
        <p:nvPicPr>
          <p:cNvPr id="5" name="Рисунок 4" descr="Изображение выглядит как объект, ночь, сидит, темный&#10;&#10;Автоматически созданное описание">
            <a:extLst>
              <a:ext uri="{FF2B5EF4-FFF2-40B4-BE49-F238E27FC236}">
                <a16:creationId xmlns:a16="http://schemas.microsoft.com/office/drawing/2014/main" id="{C95AB829-99DA-4A98-8B43-B2C07B1F96B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2" r="17652" b="-1"/>
          <a:stretch/>
        </p:blipFill>
        <p:spPr>
          <a:xfrm>
            <a:off x="-2" y="10"/>
            <a:ext cx="5779884" cy="6857990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07EAA094-9CF6-4695-958A-33D9BCAA94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" y="713128"/>
            <a:ext cx="1068867" cy="2126625"/>
            <a:chOff x="10918968" y="713127"/>
            <a:chExt cx="1273032" cy="253283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E80C965-DB6D-4F81-9E9E-B027384D0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A580F890-B085-4E95-96AA-55AEBEC5CE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D78201-6BAE-43B2-8B61-458077B77B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6926" y="1839040"/>
            <a:ext cx="5136412" cy="4393982"/>
          </a:xfrm>
        </p:spPr>
        <p:txBody>
          <a:bodyPr>
            <a:normAutofit/>
          </a:bodyPr>
          <a:lstStyle/>
          <a:p>
            <a:r>
              <a:rPr lang="ru-RU" sz="2000" dirty="0"/>
              <a:t>Наше дистанционное занятие мы проводим посредством знакомства с презентацией, которая предусматривает рассмотрение таких понятий как экстремальные ситуации, паника, слухи, страх, стрессоустойчивость и методы элементарной психологической </a:t>
            </a:r>
            <a:r>
              <a:rPr lang="ru-RU" sz="2000" dirty="0" err="1"/>
              <a:t>самоподдержки</a:t>
            </a:r>
            <a:r>
              <a:rPr lang="ru-RU" sz="2000" dirty="0"/>
              <a:t>. Надеюсь, что знакомство с содержанием этих непростых психологических явлений поможет Вам с большим спокойствием и пониманием отнестись к данному этапу  нашей жизни.  </a:t>
            </a:r>
          </a:p>
          <a:p>
            <a:r>
              <a:rPr lang="ru-RU" sz="2000" dirty="0"/>
              <a:t>Выполнение задания по этой теме не предусмотрено.</a:t>
            </a:r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067618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27850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3355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черепаха, вода&#10;&#10;Автоматически созданное описание">
            <a:extLst>
              <a:ext uri="{FF2B5EF4-FFF2-40B4-BE49-F238E27FC236}">
                <a16:creationId xmlns:a16="http://schemas.microsoft.com/office/drawing/2014/main" id="{44AEF9C9-A925-45FF-9FA4-C046846720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55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44" name="Freeform: Shape 9">
            <a:extLst>
              <a:ext uri="{FF2B5EF4-FFF2-40B4-BE49-F238E27FC236}">
                <a16:creationId xmlns:a16="http://schemas.microsoft.com/office/drawing/2014/main" id="{569BBA9B-8F4E-4D2B-BEFA-41A4754433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415188" y="-231223"/>
            <a:ext cx="1409491" cy="1876653"/>
          </a:xfrm>
          <a:custGeom>
            <a:avLst/>
            <a:gdLst>
              <a:gd name="connsiteX0" fmla="*/ 0 w 1409491"/>
              <a:gd name="connsiteY0" fmla="*/ 643075 h 1876653"/>
              <a:gd name="connsiteX1" fmla="*/ 643075 w 1409491"/>
              <a:gd name="connsiteY1" fmla="*/ 0 h 1876653"/>
              <a:gd name="connsiteX2" fmla="*/ 1409491 w 1409491"/>
              <a:gd name="connsiteY2" fmla="*/ 0 h 1876653"/>
              <a:gd name="connsiteX3" fmla="*/ 1409491 w 1409491"/>
              <a:gd name="connsiteY3" fmla="*/ 1876653 h 1876653"/>
              <a:gd name="connsiteX4" fmla="*/ 1233578 w 1409491"/>
              <a:gd name="connsiteY4" fmla="*/ 1876653 h 1876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491" h="1876653">
                <a:moveTo>
                  <a:pt x="0" y="643075"/>
                </a:moveTo>
                <a:lnTo>
                  <a:pt x="643075" y="0"/>
                </a:lnTo>
                <a:lnTo>
                  <a:pt x="1409491" y="0"/>
                </a:lnTo>
                <a:lnTo>
                  <a:pt x="1409491" y="1876653"/>
                </a:lnTo>
                <a:lnTo>
                  <a:pt x="1233578" y="1876653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11">
            <a:extLst>
              <a:ext uri="{FF2B5EF4-FFF2-40B4-BE49-F238E27FC236}">
                <a16:creationId xmlns:a16="http://schemas.microsoft.com/office/drawing/2014/main" id="{851012D1-8033-40B1-9EC0-91390FFC74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01285" y="128278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13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80943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Isosceles Triangle 15">
            <a:extLst>
              <a:ext uri="{FF2B5EF4-FFF2-40B4-BE49-F238E27FC236}">
                <a16:creationId xmlns:a16="http://schemas.microsoft.com/office/drawing/2014/main" id="{D291F021-C45C-4D44-A2B8-A789E386C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3444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914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3E989F79-7E82-442E-A7DD-68BABE5505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96" b="16304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69BBA9B-8F4E-4D2B-BEFA-41A4754433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415188" y="-231223"/>
            <a:ext cx="1409491" cy="1876653"/>
          </a:xfrm>
          <a:custGeom>
            <a:avLst/>
            <a:gdLst>
              <a:gd name="connsiteX0" fmla="*/ 0 w 1409491"/>
              <a:gd name="connsiteY0" fmla="*/ 643075 h 1876653"/>
              <a:gd name="connsiteX1" fmla="*/ 643075 w 1409491"/>
              <a:gd name="connsiteY1" fmla="*/ 0 h 1876653"/>
              <a:gd name="connsiteX2" fmla="*/ 1409491 w 1409491"/>
              <a:gd name="connsiteY2" fmla="*/ 0 h 1876653"/>
              <a:gd name="connsiteX3" fmla="*/ 1409491 w 1409491"/>
              <a:gd name="connsiteY3" fmla="*/ 1876653 h 1876653"/>
              <a:gd name="connsiteX4" fmla="*/ 1233578 w 1409491"/>
              <a:gd name="connsiteY4" fmla="*/ 1876653 h 1876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491" h="1876653">
                <a:moveTo>
                  <a:pt x="0" y="643075"/>
                </a:moveTo>
                <a:lnTo>
                  <a:pt x="643075" y="0"/>
                </a:lnTo>
                <a:lnTo>
                  <a:pt x="1409491" y="0"/>
                </a:lnTo>
                <a:lnTo>
                  <a:pt x="1409491" y="1876653"/>
                </a:lnTo>
                <a:lnTo>
                  <a:pt x="1233578" y="1876653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51012D1-8033-40B1-9EC0-91390FFC74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01285" y="128278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80943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D291F021-C45C-4D44-A2B8-A789E386C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3444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172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7E87480-506C-467B-AFF3-B333F31744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" b="1021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183075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Объект 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118D77DB-7856-4DDA-B37D-C39EB1971F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8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54645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36">
            <a:extLst>
              <a:ext uri="{FF2B5EF4-FFF2-40B4-BE49-F238E27FC236}">
                <a16:creationId xmlns:a16="http://schemas.microsoft.com/office/drawing/2014/main" id="{E45B1D5C-0827-4AF0-8186-11FC5A8B8B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38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Rectangle 40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85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Объект 4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4DFC81E2-B6A3-4CF9-844E-7D8F1DA2E3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1" r="1" b="7783"/>
          <a:stretch/>
        </p:blipFill>
        <p:spPr>
          <a:xfrm>
            <a:off x="545238" y="858525"/>
            <a:ext cx="7608304" cy="5211906"/>
          </a:xfrm>
          <a:prstGeom prst="rect">
            <a:avLst/>
          </a:prstGeom>
        </p:spPr>
      </p:pic>
      <p:sp>
        <p:nvSpPr>
          <p:cNvPr id="51" name="Rectangle 42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98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15435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739327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653800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5423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Объект 6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FB627E21-7AC6-430F-B96E-69557FA20E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96" r="1" b="8169"/>
          <a:stretch/>
        </p:blipFill>
        <p:spPr>
          <a:xfrm>
            <a:off x="643467" y="643467"/>
            <a:ext cx="10905066" cy="5571065"/>
          </a:xfrm>
          <a:prstGeom prst="rect">
            <a:avLst/>
          </a:prstGeom>
          <a:ln>
            <a:noFill/>
          </a:ln>
        </p:spPr>
      </p:pic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67297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3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15435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739327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653800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5423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Объект 4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1793447C-B579-42B0-9C28-B2645658B4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0"/>
          <a:stretch/>
        </p:blipFill>
        <p:spPr>
          <a:xfrm>
            <a:off x="643467" y="643467"/>
            <a:ext cx="10905066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67297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2083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9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Объект 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B7F9A620-3B01-4455-9EE0-F2C61234B1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8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0452024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9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E2C3F52-D6E0-4B74-BFB3-4D2B452A62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8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45069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7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40BE7F-5EA9-45AC-87FF-8A7E2BFC5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ru-RU">
                <a:solidFill>
                  <a:schemeClr val="accent1"/>
                </a:solidFill>
              </a:rPr>
              <a:t>Панические атаки. Признаки.</a:t>
            </a:r>
          </a:p>
        </p:txBody>
      </p:sp>
      <p:cxnSp>
        <p:nvCxnSpPr>
          <p:cNvPr id="19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id="{1A7E1142-0F87-4443-BDF8-7595E28EAB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r>
              <a:rPr lang="ru-RU" sz="800" b="1"/>
              <a:t>Проблемы с сердечно-сосудистой системой.</a:t>
            </a:r>
          </a:p>
          <a:p>
            <a:r>
              <a:rPr lang="ru-RU" sz="800"/>
              <a:t>Работа нашего сердца и сосудов тесно связана с нервной системой, поэтому довольно часто во время приступа панической атаки у человека может возникать учащенное сердцебиение, повышение или снижение артериального давления и другие нарушения работы сердечно-сосудистой системы.</a:t>
            </a:r>
          </a:p>
          <a:p>
            <a:r>
              <a:rPr lang="ru-RU" sz="800" b="1"/>
              <a:t>Аллопсихическая деперсонализация</a:t>
            </a:r>
            <a:endParaRPr lang="ru-RU" sz="800"/>
          </a:p>
          <a:p>
            <a:r>
              <a:rPr lang="ru-RU" sz="800"/>
              <a:t>Это состояние характеризуется нарушением восприятия реальности. Иными словами, человеку кажется все, что происходит вокруг него чем-то нереальным, не касающимся его. При деперсонализации может произойти частичная потеря памяти. Из-за этого состояния человек начинает испытывать сильное беспокойство, приступы панических атак и, как следствие, развитие депрессии.</a:t>
            </a:r>
            <a:br>
              <a:rPr lang="ru-RU" sz="800"/>
            </a:br>
            <a:br>
              <a:rPr lang="ru-RU" sz="800"/>
            </a:br>
            <a:r>
              <a:rPr lang="ru-RU" sz="800" b="1"/>
              <a:t>Сбои в работе кишечника</a:t>
            </a:r>
            <a:endParaRPr lang="ru-RU" sz="800"/>
          </a:p>
          <a:p>
            <a:r>
              <a:rPr lang="ru-RU" sz="800"/>
              <a:t>Когда человек нервничает, случаются сбои в работе желудочно-кишечного тракта. Он может испытывать тошноту, боль в животе, изжогу, возможна диарея.</a:t>
            </a:r>
          </a:p>
          <a:p>
            <a:r>
              <a:rPr lang="ru-RU" sz="800" b="1"/>
              <a:t>Онемение конечностей и отдельных частей тела</a:t>
            </a:r>
            <a:endParaRPr lang="ru-RU" sz="800"/>
          </a:p>
          <a:p>
            <a:r>
              <a:rPr lang="ru-RU" sz="800"/>
              <a:t>Во время панической атаки у человека могут неметь отдельные участки тела. При этом это происходит беспричинно. Если подобное стало происходить с вами довольно часто, вам лучше обратиться к специалисту.</a:t>
            </a:r>
          </a:p>
          <a:p>
            <a:r>
              <a:rPr lang="ru-RU" sz="800" b="1"/>
              <a:t>Появление симптомов гриппа и простуды</a:t>
            </a:r>
            <a:endParaRPr lang="ru-RU" sz="800"/>
          </a:p>
          <a:p>
            <a:r>
              <a:rPr lang="ru-RU" sz="800"/>
              <a:t>Во время панической атаки у больного может повышаться температура тела, потливость, озноб. Если принять лекарства от гриппа, состояние может ухудшиться.</a:t>
            </a:r>
          </a:p>
          <a:p>
            <a:r>
              <a:rPr lang="ru-RU" sz="800" b="1"/>
              <a:t>Страх смерти .</a:t>
            </a:r>
            <a:r>
              <a:rPr lang="ru-RU" sz="800"/>
              <a:t>Вы страдаете паническими атаками, если периодически испытываете страх, что прямо сейчас умрете. Как правило, в этот момент невозможно себя контролировать, вы смотрите на мир в негативном ключе и вспоминаете все совершенные ошибки, которые могут привести вас к трагическим событиям.</a:t>
            </a:r>
          </a:p>
          <a:p>
            <a:r>
              <a:rPr lang="ru-RU" sz="800" b="1"/>
              <a:t>Одышка</a:t>
            </a:r>
            <a:endParaRPr lang="ru-RU" sz="800"/>
          </a:p>
          <a:p>
            <a:r>
              <a:rPr lang="ru-RU" sz="800"/>
              <a:t>В момент панической атаки очень многим людям становится трудно дышать. Так нервная система сбивает с толку головной мозг. Привести свое дыхание в норму можно, если начать медленно и глубоко дышать.</a:t>
            </a:r>
            <a:br>
              <a:rPr lang="ru-RU" sz="800"/>
            </a:br>
            <a:br>
              <a:rPr lang="ru-RU" sz="800"/>
            </a:br>
            <a:endParaRPr lang="ru-RU" sz="800"/>
          </a:p>
        </p:txBody>
      </p:sp>
    </p:spTree>
    <p:extLst>
      <p:ext uri="{BB962C8B-B14F-4D97-AF65-F5344CB8AC3E}">
        <p14:creationId xmlns:p14="http://schemas.microsoft.com/office/powerpoint/2010/main" val="29697344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62542EEC-4F7C-4AE2-933E-EAC8EB3FA3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6824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Объект 6" descr="Изображение выглядит как держит, проигрыватель&#10;&#10;Автоматически созданное описание">
            <a:extLst>
              <a:ext uri="{FF2B5EF4-FFF2-40B4-BE49-F238E27FC236}">
                <a16:creationId xmlns:a16="http://schemas.microsoft.com/office/drawing/2014/main" id="{74509EFB-DA0B-4AAC-AAAC-FE0EC3A258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67" r="2515" b="2"/>
          <a:stretch/>
        </p:blipFill>
        <p:spPr>
          <a:xfrm>
            <a:off x="733507" y="666728"/>
            <a:ext cx="5536001" cy="5465791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60480" y="315431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180493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7EBFDB7D-DD97-44CE-AFFB-458781A3DB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B4F6759-75BF-4B76-8DA9-757C105A02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389"/>
          <a:stretch/>
        </p:blipFill>
        <p:spPr>
          <a:xfrm>
            <a:off x="20" y="10"/>
            <a:ext cx="9272902" cy="6857990"/>
          </a:xfrm>
          <a:custGeom>
            <a:avLst/>
            <a:gdLst/>
            <a:ahLst/>
            <a:cxnLst/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2" name="Freeform 5">
            <a:extLst>
              <a:ext uri="{FF2B5EF4-FFF2-40B4-BE49-F238E27FC236}">
                <a16:creationId xmlns:a16="http://schemas.microsoft.com/office/drawing/2014/main" id="{50F864A1-23CF-4954-887F-3C4458622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160561" y="1348782"/>
            <a:ext cx="935037" cy="8243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Freeform 5">
            <a:extLst>
              <a:ext uri="{FF2B5EF4-FFF2-40B4-BE49-F238E27FC236}">
                <a16:creationId xmlns:a16="http://schemas.microsoft.com/office/drawing/2014/main" id="{8D313E8C-7457-407E-BDA5-EACA44D38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960661" y="1000124"/>
            <a:ext cx="762167" cy="6719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4246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9">
            <a:extLst>
              <a:ext uri="{FF2B5EF4-FFF2-40B4-BE49-F238E27FC236}">
                <a16:creationId xmlns:a16="http://schemas.microsoft.com/office/drawing/2014/main" id="{7EBFDB7D-DD97-44CE-AFFB-458781A3DB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Объект 4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30859044-9D62-4BD5-AFBC-EAE0C28481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389"/>
          <a:stretch/>
        </p:blipFill>
        <p:spPr>
          <a:xfrm>
            <a:off x="20" y="10"/>
            <a:ext cx="9272902" cy="6857990"/>
          </a:xfrm>
          <a:custGeom>
            <a:avLst/>
            <a:gdLst/>
            <a:ahLst/>
            <a:cxnLst/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5" name="Freeform 5">
            <a:extLst>
              <a:ext uri="{FF2B5EF4-FFF2-40B4-BE49-F238E27FC236}">
                <a16:creationId xmlns:a16="http://schemas.microsoft.com/office/drawing/2014/main" id="{50F864A1-23CF-4954-887F-3C4458622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160561" y="1348782"/>
            <a:ext cx="935037" cy="8243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Freeform 5">
            <a:extLst>
              <a:ext uri="{FF2B5EF4-FFF2-40B4-BE49-F238E27FC236}">
                <a16:creationId xmlns:a16="http://schemas.microsoft.com/office/drawing/2014/main" id="{8D313E8C-7457-407E-BDA5-EACA44D38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960661" y="1000124"/>
            <a:ext cx="762167" cy="6719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8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15435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739327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653800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5423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Объект 4" descr="Изображение выглядит как снимок экрана, сидит, стол&#10;&#10;Автоматически созданное описание">
            <a:extLst>
              <a:ext uri="{FF2B5EF4-FFF2-40B4-BE49-F238E27FC236}">
                <a16:creationId xmlns:a16="http://schemas.microsoft.com/office/drawing/2014/main" id="{03AB8759-180E-4DA9-BFC2-9F28C45292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3" r="1" b="28332"/>
          <a:stretch/>
        </p:blipFill>
        <p:spPr>
          <a:xfrm>
            <a:off x="643467" y="643467"/>
            <a:ext cx="10905066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67297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0096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Объект 4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212A2ED8-4C2E-4D0A-90BB-55CDEDF5C2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8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05496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человек, внутренний, мужчина, кот&#10;&#10;Автоматически созданное описание">
            <a:extLst>
              <a:ext uri="{FF2B5EF4-FFF2-40B4-BE49-F238E27FC236}">
                <a16:creationId xmlns:a16="http://schemas.microsoft.com/office/drawing/2014/main" id="{BB79CE24-7484-44F6-802D-E90780A324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635" b="2937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69BBA9B-8F4E-4D2B-BEFA-41A4754433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415188" y="-231223"/>
            <a:ext cx="1409491" cy="1876653"/>
          </a:xfrm>
          <a:custGeom>
            <a:avLst/>
            <a:gdLst>
              <a:gd name="connsiteX0" fmla="*/ 0 w 1409491"/>
              <a:gd name="connsiteY0" fmla="*/ 643075 h 1876653"/>
              <a:gd name="connsiteX1" fmla="*/ 643075 w 1409491"/>
              <a:gd name="connsiteY1" fmla="*/ 0 h 1876653"/>
              <a:gd name="connsiteX2" fmla="*/ 1409491 w 1409491"/>
              <a:gd name="connsiteY2" fmla="*/ 0 h 1876653"/>
              <a:gd name="connsiteX3" fmla="*/ 1409491 w 1409491"/>
              <a:gd name="connsiteY3" fmla="*/ 1876653 h 1876653"/>
              <a:gd name="connsiteX4" fmla="*/ 1233578 w 1409491"/>
              <a:gd name="connsiteY4" fmla="*/ 1876653 h 1876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491" h="1876653">
                <a:moveTo>
                  <a:pt x="0" y="643075"/>
                </a:moveTo>
                <a:lnTo>
                  <a:pt x="643075" y="0"/>
                </a:lnTo>
                <a:lnTo>
                  <a:pt x="1409491" y="0"/>
                </a:lnTo>
                <a:lnTo>
                  <a:pt x="1409491" y="1876653"/>
                </a:lnTo>
                <a:lnTo>
                  <a:pt x="1233578" y="1876653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51012D1-8033-40B1-9EC0-91390FFC74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01285" y="128278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80943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D291F021-C45C-4D44-A2B8-A789E386C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3444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4027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D8B735-4963-4449-AF8B-CA1DEDE47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3441" y="321734"/>
            <a:ext cx="6895092" cy="1135737"/>
          </a:xfrm>
        </p:spPr>
        <p:txBody>
          <a:bodyPr>
            <a:normAutofit/>
          </a:bodyPr>
          <a:lstStyle/>
          <a:p>
            <a:r>
              <a:rPr lang="ru-RU" sz="3600"/>
              <a:t>Стрессоустойчивость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9FEBC737-4DBD-4D9C-A201-8153FB7AA8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3467" y="1721193"/>
            <a:ext cx="3415612" cy="3415612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C34A4475-365F-4381-A542-4698D63774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0" y="0"/>
            <a:ext cx="1097280" cy="1097280"/>
            <a:chOff x="11094720" y="0"/>
            <a:chExt cx="1097280" cy="1097280"/>
          </a:xfrm>
        </p:grpSpPr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148F8F8B-B172-475E-9119-57F2A1C879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1094720" y="0"/>
              <a:ext cx="1097280" cy="1097280"/>
            </a:xfrm>
            <a:prstGeom prst="triangle">
              <a:avLst>
                <a:gd name="adj" fmla="val 10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B0349D0-97A5-4654-A515-C72EA9E0B0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189552" y="127618"/>
              <a:ext cx="457894" cy="457894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E1B626-FE0C-4E2D-8B56-EA5D4E9BD7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3440" y="1782981"/>
            <a:ext cx="6895092" cy="4393982"/>
          </a:xfrm>
        </p:spPr>
        <p:txBody>
          <a:bodyPr>
            <a:normAutofit/>
          </a:bodyPr>
          <a:lstStyle/>
          <a:p>
            <a:r>
              <a:rPr lang="ru-RU" sz="1900" b="1"/>
              <a:t>Стрессоустойчивость</a:t>
            </a:r>
            <a:r>
              <a:rPr lang="ru-RU" sz="1900"/>
              <a:t> — совокупность качеств, позволяющих организму спокойно переносить действие </a:t>
            </a:r>
            <a:r>
              <a:rPr lang="ru-RU" sz="1900">
                <a:hlinkClick r:id="rId4" tooltip="Стрессор"/>
              </a:rPr>
              <a:t>стрессоров</a:t>
            </a:r>
            <a:r>
              <a:rPr lang="ru-RU" sz="1900"/>
              <a:t> без вредных всплесков эмоций, влияющих на деятельность и на окружающих, а также способных вызывать </a:t>
            </a:r>
            <a:r>
              <a:rPr lang="ru-RU" sz="1900">
                <a:hlinkClick r:id="rId5" tooltip="Психическое расстройство"/>
              </a:rPr>
              <a:t>психические расстройства</a:t>
            </a:r>
            <a:r>
              <a:rPr lang="ru-RU" sz="1900"/>
              <a:t>. Высокая стрессоустойчивость характеризуется низким уровнем эмоциональности. </a:t>
            </a:r>
          </a:p>
          <a:p>
            <a:r>
              <a:rPr lang="ru-RU" sz="1900"/>
              <a:t>Стрессоустойчивость можно развивать (повышать) тренировкой (</a:t>
            </a:r>
            <a:r>
              <a:rPr lang="ru-RU" sz="1900">
                <a:hlinkClick r:id="rId6" tooltip="Психотренинг"/>
              </a:rPr>
              <a:t>психотренинг</a:t>
            </a:r>
            <a:r>
              <a:rPr lang="ru-RU" sz="1900"/>
              <a:t>). </a:t>
            </a:r>
          </a:p>
          <a:p>
            <a:r>
              <a:rPr lang="ru-RU" sz="1900"/>
              <a:t>Стрессоустойчивость – это набор разных качеств, благодаря которым наш организм реагирует на различные проблемы максимально спокойно. Человек занимается решением проблем, взвесив все «за» и «против». Это психологическая особенность к саморегуляции, так называемый ресурс терпения, умение сохранять спокойствие в любой ситуации.</a:t>
            </a:r>
            <a:br>
              <a:rPr lang="ru-RU" sz="1900"/>
            </a:br>
            <a:r>
              <a:rPr lang="ru-RU" sz="1900"/>
              <a:t>-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C8D6E3B-FFED-480F-941D-FE376375B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177940" y="4601497"/>
            <a:ext cx="1014060" cy="2017580"/>
            <a:chOff x="11177940" y="4601497"/>
            <a:chExt cx="1014060" cy="2017580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D3F51FEB-38FB-4F6C-9F7B-2F2AFAB65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10676180" y="5103257"/>
              <a:ext cx="2017580" cy="1014060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E547BA6-BAE0-43BB-A7CA-60F69CE252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278506" y="572870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636055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2FB12AE-71D1-47FD-9AC3-EE2C074245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6CE1A8-859A-4A71-9756-05F9807A3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21792"/>
            <a:ext cx="4989890" cy="5413248"/>
          </a:xfrm>
        </p:spPr>
        <p:txBody>
          <a:bodyPr>
            <a:normAutofit/>
          </a:bodyPr>
          <a:lstStyle/>
          <a:p>
            <a:r>
              <a:rPr lang="ru-RU" sz="3600"/>
              <a:t>Медикаментозные методы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4853C7E-3CBA-4464-865F-6044D94B1B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338487" y="2994212"/>
            <a:ext cx="1345385" cy="668410"/>
          </a:xfrm>
          <a:custGeom>
            <a:avLst/>
            <a:gdLst>
              <a:gd name="connsiteX0" fmla="*/ 0 w 1345385"/>
              <a:gd name="connsiteY0" fmla="*/ 668410 h 668410"/>
              <a:gd name="connsiteX1" fmla="*/ 672692 w 1345385"/>
              <a:gd name="connsiteY1" fmla="*/ 0 h 668410"/>
              <a:gd name="connsiteX2" fmla="*/ 1345385 w 1345385"/>
              <a:gd name="connsiteY2" fmla="*/ 668410 h 668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5385" h="668410">
                <a:moveTo>
                  <a:pt x="0" y="668410"/>
                </a:moveTo>
                <a:lnTo>
                  <a:pt x="672692" y="0"/>
                </a:lnTo>
                <a:lnTo>
                  <a:pt x="1345385" y="668410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EFEC59-B929-4851-9DEF-9106F27979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3480" y="2760304"/>
            <a:ext cx="418137" cy="41813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132392-D5FF-4588-8FA1-5BAD77BF64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508836" y="4124955"/>
            <a:ext cx="635336" cy="635336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7EAC045-695C-4E73-9B7C-AFD6FB22DA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36522" y="4621062"/>
            <a:ext cx="224347" cy="22434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404A7A3A-BEAE-4BC6-A163-5D0E5F8C46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10175676" y="5597890"/>
            <a:ext cx="2982940" cy="1481975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2ED3B7D-405D-4DFA-8608-B6DE746718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46240" y="5280494"/>
            <a:ext cx="841505" cy="841505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FA4615-240A-4B0C-A990-CE5EA3EE25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643466"/>
            <a:ext cx="5452532" cy="5571065"/>
          </a:xfrm>
          <a:noFill/>
        </p:spPr>
        <p:txBody>
          <a:bodyPr anchor="ctr">
            <a:normAutofit/>
          </a:bodyPr>
          <a:lstStyle/>
          <a:p>
            <a:r>
              <a:rPr lang="ru-RU" sz="2000" dirty="0"/>
              <a:t>В каждом конкретном случае врач назначает определенные лекарственные средства. Поэтому обратиться за советом к медикам необходимое условие.</a:t>
            </a:r>
            <a:br>
              <a:rPr lang="ru-RU" sz="2000" dirty="0"/>
            </a:br>
            <a:r>
              <a:rPr lang="ru-RU" sz="2000" dirty="0"/>
              <a:t>В основном используют седативные препараты, такие как </a:t>
            </a:r>
            <a:r>
              <a:rPr lang="ru-RU" sz="2000" dirty="0" err="1"/>
              <a:t>Седавит</a:t>
            </a:r>
            <a:r>
              <a:rPr lang="ru-RU" sz="2000" dirty="0"/>
              <a:t>, </a:t>
            </a:r>
            <a:r>
              <a:rPr lang="ru-RU" sz="2000" dirty="0" err="1"/>
              <a:t>Персен</a:t>
            </a:r>
            <a:r>
              <a:rPr lang="ru-RU" sz="2000" dirty="0"/>
              <a:t>, экстракт валерианы, Пустырник, настой ландыша, </a:t>
            </a:r>
            <a:r>
              <a:rPr lang="ru-RU" sz="2000" dirty="0" err="1"/>
              <a:t>Фитосед</a:t>
            </a:r>
            <a:r>
              <a:rPr lang="ru-RU" sz="2000" dirty="0"/>
              <a:t> и др. Они призваны снизить негативную мозговую активность, но устранить полностью симптомы можно только путем кропотливой работы над собой.</a:t>
            </a:r>
            <a:br>
              <a:rPr lang="ru-RU" sz="2000" dirty="0"/>
            </a:br>
            <a:r>
              <a:rPr lang="ru-RU" sz="2000" dirty="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22324381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A297797-5C89-4791-8204-AB071FA1FB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177C9-CBC4-4CB8-9AC9-723FBA8A0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4804064" cy="5571065"/>
          </a:xfrm>
        </p:spPr>
        <p:txBody>
          <a:bodyPr>
            <a:normAutofit/>
          </a:bodyPr>
          <a:lstStyle/>
          <a:p>
            <a:r>
              <a:rPr lang="ru-RU" sz="3600"/>
              <a:t>Вынужденная изоляция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69BBA9B-8F4E-4D2B-BEFA-41A4754433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415188" y="-231223"/>
            <a:ext cx="1409491" cy="1876653"/>
          </a:xfrm>
          <a:custGeom>
            <a:avLst/>
            <a:gdLst>
              <a:gd name="connsiteX0" fmla="*/ 0 w 1409491"/>
              <a:gd name="connsiteY0" fmla="*/ 643075 h 1876653"/>
              <a:gd name="connsiteX1" fmla="*/ 643075 w 1409491"/>
              <a:gd name="connsiteY1" fmla="*/ 0 h 1876653"/>
              <a:gd name="connsiteX2" fmla="*/ 1409491 w 1409491"/>
              <a:gd name="connsiteY2" fmla="*/ 0 h 1876653"/>
              <a:gd name="connsiteX3" fmla="*/ 1409491 w 1409491"/>
              <a:gd name="connsiteY3" fmla="*/ 1876653 h 1876653"/>
              <a:gd name="connsiteX4" fmla="*/ 1233578 w 1409491"/>
              <a:gd name="connsiteY4" fmla="*/ 1876653 h 1876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491" h="1876653">
                <a:moveTo>
                  <a:pt x="0" y="643075"/>
                </a:moveTo>
                <a:lnTo>
                  <a:pt x="643075" y="0"/>
                </a:lnTo>
                <a:lnTo>
                  <a:pt x="1409491" y="0"/>
                </a:lnTo>
                <a:lnTo>
                  <a:pt x="1409491" y="1876653"/>
                </a:lnTo>
                <a:lnTo>
                  <a:pt x="1233578" y="1876653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51012D1-8033-40B1-9EC0-91390FFC74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01285" y="128278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195AF43-C542-46C9-BE22-AD238B21B7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998" y="643467"/>
            <a:ext cx="5457533" cy="5571065"/>
          </a:xfrm>
        </p:spPr>
        <p:txBody>
          <a:bodyPr anchor="ctr">
            <a:normAutofit/>
          </a:bodyPr>
          <a:lstStyle/>
          <a:p>
            <a:r>
              <a:rPr lang="ru-RU" sz="1900"/>
              <a:t>Пока лекарства подействуют, может ухудшиться и физическое состояние. В первую очередь, последствия длительного стресса и депрессии отражаются на поведении и характере человека. Он может начать проявлять открытую агрессию по отношению к домашним или, наоборот, замкнуться в себе и впасть в апатичное состояние. Отношения с окружающими – важный аспект жизни любого человека, невозможность поддерживать нормальные отношения в социуме может привести к фатальным последствиям.</a:t>
            </a:r>
          </a:p>
          <a:p>
            <a:r>
              <a:rPr lang="ru-RU" sz="1900"/>
              <a:t>Как восстановить нервы после длительного стресса в домашних условиях? Одним из самых эффективных методов являются адекватные физические нагрузки. Человек должен куда-то девать свою негативную энергию.</a:t>
            </a:r>
            <a:br>
              <a:rPr lang="ru-RU" sz="1900"/>
            </a:br>
            <a:endParaRPr lang="ru-RU" sz="190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80943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D291F021-C45C-4D44-A2B8-A789E386C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3444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7310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2FB12AE-71D1-47FD-9AC3-EE2C074245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F6F0D6-4991-472D-800A-2119FBFE4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21792"/>
            <a:ext cx="4989890" cy="5413248"/>
          </a:xfrm>
        </p:spPr>
        <p:txBody>
          <a:bodyPr>
            <a:normAutofit/>
          </a:bodyPr>
          <a:lstStyle/>
          <a:p>
            <a:r>
              <a:rPr lang="ru-RU" sz="3600"/>
              <a:t>Посильная физическая нагрузка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4853C7E-3CBA-4464-865F-6044D94B1B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338487" y="2994212"/>
            <a:ext cx="1345385" cy="668410"/>
          </a:xfrm>
          <a:custGeom>
            <a:avLst/>
            <a:gdLst>
              <a:gd name="connsiteX0" fmla="*/ 0 w 1345385"/>
              <a:gd name="connsiteY0" fmla="*/ 668410 h 668410"/>
              <a:gd name="connsiteX1" fmla="*/ 672692 w 1345385"/>
              <a:gd name="connsiteY1" fmla="*/ 0 h 668410"/>
              <a:gd name="connsiteX2" fmla="*/ 1345385 w 1345385"/>
              <a:gd name="connsiteY2" fmla="*/ 668410 h 668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5385" h="668410">
                <a:moveTo>
                  <a:pt x="0" y="668410"/>
                </a:moveTo>
                <a:lnTo>
                  <a:pt x="672692" y="0"/>
                </a:lnTo>
                <a:lnTo>
                  <a:pt x="1345385" y="668410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EFEC59-B929-4851-9DEF-9106F27979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3480" y="2760304"/>
            <a:ext cx="418137" cy="41813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132392-D5FF-4588-8FA1-5BAD77BF64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508836" y="4124955"/>
            <a:ext cx="635336" cy="635336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7EAC045-695C-4E73-9B7C-AFD6FB22DA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36522" y="4621062"/>
            <a:ext cx="224347" cy="22434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404A7A3A-BEAE-4BC6-A163-5D0E5F8C46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10175676" y="5597890"/>
            <a:ext cx="2982940" cy="1481975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2ED3B7D-405D-4DFA-8608-B6DE746718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46240" y="5280494"/>
            <a:ext cx="841505" cy="841505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75F5D9-3F3B-4ECA-BC1F-FCE75E5A40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643466"/>
            <a:ext cx="5452532" cy="5571065"/>
          </a:xfrm>
          <a:noFill/>
        </p:spPr>
        <p:txBody>
          <a:bodyPr anchor="ctr">
            <a:normAutofit/>
          </a:bodyPr>
          <a:lstStyle/>
          <a:p>
            <a:r>
              <a:rPr lang="ru-RU" sz="2000"/>
              <a:t>Ни одному человеку не под силу избавиться от навязчивых мыслей о проблемах. В таком случае нужно сделать так, чтобы мозг отвлекся на другую задачу. Деятельность мозговых центров сопоставима с работой компьютера: когда задается определенная программа, все ресурсы направляются на нее. На начальном этапе в мозговых центрах есть только одна активная единица, которая каждый раз возвращает мысли к проблеме. По мере повышения физической нагрузки, появляется еще одна точка активности, которая контролирует работу мышц. В это время начинают активно вырабатываться эндорфины, которые помогают восстановиться организму после стресса.</a:t>
            </a:r>
            <a:br>
              <a:rPr lang="ru-RU" sz="2000"/>
            </a:br>
            <a:endParaRPr lang="ru-RU" sz="2000"/>
          </a:p>
        </p:txBody>
      </p:sp>
    </p:spTree>
    <p:extLst>
      <p:ext uri="{BB962C8B-B14F-4D97-AF65-F5344CB8AC3E}">
        <p14:creationId xmlns:p14="http://schemas.microsoft.com/office/powerpoint/2010/main" val="1108918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D49861-7FDB-4018-AF1D-FCD361B19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2121" y="321734"/>
            <a:ext cx="5136412" cy="1135737"/>
          </a:xfrm>
        </p:spPr>
        <p:txBody>
          <a:bodyPr>
            <a:normAutofit/>
          </a:bodyPr>
          <a:lstStyle/>
          <a:p>
            <a:r>
              <a:rPr lang="ru-RU" sz="3600"/>
              <a:t>Физическая техника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984D64E5-829A-4EF5-853B-5B8E99D2CA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3467" y="783639"/>
            <a:ext cx="5290720" cy="5290720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4724F874-E407-41A5-918C-1CF5DF526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0" y="0"/>
            <a:ext cx="1097280" cy="1097280"/>
            <a:chOff x="11094720" y="0"/>
            <a:chExt cx="1097280" cy="1097280"/>
          </a:xfrm>
        </p:grpSpPr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EBB12D3E-DD63-469B-A687-14E38AE471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1094720" y="0"/>
              <a:ext cx="1097280" cy="1097280"/>
            </a:xfrm>
            <a:prstGeom prst="triangle">
              <a:avLst>
                <a:gd name="adj" fmla="val 10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CC10F17-490D-41AE-9B38-7F39AF7384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189552" y="127618"/>
              <a:ext cx="457894" cy="457894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Объект 2">
            <a:extLst>
              <a:ext uri="{FF2B5EF4-FFF2-40B4-BE49-F238E27FC236}">
                <a16:creationId xmlns:a16="http://schemas.microsoft.com/office/drawing/2014/main" id="{7176982F-228F-42E0-97B0-AFC5FE68EB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2120" y="1782981"/>
            <a:ext cx="5136412" cy="4393982"/>
          </a:xfrm>
        </p:spPr>
        <p:txBody>
          <a:bodyPr>
            <a:normAutofit/>
          </a:bodyPr>
          <a:lstStyle/>
          <a:p>
            <a:r>
              <a:rPr lang="ru-RU" sz="1700"/>
              <a:t>В практике йоги есть отличная поза – шавасана, которая помогает расслабиться. По-другому ее еще называют «поза спокойного человека». Нужно лечь на ровную твердую поверхность, расслабить все тело, почувствовать, как оно буквально расплывается, будто вы превращаетесь в плитку тающего шоколада. Важно сконцентрироваться на дыхании, представлять, будто есть только вы и Вселенная. Многие люди, пытаясь выполнить такую позу, особенно после физических нагрузок и пережитого за день стресса просто засыпают. Буквально несколько минут такого отдыха позволяют почувствовать обновление энергии, бодрость.</a:t>
            </a:r>
            <a:br>
              <a:rPr lang="ru-RU" sz="1700"/>
            </a:br>
            <a:r>
              <a:rPr lang="ru-RU" sz="1700"/>
              <a:t>-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C8D6E3B-FFED-480F-941D-FE376375B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177940" y="4601497"/>
            <a:ext cx="1014060" cy="2017580"/>
            <a:chOff x="11177940" y="4601497"/>
            <a:chExt cx="1014060" cy="2017580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D3F51FEB-38FB-4F6C-9F7B-2F2AFAB65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10676180" y="5103257"/>
              <a:ext cx="2017580" cy="1014060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E547BA6-BAE0-43BB-A7CA-60F69CE252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278506" y="572870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895486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9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20A8A8-7ED4-429E-94C3-1147ACF1D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2121" y="321734"/>
            <a:ext cx="5136412" cy="1135737"/>
          </a:xfrm>
        </p:spPr>
        <p:txBody>
          <a:bodyPr>
            <a:normAutofit/>
          </a:bodyPr>
          <a:lstStyle/>
          <a:p>
            <a:r>
              <a:rPr lang="ru-RU" sz="3600"/>
              <a:t>Дыхательная методика</a:t>
            </a:r>
          </a:p>
        </p:txBody>
      </p:sp>
      <p:pic>
        <p:nvPicPr>
          <p:cNvPr id="19" name="Graphic 6">
            <a:extLst>
              <a:ext uri="{FF2B5EF4-FFF2-40B4-BE49-F238E27FC236}">
                <a16:creationId xmlns:a16="http://schemas.microsoft.com/office/drawing/2014/main" id="{7A7EE5B6-954E-405F-8AD8-3296192C16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3467" y="783639"/>
            <a:ext cx="5290720" cy="5290720"/>
          </a:xfrm>
          <a:prstGeom prst="rect">
            <a:avLst/>
          </a:prstGeom>
        </p:spPr>
      </p:pic>
      <p:grpSp>
        <p:nvGrpSpPr>
          <p:cNvPr id="20" name="Group 11">
            <a:extLst>
              <a:ext uri="{FF2B5EF4-FFF2-40B4-BE49-F238E27FC236}">
                <a16:creationId xmlns:a16="http://schemas.microsoft.com/office/drawing/2014/main" id="{4724F874-E407-41A5-918C-1CF5DF526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0" y="0"/>
            <a:ext cx="1097280" cy="1097280"/>
            <a:chOff x="11094720" y="0"/>
            <a:chExt cx="1097280" cy="1097280"/>
          </a:xfrm>
        </p:grpSpPr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EBB12D3E-DD63-469B-A687-14E38AE471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1094720" y="0"/>
              <a:ext cx="1097280" cy="1097280"/>
            </a:xfrm>
            <a:prstGeom prst="triangle">
              <a:avLst>
                <a:gd name="adj" fmla="val 10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CC10F17-490D-41AE-9B38-7F39AF7384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189552" y="127618"/>
              <a:ext cx="457894" cy="457894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Объект 2">
            <a:extLst>
              <a:ext uri="{FF2B5EF4-FFF2-40B4-BE49-F238E27FC236}">
                <a16:creationId xmlns:a16="http://schemas.microsoft.com/office/drawing/2014/main" id="{47BFF913-5C12-43C5-92A9-928E43123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2120" y="1782981"/>
            <a:ext cx="5136412" cy="4393982"/>
          </a:xfrm>
        </p:spPr>
        <p:txBody>
          <a:bodyPr>
            <a:normAutofit/>
          </a:bodyPr>
          <a:lstStyle/>
          <a:p>
            <a:r>
              <a:rPr lang="ru-RU" sz="1600" dirty="0"/>
              <a:t>Успокоить свои нервы и прийти в себя помогает полное абстрагирование от окружающего мира. Для этого существуют специальные дыхательные методики. Они основаны на полной концентрации внимания на процессе дыхания. Нужно сесть в любую удобную позу, можно даже прилечь, и дышать через нос, но не так, как обычно, а пропуская воздух сквозь гортань. Метод помогает полностью расслабиться. Во время дыхания должен быть слышен звук, напоминающий звук морского прибоя. В этот момент нужно сконцентрироваться только на дыхании, можно даже прикрыть глаза. С первого раза будет очень сложно полностью прогнать все негативные мысли, но нужно попытаться. Со временем будет получаться все лучше и лучше. В итоге появится возможность абстрагироваться, даже находясь в обществе.</a:t>
            </a:r>
            <a:br>
              <a:rPr lang="ru-RU" sz="1600" dirty="0"/>
            </a:br>
            <a:endParaRPr lang="ru-RU" sz="1600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C8D6E3B-FFED-480F-941D-FE376375B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177940" y="4601497"/>
            <a:ext cx="1014060" cy="2017580"/>
            <a:chOff x="11177940" y="4601497"/>
            <a:chExt cx="1014060" cy="2017580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D3F51FEB-38FB-4F6C-9F7B-2F2AFAB65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10676180" y="5103257"/>
              <a:ext cx="2017580" cy="1014060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E547BA6-BAE0-43BB-A7CA-60F69CE252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278506" y="572870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673018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2FB12AE-71D1-47FD-9AC3-EE2C074245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6BAA0B-002B-42F9-BFAF-6869D557F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21792"/>
            <a:ext cx="4989890" cy="5413248"/>
          </a:xfrm>
        </p:spPr>
        <p:txBody>
          <a:bodyPr>
            <a:normAutofit/>
          </a:bodyPr>
          <a:lstStyle/>
          <a:p>
            <a:r>
              <a:rPr lang="ru-RU" sz="3600"/>
              <a:t>Общие рекомендации по укреплению нервной системы</a:t>
            </a:r>
            <a:br>
              <a:rPr lang="ru-RU" sz="3600"/>
            </a:br>
            <a:r>
              <a:rPr lang="ru-RU" sz="3600"/>
              <a:t>- 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4853C7E-3CBA-4464-865F-6044D94B1B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338487" y="2994212"/>
            <a:ext cx="1345385" cy="668410"/>
          </a:xfrm>
          <a:custGeom>
            <a:avLst/>
            <a:gdLst>
              <a:gd name="connsiteX0" fmla="*/ 0 w 1345385"/>
              <a:gd name="connsiteY0" fmla="*/ 668410 h 668410"/>
              <a:gd name="connsiteX1" fmla="*/ 672692 w 1345385"/>
              <a:gd name="connsiteY1" fmla="*/ 0 h 668410"/>
              <a:gd name="connsiteX2" fmla="*/ 1345385 w 1345385"/>
              <a:gd name="connsiteY2" fmla="*/ 668410 h 668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5385" h="668410">
                <a:moveTo>
                  <a:pt x="0" y="668410"/>
                </a:moveTo>
                <a:lnTo>
                  <a:pt x="672692" y="0"/>
                </a:lnTo>
                <a:lnTo>
                  <a:pt x="1345385" y="668410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EFEC59-B929-4851-9DEF-9106F27979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3480" y="2760304"/>
            <a:ext cx="418137" cy="41813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132392-D5FF-4588-8FA1-5BAD77BF64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508836" y="4124955"/>
            <a:ext cx="635336" cy="635336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7EAC045-695C-4E73-9B7C-AFD6FB22DA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36522" y="4621062"/>
            <a:ext cx="224347" cy="22434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404A7A3A-BEAE-4BC6-A163-5D0E5F8C46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10175676" y="5597890"/>
            <a:ext cx="2982940" cy="1481975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2ED3B7D-405D-4DFA-8608-B6DE746718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46240" y="5280494"/>
            <a:ext cx="841505" cy="841505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9AC6AEF-BE22-46D4-B4DA-22B3A74309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643466"/>
            <a:ext cx="5452532" cy="5571065"/>
          </a:xfrm>
          <a:noFill/>
        </p:spPr>
        <p:txBody>
          <a:bodyPr anchor="ctr">
            <a:normAutofit lnSpcReduction="10000"/>
          </a:bodyPr>
          <a:lstStyle/>
          <a:p>
            <a:r>
              <a:rPr lang="ru-RU" sz="2000" dirty="0"/>
              <a:t>Чтобы восстановить нервную систему и не впасть в состояние депрессии в условиях сниженной активности, нужно выполнять ряд простых правил. </a:t>
            </a:r>
          </a:p>
          <a:p>
            <a:r>
              <a:rPr lang="ru-RU" sz="2000" dirty="0"/>
              <a:t>Отрегулировать режим сна. </a:t>
            </a:r>
          </a:p>
          <a:p>
            <a:r>
              <a:rPr lang="ru-RU" sz="2000" dirty="0"/>
              <a:t>Организовать здоровое питание. </a:t>
            </a:r>
          </a:p>
          <a:p>
            <a:r>
              <a:rPr lang="ru-RU" sz="2000" dirty="0"/>
              <a:t>Бывать на свежем воздухе (по возможности не менее 1 часа в сутки). При невозможности осуществления прогулок, чаще проветривать жилое помещение.</a:t>
            </a:r>
          </a:p>
          <a:p>
            <a:r>
              <a:rPr lang="ru-RU" sz="2000" dirty="0"/>
              <a:t>Привести себя в порядок (сменить имидж, принять расслабляющую ванну, освоить комплекс физических упражнений). </a:t>
            </a:r>
          </a:p>
          <a:p>
            <a:r>
              <a:rPr lang="ru-RU" sz="2000" dirty="0"/>
              <a:t>Придумать для себя хобби, которое будет доставлять удовольствие.</a:t>
            </a:r>
          </a:p>
          <a:p>
            <a:r>
              <a:rPr lang="ru-RU" sz="2000" dirty="0"/>
              <a:t> Искать в любой ситуации положительные моменты.</a:t>
            </a:r>
            <a:br>
              <a:rPr lang="ru-RU" sz="2000" dirty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7144247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2FB12AE-71D1-47FD-9AC3-EE2C074245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6814E1-5988-46AB-BF5D-D5BF37503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21792"/>
            <a:ext cx="4989890" cy="5413248"/>
          </a:xfrm>
        </p:spPr>
        <p:txBody>
          <a:bodyPr>
            <a:normAutofit/>
          </a:bodyPr>
          <a:lstStyle/>
          <a:p>
            <a:r>
              <a:rPr lang="ru-RU" sz="3600"/>
              <a:t>Полезные книги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4853C7E-3CBA-4464-865F-6044D94B1B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338487" y="2994212"/>
            <a:ext cx="1345385" cy="668410"/>
          </a:xfrm>
          <a:custGeom>
            <a:avLst/>
            <a:gdLst>
              <a:gd name="connsiteX0" fmla="*/ 0 w 1345385"/>
              <a:gd name="connsiteY0" fmla="*/ 668410 h 668410"/>
              <a:gd name="connsiteX1" fmla="*/ 672692 w 1345385"/>
              <a:gd name="connsiteY1" fmla="*/ 0 h 668410"/>
              <a:gd name="connsiteX2" fmla="*/ 1345385 w 1345385"/>
              <a:gd name="connsiteY2" fmla="*/ 668410 h 668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5385" h="668410">
                <a:moveTo>
                  <a:pt x="0" y="668410"/>
                </a:moveTo>
                <a:lnTo>
                  <a:pt x="672692" y="0"/>
                </a:lnTo>
                <a:lnTo>
                  <a:pt x="1345385" y="668410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EFEC59-B929-4851-9DEF-9106F27979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3480" y="2760304"/>
            <a:ext cx="418137" cy="41813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132392-D5FF-4588-8FA1-5BAD77BF64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508836" y="4124955"/>
            <a:ext cx="635336" cy="635336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7EAC045-695C-4E73-9B7C-AFD6FB22DA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36522" y="4621062"/>
            <a:ext cx="224347" cy="22434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404A7A3A-BEAE-4BC6-A163-5D0E5F8C46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10175676" y="5597890"/>
            <a:ext cx="2982940" cy="1481975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2ED3B7D-405D-4DFA-8608-B6DE746718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46240" y="5280494"/>
            <a:ext cx="841505" cy="841505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26201D0-4A20-480F-A2DB-CA94AC46A6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643466"/>
            <a:ext cx="5452532" cy="5571065"/>
          </a:xfrm>
          <a:noFill/>
        </p:spPr>
        <p:txBody>
          <a:bodyPr anchor="ctr">
            <a:normAutofit/>
          </a:bodyPr>
          <a:lstStyle/>
          <a:p>
            <a:r>
              <a:rPr lang="ru-RU" sz="2000" dirty="0"/>
              <a:t>Про рекомендации книг - это зависит от ваших целей. Изменить собственное отношение и мировосприятие непросто и эффективнее при необходимости с помощью психолога или педагога или просто мудрого человека, родственника… </a:t>
            </a:r>
          </a:p>
          <a:p>
            <a:r>
              <a:rPr lang="ru-RU" sz="2000" dirty="0"/>
              <a:t>Но можно порекомендовать познакомиться с интересными текстами, например, </a:t>
            </a:r>
          </a:p>
          <a:p>
            <a:r>
              <a:rPr lang="ru-RU" sz="2000" dirty="0" err="1"/>
              <a:t>Пезешкиана</a:t>
            </a:r>
            <a:r>
              <a:rPr lang="ru-RU" sz="2000" dirty="0"/>
              <a:t> "Торговец и попугай",</a:t>
            </a:r>
          </a:p>
          <a:p>
            <a:r>
              <a:rPr lang="ru-RU" sz="2000" dirty="0"/>
              <a:t> </a:t>
            </a:r>
            <a:r>
              <a:rPr lang="ru-RU" sz="2000" dirty="0" err="1"/>
              <a:t>Сапольски</a:t>
            </a:r>
            <a:r>
              <a:rPr lang="ru-RU" sz="2000" dirty="0"/>
              <a:t> Р. "Почему у зебр не бывает инфаркта. Психология стресса",</a:t>
            </a:r>
          </a:p>
          <a:p>
            <a:r>
              <a:rPr lang="ru-RU" sz="2000" dirty="0"/>
              <a:t>Лихи Р. "Лекарство от нервов. Как перестать волноваться",</a:t>
            </a:r>
          </a:p>
          <a:p>
            <a:r>
              <a:rPr lang="ru-RU" sz="2000" dirty="0"/>
              <a:t> Д.В. Ковпак "Олимпийское спокойствие« и др.</a:t>
            </a:r>
          </a:p>
        </p:txBody>
      </p:sp>
    </p:spTree>
    <p:extLst>
      <p:ext uri="{BB962C8B-B14F-4D97-AF65-F5344CB8AC3E}">
        <p14:creationId xmlns:p14="http://schemas.microsoft.com/office/powerpoint/2010/main" val="14454832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34E585-A3EA-4991-A7E8-4728B715A6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ru-RU" sz="3700"/>
              <a:t>Уважаемые студенты!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60C6822-3453-4CF1-AFF0-41C382B34D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/>
          </a:bodyPr>
          <a:lstStyle/>
          <a:p>
            <a:r>
              <a:rPr lang="ru-RU" sz="2000" dirty="0"/>
              <a:t>Мир который мы не можем изменить будет меняться сам…</a:t>
            </a:r>
          </a:p>
          <a:p>
            <a:r>
              <a:rPr lang="ru-RU" sz="2000" dirty="0"/>
              <a:t>Но мы в состоянии помочь себе и своим близким пережить сложный период и остаться внимательными, понимающими и любящими людьми…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 descr="Изображение выглядит как облака, внешний, облачный, облако&#10;&#10;Автоматически созданное описание">
            <a:extLst>
              <a:ext uri="{FF2B5EF4-FFF2-40B4-BE49-F238E27FC236}">
                <a16:creationId xmlns:a16="http://schemas.microsoft.com/office/drawing/2014/main" id="{E845F875-6F0C-448D-AC04-B5F13AC8A9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00" r="15701" b="1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2842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1185</Words>
  <Application>Microsoft Office PowerPoint</Application>
  <PresentationFormat>Широкоэкранный</PresentationFormat>
  <Paragraphs>53</Paragraphs>
  <Slides>27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Тема Office</vt:lpstr>
      <vt:lpstr>Стрессоустойчивость личности</vt:lpstr>
      <vt:lpstr>Уважаемые студенты!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Панические атаки. Признаки.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Стрессоустойчивость</vt:lpstr>
      <vt:lpstr>Медикаментозные методы</vt:lpstr>
      <vt:lpstr>Вынужденная изоляция</vt:lpstr>
      <vt:lpstr>Посильная физическая нагрузка</vt:lpstr>
      <vt:lpstr>Физическая техника</vt:lpstr>
      <vt:lpstr>Дыхательная методика</vt:lpstr>
      <vt:lpstr>Общие рекомендации по укреплению нервной системы - </vt:lpstr>
      <vt:lpstr>Полезные книги</vt:lpstr>
      <vt:lpstr>Уважаемые студенты!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Стрессоустойчивость личности</dc:title>
  <dc:creator>Наталья Зотова</dc:creator>
  <cp:lastModifiedBy>Наталья Зотова</cp:lastModifiedBy>
  <cp:revision>4</cp:revision>
  <dcterms:created xsi:type="dcterms:W3CDTF">2020-04-09T22:49:14Z</dcterms:created>
  <dcterms:modified xsi:type="dcterms:W3CDTF">2020-04-24T17:31:21Z</dcterms:modified>
</cp:coreProperties>
</file>