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91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7" r:id="rId20"/>
    <p:sldId id="278" r:id="rId21"/>
    <p:sldId id="279" r:id="rId22"/>
    <p:sldId id="273" r:id="rId23"/>
    <p:sldId id="274" r:id="rId24"/>
    <p:sldId id="275" r:id="rId25"/>
    <p:sldId id="276" r:id="rId26"/>
    <p:sldId id="280" r:id="rId27"/>
    <p:sldId id="292" r:id="rId28"/>
    <p:sldId id="290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7F6880-7AF4-4C56-B5E0-5DB53D632432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8C20B9-6E31-4620-8DE8-5A15760DE7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0584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8C20B9-6E31-4620-8DE8-5A15760DE752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4302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46153-5C55-45F1-903D-6B78F4BF0137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5FB46153-5C55-45F1-903D-6B78F4BF0137}" type="datetimeFigureOut">
              <a:rPr lang="ru-RU" smtClean="0"/>
              <a:t>19.10.2020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2E54F448-C76A-4CC1-BB94-91402C405307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psycabi.net/psikhologiya-krasoty-i-zdorovya/kak-borotsya-so-stressom/362-kak-chuvstvovat-sebya-zashchishchennym-psikhologicheskaya-bezopasnost-lichnosti-i-sostoyanie-zashchishchennosti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e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3816423"/>
          </a:xfrm>
        </p:spPr>
        <p:txBody>
          <a:bodyPr>
            <a:normAutofit/>
          </a:bodyPr>
          <a:lstStyle/>
          <a:p>
            <a:r>
              <a:rPr lang="ru-RU" dirty="0"/>
              <a:t>Психологическое здоровье личности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4293096"/>
            <a:ext cx="6400800" cy="2088232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Зотова Н.Г. </a:t>
            </a:r>
          </a:p>
          <a:p>
            <a:r>
              <a:rPr lang="ru-RU" b="1" dirty="0">
                <a:solidFill>
                  <a:schemeClr val="tx1"/>
                </a:solidFill>
              </a:rPr>
              <a:t>Зав кафедрой психологии профессиональной деятельности ВГСПУ</a:t>
            </a:r>
          </a:p>
        </p:txBody>
      </p:sp>
    </p:spTree>
    <p:extLst>
      <p:ext uri="{BB962C8B-B14F-4D97-AF65-F5344CB8AC3E}">
        <p14:creationId xmlns:p14="http://schemas.microsoft.com/office/powerpoint/2010/main" val="29182017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76673"/>
            <a:ext cx="7315200" cy="1152127"/>
          </a:xfrm>
        </p:spPr>
        <p:txBody>
          <a:bodyPr/>
          <a:lstStyle/>
          <a:p>
            <a:r>
              <a:rPr lang="ru-RU" dirty="0"/>
              <a:t>Структура темы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1772817"/>
            <a:ext cx="7315200" cy="4536544"/>
          </a:xfrm>
        </p:spPr>
        <p:txBody>
          <a:bodyPr>
            <a:normAutofit/>
          </a:bodyPr>
          <a:lstStyle/>
          <a:p>
            <a:r>
              <a:rPr lang="ru-RU" sz="2000" dirty="0"/>
              <a:t>Понятие «психологическое здоровье» личности</a:t>
            </a:r>
          </a:p>
          <a:p>
            <a:r>
              <a:rPr lang="ru-RU" sz="2000" dirty="0"/>
              <a:t>Компетенции </a:t>
            </a:r>
            <a:r>
              <a:rPr lang="ru-RU" sz="2000" dirty="0" err="1"/>
              <a:t>здоровьесбережения</a:t>
            </a:r>
            <a:r>
              <a:rPr lang="ru-RU" sz="2000" dirty="0"/>
              <a:t>: знания, личностные ориентиры и нормы поведения, обеспечивающие сохранение и укрепление психологического здоровья</a:t>
            </a:r>
          </a:p>
          <a:p>
            <a:r>
              <a:rPr lang="ru-RU" dirty="0"/>
              <a:t>Взаимосвязь психического и психологического здоровья</a:t>
            </a:r>
          </a:p>
          <a:p>
            <a:r>
              <a:rPr lang="ru-RU" dirty="0"/>
              <a:t>Типичные признаки психического нездоровья</a:t>
            </a:r>
          </a:p>
          <a:p>
            <a:r>
              <a:rPr lang="ru-RU" dirty="0"/>
              <a:t>Типы личности, предрасположенные к заболеваниям определенного вида</a:t>
            </a:r>
          </a:p>
          <a:p>
            <a:r>
              <a:rPr lang="ru-RU" dirty="0"/>
              <a:t> Теория иерархии потребностей А. Маслоу</a:t>
            </a:r>
          </a:p>
          <a:p>
            <a:r>
              <a:rPr lang="ru-RU" dirty="0"/>
              <a:t>Критерии здоровья  и свойства здоровой  личности</a:t>
            </a:r>
            <a:br>
              <a:rPr lang="ru-RU" dirty="0"/>
            </a:br>
            <a:endParaRPr lang="ru-RU" dirty="0"/>
          </a:p>
          <a:p>
            <a:endParaRPr lang="ru-RU" sz="20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4428721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88641"/>
            <a:ext cx="7315200" cy="1872207"/>
          </a:xfrm>
        </p:spPr>
        <p:txBody>
          <a:bodyPr>
            <a:normAutofit/>
          </a:bodyPr>
          <a:lstStyle/>
          <a:p>
            <a:r>
              <a:rPr lang="ru-RU" dirty="0"/>
              <a:t>Психологическое здоровье личности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1988841"/>
            <a:ext cx="7315200" cy="4320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Психологическое здоровье рассматривается как состояние (или характеристика) душевного благополучия, характеризующееся отсутствием болезненных психических явлений и обеспечивающее адекватную условиям окружающей действительности регуляцию поведения и деятельности</a:t>
            </a:r>
          </a:p>
          <a:p>
            <a:pPr marL="0" indent="0">
              <a:buNone/>
            </a:pPr>
            <a:r>
              <a:rPr lang="ru-RU" sz="2600" b="1" dirty="0"/>
              <a:t>Психологический словарь » (под ред. А.В. Петровского и М.Г. </a:t>
            </a:r>
            <a:r>
              <a:rPr lang="ru-RU" sz="2600" b="1" dirty="0" err="1"/>
              <a:t>Ярошевского</a:t>
            </a:r>
            <a:r>
              <a:rPr lang="ru-RU" sz="26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964450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 психологии термин «психологическое здоровье»…. при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рассмотрении вопросов, связанных с формированием психологически здоровой личности и </a:t>
            </a:r>
            <a:r>
              <a:rPr lang="ru-RU" b="1" dirty="0"/>
              <a:t>определяется как </a:t>
            </a:r>
            <a:r>
              <a:rPr lang="ru-RU" dirty="0"/>
              <a:t>«</a:t>
            </a:r>
            <a:r>
              <a:rPr lang="ru-RU" dirty="0" err="1"/>
              <a:t>самоактуализация</a:t>
            </a:r>
            <a:r>
              <a:rPr lang="ru-RU" dirty="0"/>
              <a:t>» личности (А. </a:t>
            </a:r>
            <a:r>
              <a:rPr lang="ru-RU" dirty="0" err="1"/>
              <a:t>Маслоу</a:t>
            </a:r>
            <a:r>
              <a:rPr lang="ru-RU" dirty="0"/>
              <a:t>); </a:t>
            </a:r>
          </a:p>
          <a:p>
            <a:r>
              <a:rPr lang="ru-RU" dirty="0"/>
              <a:t>удовлетворение экзистенциональных потребностей личности (В. </a:t>
            </a:r>
            <a:r>
              <a:rPr lang="ru-RU" dirty="0" err="1"/>
              <a:t>Франкл</a:t>
            </a:r>
            <a:r>
              <a:rPr lang="ru-RU" dirty="0"/>
              <a:t>); </a:t>
            </a:r>
          </a:p>
          <a:p>
            <a:r>
              <a:rPr lang="ru-RU" dirty="0"/>
              <a:t>овладение смыслом собственной жизни (Ш. </a:t>
            </a:r>
            <a:r>
              <a:rPr lang="ru-RU" dirty="0" err="1"/>
              <a:t>Бюллер</a:t>
            </a:r>
            <a:r>
              <a:rPr lang="ru-RU" dirty="0"/>
              <a:t>); </a:t>
            </a:r>
          </a:p>
          <a:p>
            <a:r>
              <a:rPr lang="ru-RU" dirty="0"/>
              <a:t>удовлетворение возрастных потребностей на каждом этапе личностного развития (Л.С. Выготский).</a:t>
            </a:r>
          </a:p>
        </p:txBody>
      </p:sp>
    </p:spTree>
    <p:extLst>
      <p:ext uri="{BB962C8B-B14F-4D97-AF65-F5344CB8AC3E}">
        <p14:creationId xmlns:p14="http://schemas.microsoft.com/office/powerpoint/2010/main" val="38069503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357322"/>
          </a:xfrm>
        </p:spPr>
        <p:txBody>
          <a:bodyPr>
            <a:normAutofit fontScale="90000"/>
          </a:bodyPr>
          <a:lstStyle/>
          <a:p>
            <a:r>
              <a:rPr lang="ru-RU" sz="3200" dirty="0"/>
              <a:t>Б. С. </a:t>
            </a:r>
            <a:r>
              <a:rPr lang="ru-RU" sz="3200" dirty="0" err="1"/>
              <a:t>Братусь</a:t>
            </a:r>
            <a:br>
              <a:rPr lang="ru-RU" sz="3200" dirty="0"/>
            </a:br>
            <a:r>
              <a:rPr lang="ru-RU" sz="3200" dirty="0"/>
              <a:t>Человек может быть «психически здоров, но личностно болен»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0174"/>
            <a:ext cx="8715404" cy="5357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164288" y="3105835"/>
            <a:ext cx="197971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Л. </a:t>
            </a:r>
            <a:r>
              <a:rPr lang="ru-RU" dirty="0" err="1">
                <a:solidFill>
                  <a:schemeClr val="bg1"/>
                </a:solidFill>
              </a:rPr>
              <a:t>Лаво</a:t>
            </a:r>
            <a:r>
              <a:rPr lang="ru-RU" dirty="0">
                <a:solidFill>
                  <a:schemeClr val="bg1"/>
                </a:solidFill>
              </a:rPr>
              <a:t>. Адам. Одна кровь, много национальностей. 1997 </a:t>
            </a:r>
          </a:p>
        </p:txBody>
      </p:sp>
    </p:spTree>
    <p:extLst>
      <p:ext uri="{BB962C8B-B14F-4D97-AF65-F5344CB8AC3E}">
        <p14:creationId xmlns:p14="http://schemas.microsoft.com/office/powerpoint/2010/main" val="1694337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Психологически здоровая личность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/>
              <a:t>Психологическое здоровье</a:t>
            </a:r>
            <a:r>
              <a:rPr lang="ru-RU" dirty="0"/>
              <a:t> – это рассмотрение личности в целом.(активность и личностное развитие) Критерии –адаптация к Я, индивидуализация.</a:t>
            </a:r>
          </a:p>
          <a:p>
            <a:r>
              <a:rPr lang="ru-RU" b="1" dirty="0"/>
              <a:t>Психическое здоровье</a:t>
            </a:r>
            <a:r>
              <a:rPr lang="ru-RU" dirty="0"/>
              <a:t> - это рассмотрение отдельных элементов -психических процессов, механизмов, условий нормального психического развития. Критерий – адаптация к социуму.</a:t>
            </a:r>
          </a:p>
          <a:p>
            <a:r>
              <a:rPr lang="ru-RU" dirty="0"/>
              <a:t>Психологическое здоровье личности выступает как высший уровень психического здоровья, психическое здоровье создает фундамент для психологического здоровья, определяющегося ценностно-смысловым содержанием развития личности.</a:t>
            </a:r>
          </a:p>
        </p:txBody>
      </p:sp>
    </p:spTree>
    <p:extLst>
      <p:ext uri="{BB962C8B-B14F-4D97-AF65-F5344CB8AC3E}">
        <p14:creationId xmlns:p14="http://schemas.microsoft.com/office/powerpoint/2010/main" val="34471204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dirty="0"/>
              <a:t>Болезнь угрожает…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 Решительным, активным, но при этом чрезвычайно честолюбивым, склонным брать на себя слишком много; чрезмерно и напряженно работающим; отличающимся повышенным чувством ответственности, долга, </a:t>
            </a:r>
            <a:r>
              <a:rPr lang="ru-RU" dirty="0" err="1"/>
              <a:t>высокотребовательным</a:t>
            </a:r>
            <a:r>
              <a:rPr lang="ru-RU" dirty="0"/>
              <a:t> к себе.</a:t>
            </a:r>
          </a:p>
          <a:p>
            <a:pPr lvl="0"/>
            <a:r>
              <a:rPr lang="ru-RU" dirty="0"/>
              <a:t>Добросовестным, до  педантичности,  </a:t>
            </a:r>
            <a:r>
              <a:rPr lang="ru-RU" dirty="0" err="1"/>
              <a:t>прямолинейным,бескомпромиссным</a:t>
            </a:r>
            <a:r>
              <a:rPr lang="ru-RU" dirty="0"/>
              <a:t>, болезненно реагирующим на оценку себя со стороны окружающих.</a:t>
            </a:r>
          </a:p>
          <a:p>
            <a:pPr lvl="0"/>
            <a:r>
              <a:rPr lang="ru-RU" dirty="0"/>
              <a:t>Предрасположенным к </a:t>
            </a:r>
            <a:r>
              <a:rPr lang="ru-RU" dirty="0" err="1"/>
              <a:t>застреванию</a:t>
            </a:r>
            <a:r>
              <a:rPr lang="ru-RU" dirty="0"/>
              <a:t> на отрицательных эмоциях, к стремлению во всем обвинять себя, сдержанных до скрытности, жестко контролирующим свои эмоции вплоть до их подавления.</a:t>
            </a:r>
          </a:p>
          <a:p>
            <a:pPr lvl="0"/>
            <a:r>
              <a:rPr lang="ru-RU" dirty="0"/>
              <a:t>Трудно приспосабливающимся к быстро изменяющимся условиям жизни, нестойким в отношении неприятностей, неудач, агрессии со стороны других, крайне ранимым, тревожным  и  мнительным, склонным во всем уступать другим</a:t>
            </a:r>
          </a:p>
          <a:p>
            <a:pPr lvl="0"/>
            <a:r>
              <a:rPr lang="ru-RU" dirty="0"/>
              <a:t>Неспособным выразить в словах свои эмоции, желания, претензии, не обладающим способностью глубоко осмыслить свое положение.</a:t>
            </a:r>
          </a:p>
          <a:p>
            <a:pPr lvl="0"/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5525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 Типичные признаки психического нездоровья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В сфере </a:t>
            </a:r>
            <a:r>
              <a:rPr lang="ru-RU" b="1" dirty="0"/>
              <a:t>психических процессов: </a:t>
            </a:r>
          </a:p>
          <a:p>
            <a:pPr lvl="0"/>
            <a:r>
              <a:rPr lang="ru-RU" dirty="0"/>
              <a:t>неадекватное восприятие самого себя, своего «Я»; </a:t>
            </a:r>
          </a:p>
          <a:p>
            <a:pPr lvl="0"/>
            <a:r>
              <a:rPr lang="ru-RU" dirty="0"/>
              <a:t>нелогичность;</a:t>
            </a:r>
          </a:p>
          <a:p>
            <a:pPr lvl="0"/>
            <a:r>
              <a:rPr lang="ru-RU" dirty="0"/>
              <a:t> снижение когнитивной активности;</a:t>
            </a:r>
          </a:p>
          <a:p>
            <a:pPr lvl="0"/>
            <a:r>
              <a:rPr lang="ru-RU" dirty="0"/>
              <a:t> хаотичность (неорганизованность) мышления; </a:t>
            </a:r>
          </a:p>
          <a:p>
            <a:pPr lvl="0"/>
            <a:r>
              <a:rPr lang="ru-RU" dirty="0"/>
              <a:t>категоричность (стереотипность) мышления; </a:t>
            </a:r>
          </a:p>
          <a:p>
            <a:pPr lvl="0"/>
            <a:r>
              <a:rPr lang="ru-RU" dirty="0"/>
              <a:t>повышенная внушаемость;</a:t>
            </a:r>
          </a:p>
          <a:p>
            <a:r>
              <a:rPr lang="ru-RU" dirty="0"/>
              <a:t> </a:t>
            </a:r>
            <a:r>
              <a:rPr lang="ru-RU" dirty="0" err="1"/>
              <a:t>некритичность</a:t>
            </a:r>
            <a:r>
              <a:rPr lang="ru-RU" dirty="0"/>
              <a:t> мышления.</a:t>
            </a:r>
          </a:p>
        </p:txBody>
      </p:sp>
    </p:spTree>
    <p:extLst>
      <p:ext uri="{BB962C8B-B14F-4D97-AF65-F5344CB8AC3E}">
        <p14:creationId xmlns:p14="http://schemas.microsoft.com/office/powerpoint/2010/main" val="33486086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ru-RU" dirty="0"/>
              <a:t>К </a:t>
            </a:r>
            <a:r>
              <a:rPr lang="ru-RU" b="1" dirty="0"/>
              <a:t>психическим состояниям </a:t>
            </a:r>
            <a:r>
              <a:rPr lang="ru-RU" dirty="0"/>
              <a:t>относят:</a:t>
            </a:r>
          </a:p>
          <a:p>
            <a:pPr lvl="0"/>
            <a:r>
              <a:rPr lang="ru-RU" dirty="0"/>
              <a:t>чувственную тупость; </a:t>
            </a:r>
          </a:p>
          <a:p>
            <a:pPr lvl="0"/>
            <a:r>
              <a:rPr lang="ru-RU" dirty="0"/>
              <a:t>беспричинную злость; враждебность; </a:t>
            </a:r>
          </a:p>
          <a:p>
            <a:pPr lvl="0"/>
            <a:r>
              <a:rPr lang="ru-RU" dirty="0"/>
              <a:t>повышенную тревожность.</a:t>
            </a:r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Среди </a:t>
            </a:r>
            <a:r>
              <a:rPr lang="ru-RU" b="1" dirty="0"/>
              <a:t>свойств личности </a:t>
            </a:r>
            <a:r>
              <a:rPr lang="ru-RU" dirty="0"/>
              <a:t>можно отметить: </a:t>
            </a:r>
          </a:p>
          <a:p>
            <a:pPr lvl="0"/>
            <a:r>
              <a:rPr lang="ru-RU" dirty="0"/>
              <a:t>зависимость от вредных привычек;</a:t>
            </a:r>
          </a:p>
          <a:p>
            <a:pPr lvl="0"/>
            <a:r>
              <a:rPr lang="ru-RU" dirty="0"/>
              <a:t> уход от ответственности за себя; утрата веры в себя, свои возможности;</a:t>
            </a:r>
          </a:p>
          <a:p>
            <a:pPr lvl="0"/>
            <a:r>
              <a:rPr lang="ru-RU" dirty="0"/>
              <a:t>пассивность («духовное нездоровье»).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62038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Нездоровая личность достаточно дезинтегрирована, </a:t>
            </a:r>
          </a:p>
          <a:p>
            <a:r>
              <a:rPr lang="ru-RU" dirty="0"/>
              <a:t>ей присущи утрата интереса, любви к близким, пассивная жизненная позиция. </a:t>
            </a:r>
          </a:p>
          <a:p>
            <a:r>
              <a:rPr lang="ru-RU" dirty="0"/>
              <a:t>В плане самоуправления она отличается неадекватностью самооценки, ослабленным (вплоть до утраты) или, напротив, неоправданно гипертрофированным самоконтролем, ослаблением воли.</a:t>
            </a:r>
          </a:p>
          <a:p>
            <a:pPr lvl="0"/>
            <a:r>
              <a:rPr lang="ru-RU" dirty="0"/>
              <a:t>Ее социальное неблагополучие проявляется в неадекватном восприятии (отражении) окружающего мира, </a:t>
            </a:r>
          </a:p>
          <a:p>
            <a:pPr lvl="0"/>
            <a:r>
              <a:rPr lang="ru-RU" dirty="0" err="1"/>
              <a:t>дезадаптивном</a:t>
            </a:r>
            <a:r>
              <a:rPr lang="ru-RU" dirty="0"/>
              <a:t> поведении, конфликтности, враждебности, эгоцентризме (выливающемся в жестокость и бессердечность),</a:t>
            </a:r>
          </a:p>
          <a:p>
            <a:pPr lvl="0"/>
            <a:r>
              <a:rPr lang="ru-RU" dirty="0"/>
              <a:t>стремлении </a:t>
            </a:r>
            <a:r>
              <a:rPr lang="ru-RU" b="1" dirty="0"/>
              <a:t>к власти</a:t>
            </a:r>
            <a:r>
              <a:rPr lang="ru-RU" dirty="0"/>
              <a:t> (как самоцель), вещизме, явно выраженном приоритете материальных целей (комфорт, карьера, достаток, популярность) над духовными ценностями.</a:t>
            </a:r>
          </a:p>
          <a:p>
            <a:pPr lvl="0"/>
            <a:r>
              <a:rPr lang="ru-RU" dirty="0"/>
              <a:t>В привычке руководствоваться сугубо личной выгодой, навязывать свою волю окружающим,</a:t>
            </a:r>
          </a:p>
          <a:p>
            <a:pPr lvl="0"/>
            <a:r>
              <a:rPr lang="ru-RU" dirty="0"/>
              <a:t>В отрицании чувства долга и моральной ответственности.</a:t>
            </a:r>
          </a:p>
        </p:txBody>
      </p:sp>
    </p:spTree>
    <p:extLst>
      <p:ext uri="{BB962C8B-B14F-4D97-AF65-F5344CB8AC3E}">
        <p14:creationId xmlns:p14="http://schemas.microsoft.com/office/powerpoint/2010/main" val="38112016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br>
              <a:rPr lang="ru-RU" sz="3200" b="1" dirty="0"/>
            </a:br>
            <a:r>
              <a:rPr lang="ru-RU" sz="3200" b="1" dirty="0"/>
              <a:t>Типы личности, предрасположенные к заболеваниям определенного вида. </a:t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2067" y="2132856"/>
            <a:ext cx="7408333" cy="4392488"/>
          </a:xfrm>
        </p:spPr>
        <p:txBody>
          <a:bodyPr>
            <a:normAutofit fontScale="85000" lnSpcReduction="10000"/>
          </a:bodyPr>
          <a:lstStyle/>
          <a:p>
            <a:endParaRPr lang="ru-RU" dirty="0"/>
          </a:p>
          <a:p>
            <a:r>
              <a:rPr lang="ru-RU" dirty="0"/>
              <a:t>В. И. Гарбузов (1995)</a:t>
            </a:r>
          </a:p>
          <a:p>
            <a:r>
              <a:rPr lang="ru-RU" dirty="0"/>
              <a:t>Тип «А» подверженный сердечно-сосудистым заболеваниям (ишемическая болезнь сердца, инфаркт миокарда, повышенное артериальное давление, стенокардия). Люди такого типа (среди них преобладают мужчины) склонны к конфликтности; эгоцентричны, им присущ жесткий, агрессивный стиль поведения, они очень озабочены собственной самооценкой. Ведут стрессовый образ жизни. Это быстро говорящие и нетерпеливо слушающие люди, много и резко двигающиеся, </a:t>
            </a:r>
            <a:r>
              <a:rPr lang="ru-RU" dirty="0" err="1"/>
              <a:t>гипертревожные</a:t>
            </a:r>
            <a:r>
              <a:rPr lang="ru-RU" dirty="0"/>
              <a:t>, с огромным честолюбием и взрывным темпераментом. У них неверные установки на профессию и работу. Это находит выражение в постоянной нацеленности на успех, на </a:t>
            </a:r>
            <a:r>
              <a:rPr lang="ru-RU" dirty="0" err="1"/>
              <a:t>соревновательность</a:t>
            </a:r>
            <a:r>
              <a:rPr lang="ru-RU" dirty="0"/>
              <a:t> и конкурентную борьбу, в стремлении все делать в ускоренном темпе (по принципу «время не ждет»), но при этом они нередко испытывают дефицит времени, распыляя силы и берясь сразу за решение нескольких задач, на неудачи реагируют остро, бурно, агрессивно. </a:t>
            </a:r>
          </a:p>
        </p:txBody>
      </p:sp>
    </p:spTree>
    <p:extLst>
      <p:ext uri="{BB962C8B-B14F-4D97-AF65-F5344CB8AC3E}">
        <p14:creationId xmlns:p14="http://schemas.microsoft.com/office/powerpoint/2010/main" val="28809363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92500"/>
          </a:bodyPr>
          <a:lstStyle/>
          <a:p>
            <a:r>
              <a:rPr lang="ru-RU" b="1" dirty="0"/>
              <a:t>У людей, противоположных по своему складу личности типу «А» (тип «В»),</a:t>
            </a:r>
            <a:r>
              <a:rPr lang="ru-RU" dirty="0"/>
              <a:t> вероятность сердечных заболеваний в шесть раз меньше, в том числе они являются иммунными к ишемической болезни сердца. Это неагрессивные, не ощущающие бега времени люди, не склонные к соревнованию, спокойные, неспешные и умеющие расслабиться. Они взвешенно смотрят на то, когда и в какой степени им следует включаться в работу.</a:t>
            </a:r>
          </a:p>
          <a:p>
            <a:endParaRPr lang="ru-RU" b="1" dirty="0"/>
          </a:p>
          <a:p>
            <a:r>
              <a:rPr lang="ru-RU" b="1" dirty="0"/>
              <a:t>Тип личности, особо подверженный раковым заболеваниям (тип «С»). </a:t>
            </a:r>
            <a:r>
              <a:rPr lang="ru-RU" dirty="0"/>
              <a:t>Как правило, это люди, не предрасположенные к внешнему проявлению раздражения и гнева. Испытывая сильные чувства, они редко показывают их, загоняют переживания внутрь себя, поддаваясь при этом ощущениям страха, беспомощности, безнадежности. Они высоко чувствительны к стрессу, но при этом мало способны к разрядке негативных эмоций, снятию напряжения. Этих людей отличают уступчивость, </a:t>
            </a:r>
            <a:r>
              <a:rPr lang="ru-RU" dirty="0" err="1"/>
              <a:t>подчиняемость</a:t>
            </a:r>
            <a:r>
              <a:rPr lang="ru-RU" dirty="0"/>
              <a:t>, неуверенность в себе и терпеливость. Их может вывести из равновесия наличие таких межличностных проблем, как зависть и конкуренция, они легко теряют надежду, становятся беспомощными, впадают в депрессию.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76870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Здоровый человек — это человек гармоничный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По </a:t>
            </a:r>
            <a:r>
              <a:rPr lang="ru-RU" dirty="0" err="1"/>
              <a:t>А.Маслоу</a:t>
            </a:r>
            <a:r>
              <a:rPr lang="ru-RU" dirty="0"/>
              <a:t> «здоровый - это человек счастливый, живущий в гармонии с самим собою, не ощущающий "внутреннего разлада, защищающийся, но первым ни на кого, не нападающий….</a:t>
            </a:r>
          </a:p>
        </p:txBody>
      </p:sp>
    </p:spTree>
    <p:extLst>
      <p:ext uri="{BB962C8B-B14F-4D97-AF65-F5344CB8AC3E}">
        <p14:creationId xmlns:p14="http://schemas.microsoft.com/office/powerpoint/2010/main" val="10230304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04665"/>
            <a:ext cx="7315200" cy="1368151"/>
          </a:xfrm>
        </p:spPr>
        <p:txBody>
          <a:bodyPr>
            <a:normAutofit/>
          </a:bodyPr>
          <a:lstStyle/>
          <a:p>
            <a:r>
              <a:rPr lang="ru-RU" dirty="0"/>
              <a:t>Теория иерархии потребностей А. </a:t>
            </a:r>
            <a:r>
              <a:rPr lang="ru-RU" dirty="0" err="1"/>
              <a:t>Маслоу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63688" y="2132856"/>
            <a:ext cx="4896544" cy="4186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35460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332657"/>
            <a:ext cx="7315200" cy="864095"/>
          </a:xfrm>
        </p:spPr>
        <p:txBody>
          <a:bodyPr/>
          <a:lstStyle/>
          <a:p>
            <a:r>
              <a:rPr lang="ru-RU" b="1" i="1" dirty="0"/>
              <a:t>Тест «Пирамида </a:t>
            </a:r>
            <a:r>
              <a:rPr lang="ru-RU" b="1" i="1" dirty="0" err="1"/>
              <a:t>Маслоу</a:t>
            </a:r>
            <a:r>
              <a:rPr lang="ru-RU" b="1" i="1" dirty="0"/>
              <a:t>"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1484785"/>
            <a:ext cx="7315200" cy="4824576"/>
          </a:xfrm>
        </p:spPr>
        <p:txBody>
          <a:bodyPr>
            <a:normAutofit/>
          </a:bodyPr>
          <a:lstStyle/>
          <a:p>
            <a:r>
              <a:rPr lang="ru-RU" i="1" dirty="0"/>
              <a:t>Я совершенно убежден, что человек живет хлебом единым только в условиях, когда хлеба нет. Но что случается с человеческими стремлениями, когда хлеба вдоволь и желудок всегда полон? Появляются более высокие потребности, и именно они, а не физиологический голод, управляют нашим организмом. По мере удовлетворения одних потребностей возникают другие, все более духовные. Так, шаг за шагом человек приходит к потребности в </a:t>
            </a:r>
            <a:r>
              <a:rPr lang="ru-RU" i="1" dirty="0" err="1"/>
              <a:t>самоактуализации</a:t>
            </a:r>
            <a:r>
              <a:rPr lang="ru-RU" i="1" dirty="0"/>
              <a:t> — наивысшей из них.</a:t>
            </a:r>
            <a:r>
              <a:rPr lang="ru-RU" dirty="0"/>
              <a:t> </a:t>
            </a:r>
          </a:p>
          <a:p>
            <a:r>
              <a:rPr lang="ru-RU" dirty="0"/>
              <a:t>А. </a:t>
            </a:r>
            <a:r>
              <a:rPr lang="ru-RU" dirty="0" err="1"/>
              <a:t>Маслоу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154431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432048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r>
              <a:rPr lang="ru-RU" dirty="0"/>
              <a:t>Инструкция.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400" dirty="0">
                <a:solidFill>
                  <a:srgbClr val="073E87"/>
                </a:solidFill>
                <a:latin typeface="Candara"/>
              </a:rPr>
              <a:t>Ответьте на 20 утверждений, указывая степень наиболее близкую вам - все это касается вашего собственного мнения, видения и точки зрения.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400" dirty="0">
                <a:solidFill>
                  <a:srgbClr val="073E87"/>
                </a:solidFill>
                <a:latin typeface="Candara"/>
              </a:rPr>
              <a:t>Выберите букву и отметьте ее в бланке напротив каждого утверждения: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400" dirty="0">
                <a:solidFill>
                  <a:srgbClr val="073E87"/>
                </a:solidFill>
                <a:latin typeface="Candara"/>
              </a:rPr>
              <a:t>совершенно верно и точно - </a:t>
            </a:r>
            <a:r>
              <a:rPr lang="ru-RU" sz="2400" b="1" dirty="0">
                <a:solidFill>
                  <a:srgbClr val="073E87"/>
                </a:solidFill>
                <a:latin typeface="Candara"/>
              </a:rPr>
              <a:t>С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400" dirty="0">
                <a:solidFill>
                  <a:srgbClr val="073E87"/>
                </a:solidFill>
                <a:latin typeface="Candara"/>
              </a:rPr>
              <a:t>в большей степени верно и точно - </a:t>
            </a:r>
            <a:r>
              <a:rPr lang="ru-RU" sz="2400" b="1" dirty="0">
                <a:solidFill>
                  <a:srgbClr val="073E87"/>
                </a:solidFill>
                <a:latin typeface="Candara"/>
              </a:rPr>
              <a:t>М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400" dirty="0">
                <a:solidFill>
                  <a:srgbClr val="073E87"/>
                </a:solidFill>
                <a:latin typeface="Candara"/>
              </a:rPr>
              <a:t>частично верно и точно - </a:t>
            </a:r>
            <a:r>
              <a:rPr lang="ru-RU" sz="2400" b="1" dirty="0">
                <a:solidFill>
                  <a:srgbClr val="073E87"/>
                </a:solidFill>
                <a:latin typeface="Candara"/>
              </a:rPr>
              <a:t>Р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400" dirty="0">
                <a:solidFill>
                  <a:srgbClr val="073E87"/>
                </a:solidFill>
                <a:latin typeface="Candara"/>
              </a:rPr>
              <a:t>в некоторой степени верно и точно - </a:t>
            </a:r>
            <a:r>
              <a:rPr lang="ru-RU" sz="2400" b="1" dirty="0">
                <a:solidFill>
                  <a:srgbClr val="073E87"/>
                </a:solidFill>
                <a:latin typeface="Candara"/>
              </a:rPr>
              <a:t>S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400" dirty="0">
                <a:solidFill>
                  <a:srgbClr val="073E87"/>
                </a:solidFill>
                <a:latin typeface="Candara"/>
              </a:rPr>
              <a:t>совершенно не верно - </a:t>
            </a:r>
            <a:r>
              <a:rPr lang="ru-RU" sz="2400" b="1" dirty="0">
                <a:solidFill>
                  <a:srgbClr val="073E87"/>
                </a:solidFill>
                <a:latin typeface="Candara"/>
              </a:rPr>
              <a:t>N</a:t>
            </a:r>
            <a:endParaRPr lang="ru-RU" sz="2400" dirty="0">
              <a:solidFill>
                <a:srgbClr val="073E87"/>
              </a:solidFill>
              <a:latin typeface="Candara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25864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Тестовый материал (вопросы).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endParaRPr lang="ru-RU" sz="1300" b="1" dirty="0">
              <a:solidFill>
                <a:srgbClr val="073E87"/>
              </a:solidFill>
              <a:latin typeface="Candara"/>
            </a:endParaRP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1	Спокойная работа - самое главное для меня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2	Я предпочитаю работать независимо, самостоятельно 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3	Высокая   зарплата   -   наилучшее   свидетельство ценности человека в компании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4	Поиск того, что сделает меня счастливым – самое важное в жизни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5	Безопасность работы - не самый важный фактор для меня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6	Мои друзья значат для меня больше, чем что-либо еще 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7	Большинство людей думают, что они лучше, чем есть на самом деле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8	Я хочу иметь работу, которая позволяла бы мне научиться чему-то новому и развивать мои навыки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9	Регулярный доход, на который я могу рассчитывать, является решающим для меня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10	Лучше   избегать   очень   близких   отношений   с  коллегами по работе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11	Моя  самооценка наиболее важна для меня, чем чье-либо мнение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12	Погоня за мечтой - это пустая трата времени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13	Хорошая работа должна включать хороший план ухода на пенсию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14	Предпочитаю работу, предполагающую общение с другими людьми - клиентами и коллегами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15	Я злюсь, когда кто-то присваивает себе работу, сделанную мной 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16	Идти   все   дальше,   устанавливать   собственные лимиты - вот то, что мной движет 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17	Самый   важный   аспект  работы   в  компании -  хороший план страховки здоровья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18	Для меня очень важно, быть частью сплоченной группы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19	Мои достижения дают мне право уважать себя       	 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1300" b="1" dirty="0">
                <a:solidFill>
                  <a:srgbClr val="073E87"/>
                </a:solidFill>
                <a:latin typeface="Candara"/>
              </a:rPr>
              <a:t>20	Я   чувствую  себя  лучше,   когда делаю  то,   что умею, чем когда пытаюсь выполнять что-то новое    	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92455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/>
              <a:t>Ключ к тесту </a:t>
            </a:r>
            <a:r>
              <a:rPr lang="ru-RU" i="1" dirty="0" err="1"/>
              <a:t>Маслоу</a:t>
            </a:r>
            <a:r>
              <a:rPr lang="ru-RU" i="1" dirty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i="1" dirty="0">
                <a:solidFill>
                  <a:srgbClr val="073E87"/>
                </a:solidFill>
                <a:latin typeface="Candara"/>
              </a:rPr>
              <a:t>Диагностические шкалы:      </a:t>
            </a:r>
            <a:r>
              <a:rPr lang="ru-RU" sz="2200" dirty="0">
                <a:solidFill>
                  <a:srgbClr val="073E87"/>
                </a:solidFill>
                <a:latin typeface="Candara"/>
              </a:rPr>
              <a:t> 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  <a:hlinkClick r:id="rId2"/>
              </a:rPr>
              <a:t>Потребность в безопасности</a:t>
            </a:r>
            <a:r>
              <a:rPr lang="ru-RU" sz="2200" dirty="0">
                <a:solidFill>
                  <a:srgbClr val="073E87"/>
                </a:solidFill>
                <a:latin typeface="Candara"/>
              </a:rPr>
              <a:t>: желание обеспечить себе будущее, упрочить свое положение, избегать неприятностей.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u="sng" dirty="0">
                <a:solidFill>
                  <a:srgbClr val="073E87"/>
                </a:solidFill>
                <a:latin typeface="Candara"/>
              </a:rPr>
              <a:t>Потребность социальная</a:t>
            </a:r>
            <a:r>
              <a:rPr lang="ru-RU" sz="2200" dirty="0">
                <a:solidFill>
                  <a:srgbClr val="073E87"/>
                </a:solidFill>
                <a:latin typeface="Candara"/>
              </a:rPr>
              <a:t>: желание иметь теплые отношения с людьми, иметь хороших собеседников, быть понятым другими.        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u="sng" dirty="0">
                <a:solidFill>
                  <a:srgbClr val="073E87"/>
                </a:solidFill>
                <a:latin typeface="Candara"/>
              </a:rPr>
              <a:t>Потребность в уважении со стороны</a:t>
            </a:r>
            <a:r>
              <a:rPr lang="ru-RU" sz="2200" dirty="0">
                <a:solidFill>
                  <a:srgbClr val="073E87"/>
                </a:solidFill>
                <a:latin typeface="Candara"/>
              </a:rPr>
              <a:t>: желание  добиться  признания  и уважения, повышать уровень мастерства и  компетентности,  обеспечить  себе   положение, влияние.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u="sng" dirty="0">
                <a:solidFill>
                  <a:srgbClr val="073E87"/>
                </a:solidFill>
                <a:latin typeface="Candara"/>
              </a:rPr>
              <a:t>Потребность в самореализации</a:t>
            </a:r>
            <a:r>
              <a:rPr lang="ru-RU" sz="2200" dirty="0">
                <a:solidFill>
                  <a:srgbClr val="073E87"/>
                </a:solidFill>
                <a:latin typeface="Candara"/>
              </a:rPr>
              <a:t>: желание развивать свои силы  и  способности, стремиться к новому и неизведанному, заниматься делом, требующим   полной отдачи.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endParaRPr lang="ru-RU" sz="2200" dirty="0">
              <a:solidFill>
                <a:srgbClr val="073E87"/>
              </a:solidFill>
              <a:latin typeface="Candara"/>
            </a:endParaRPr>
          </a:p>
        </p:txBody>
      </p:sp>
    </p:spTree>
    <p:extLst>
      <p:ext uri="{BB962C8B-B14F-4D97-AF65-F5344CB8AC3E}">
        <p14:creationId xmlns:p14="http://schemas.microsoft.com/office/powerpoint/2010/main" val="31883761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700808"/>
            <a:ext cx="7560840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65340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60648"/>
            <a:ext cx="6048672" cy="5865813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7100164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Окончание таблицы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8746860"/>
              </p:ext>
            </p:extLst>
          </p:nvPr>
        </p:nvGraphicFramePr>
        <p:xfrm>
          <a:off x="1403648" y="1484784"/>
          <a:ext cx="5986463" cy="41764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4" name="Документ" r:id="rId3" imgW="5986388" imgH="2596495" progId="Word.Document.12">
                  <p:embed/>
                </p:oleObj>
              </mc:Choice>
              <mc:Fallback>
                <p:oleObj name="Документ" r:id="rId3" imgW="5986388" imgH="259649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03648" y="1484784"/>
                        <a:ext cx="5986463" cy="41764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271965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i="1" dirty="0">
                <a:solidFill>
                  <a:srgbClr val="182F3A"/>
                </a:solidFill>
                <a:latin typeface="Verdana" pitchFamily="34" charset="0"/>
                <a:cs typeface="Arial" pitchFamily="34" charset="0"/>
              </a:rPr>
              <a:t>Стандартные нормы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1423987" y="2092674"/>
          <a:ext cx="6296025" cy="3445764"/>
        </p:xfrm>
        <a:graphic>
          <a:graphicData uri="http://schemas.openxmlformats.org/drawingml/2006/table">
            <a:tbl>
              <a:tblPr firstRow="1" firstCol="1" bandRow="1"/>
              <a:tblGrid>
                <a:gridCol w="1171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7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77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477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 dirty="0">
                          <a:effectLst/>
                          <a:latin typeface="Verdana"/>
                          <a:ea typeface="Times New Roman"/>
                          <a:cs typeface="Arial"/>
                        </a:rPr>
                        <a:t>Уровень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 dirty="0">
                          <a:effectLst/>
                          <a:latin typeface="Verdana"/>
                          <a:ea typeface="Times New Roman"/>
                          <a:cs typeface="Arial"/>
                        </a:rPr>
                        <a:t>Потребность в безопасности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Потребность социальная (любовь, семья, дружба)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Потребность в самоутверждении (карьера, успех, престиж)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Потребность в самоактуализации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Очень высокий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24-25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23-25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23-25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25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Высокий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21-23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20-22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20-22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23-24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Средний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16-20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15-19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16-19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18-22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Низкий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13-15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12-14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13-15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15-21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Очень низкий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5-12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5-11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>
                          <a:effectLst/>
                          <a:latin typeface="Verdana"/>
                          <a:ea typeface="Times New Roman"/>
                          <a:cs typeface="Arial"/>
                        </a:rPr>
                        <a:t>5-12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900"/>
                        </a:spcBef>
                        <a:spcAft>
                          <a:spcPts val="900"/>
                        </a:spcAft>
                      </a:pPr>
                      <a:r>
                        <a:rPr lang="ru-RU" sz="1350" dirty="0">
                          <a:effectLst/>
                          <a:latin typeface="Verdana"/>
                          <a:ea typeface="Times New Roman"/>
                          <a:cs typeface="Arial"/>
                        </a:rPr>
                        <a:t>5-14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9050" marR="19050" marT="19050" marB="19050">
                    <a:lnL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D91D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32149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Причины затрудняющие </a:t>
            </a:r>
            <a:r>
              <a:rPr lang="ru-RU" dirty="0" err="1"/>
              <a:t>самоактуализацию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000" dirty="0">
                <a:solidFill>
                  <a:srgbClr val="073E87"/>
                </a:solidFill>
                <a:latin typeface="Candara"/>
              </a:rPr>
              <a:t>неблагоприятные социальные условия, блокирующие удовлетворение физиологических и духовных потребностей;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endParaRPr lang="ru-RU" sz="2000" dirty="0">
              <a:solidFill>
                <a:srgbClr val="073E87"/>
              </a:solidFill>
              <a:latin typeface="Candara"/>
            </a:endParaRP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000" dirty="0">
                <a:solidFill>
                  <a:srgbClr val="073E87"/>
                </a:solidFill>
                <a:latin typeface="Candara"/>
              </a:rPr>
              <a:t>незнание человеком своего потенциала, сомнение в своих способностях, страх успеха, который мешает человеку стремиться к самосовершенствованию;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endParaRPr lang="ru-RU" sz="2000" dirty="0">
              <a:solidFill>
                <a:srgbClr val="073E87"/>
              </a:solidFill>
              <a:latin typeface="Candara"/>
            </a:endParaRP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000" dirty="0">
                <a:solidFill>
                  <a:srgbClr val="073E87"/>
                </a:solidFill>
                <a:latin typeface="Candara"/>
              </a:rPr>
              <a:t>чрезмерное воздействие потребностей в безопасности, которые блокируют стремление человека к росту, самосовершенствованию, изменению, поскольку это может сопровождаться риском, ошибками, тревогой.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95451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020189"/>
          </a:xfrm>
        </p:spPr>
        <p:txBody>
          <a:bodyPr>
            <a:normAutofit fontScale="90000"/>
          </a:bodyPr>
          <a:lstStyle/>
          <a:p>
            <a:r>
              <a:rPr lang="ru-RU" dirty="0"/>
              <a:t>Характеристики, необходимые для саморазвития и самореализации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2067" y="2852936"/>
            <a:ext cx="7408333" cy="327322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</a:rPr>
              <a:t>личный интерес,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</a:rPr>
              <a:t>социальный интерес,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</a:rPr>
              <a:t>толерантность,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</a:rPr>
              <a:t>гибкость,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</a:rPr>
              <a:t>логичное мышление,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 err="1">
                <a:solidFill>
                  <a:srgbClr val="073E87"/>
                </a:solidFill>
                <a:latin typeface="Candara"/>
              </a:rPr>
              <a:t>самопринятие</a:t>
            </a:r>
            <a:r>
              <a:rPr lang="ru-RU" sz="2200" dirty="0">
                <a:solidFill>
                  <a:srgbClr val="073E87"/>
                </a:solidFill>
                <a:latin typeface="Candara"/>
              </a:rPr>
              <a:t>,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</a:rPr>
              <a:t>ответственность,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</a:rPr>
              <a:t>перспективный гедонизм, баланс между перспективой и сиюминутной выгодой,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</a:rPr>
              <a:t>отсутствие утопизма,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</a:rPr>
              <a:t>принятие неуверенности,</a:t>
            </a:r>
          </a:p>
          <a:p>
            <a:pPr marL="274320" lvl="0" indent="-274320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  <a:latin typeface="Candara"/>
              </a:rPr>
              <a:t>собственная ответственность за нарушение душевного равновесия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16134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332657"/>
            <a:ext cx="7315200" cy="936103"/>
          </a:xfrm>
        </p:spPr>
        <p:txBody>
          <a:bodyPr/>
          <a:lstStyle/>
          <a:p>
            <a:r>
              <a:rPr lang="ru-RU" dirty="0"/>
              <a:t>Критерии здоровья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95801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600" dirty="0"/>
              <a:t>Из психических процессов :</a:t>
            </a:r>
          </a:p>
          <a:p>
            <a:pPr marL="0" indent="0">
              <a:buNone/>
            </a:pPr>
            <a:r>
              <a:rPr lang="ru-RU" sz="1600" dirty="0"/>
              <a:t>•	максимальное приближение субъективных образов к отражаемым объектам действительности (адекватность психического отражения); </a:t>
            </a:r>
          </a:p>
          <a:p>
            <a:pPr marL="0" indent="0">
              <a:buNone/>
            </a:pPr>
            <a:r>
              <a:rPr lang="ru-RU" sz="1600" dirty="0"/>
              <a:t>•адекватное восприятие самого себя; </a:t>
            </a:r>
          </a:p>
          <a:p>
            <a:pPr marL="0" indent="0">
              <a:buNone/>
            </a:pPr>
            <a:r>
              <a:rPr lang="ru-RU" sz="1600" dirty="0"/>
              <a:t>•способность концентрации внимания на предмете; </a:t>
            </a:r>
          </a:p>
          <a:p>
            <a:pPr marL="0" indent="0">
              <a:buNone/>
            </a:pPr>
            <a:r>
              <a:rPr lang="ru-RU" sz="1600" dirty="0"/>
              <a:t>•	удержание информации в памяти; </a:t>
            </a:r>
          </a:p>
          <a:p>
            <a:pPr marL="0" indent="0">
              <a:buNone/>
            </a:pPr>
            <a:r>
              <a:rPr lang="ru-RU" sz="1600" dirty="0"/>
              <a:t>•	способность к логической обработке информации;</a:t>
            </a:r>
          </a:p>
          <a:p>
            <a:pPr marL="0" indent="0">
              <a:buNone/>
            </a:pPr>
            <a:r>
              <a:rPr lang="ru-RU" sz="1600" dirty="0"/>
              <a:t>•	 критичность мышления; креативность (способность к творчеству, умение пользоваться интеллектом); </a:t>
            </a:r>
          </a:p>
          <a:p>
            <a:pPr marL="0" indent="0">
              <a:buNone/>
            </a:pPr>
            <a:r>
              <a:rPr lang="ru-RU" sz="1600" dirty="0"/>
              <a:t>•	дисциплина ума (управление мыслительным потоком).</a:t>
            </a:r>
          </a:p>
          <a:p>
            <a:pPr marL="0" indent="0">
              <a:buNone/>
            </a:pPr>
            <a:r>
              <a:rPr lang="ru-RU" sz="1600" dirty="0"/>
              <a:t>В сфере психических состояний в их число  включают:</a:t>
            </a:r>
          </a:p>
          <a:p>
            <a:pPr marL="0" indent="0">
              <a:buNone/>
            </a:pPr>
            <a:r>
              <a:rPr lang="ru-RU" sz="1600" dirty="0"/>
              <a:t>•	эмоциональную устойчивость (самообладание); </a:t>
            </a:r>
          </a:p>
          <a:p>
            <a:pPr marL="0" indent="0">
              <a:buNone/>
            </a:pPr>
            <a:r>
              <a:rPr lang="ru-RU" sz="1600" dirty="0"/>
              <a:t>•	зрелость чувств соответственно возрасту; </a:t>
            </a:r>
          </a:p>
          <a:p>
            <a:pPr marL="0" indent="0">
              <a:buNone/>
            </a:pPr>
            <a:r>
              <a:rPr lang="ru-RU" sz="1600" dirty="0"/>
              <a:t>•	</a:t>
            </a:r>
            <a:r>
              <a:rPr lang="ru-RU" sz="1600" dirty="0" err="1"/>
              <a:t>совладание</a:t>
            </a:r>
            <a:r>
              <a:rPr lang="ru-RU" sz="1600" dirty="0"/>
              <a:t> с негативными эмоциями (самые разрушительные из них: страх, гнев, жадность, зависть);</a:t>
            </a:r>
          </a:p>
          <a:p>
            <a:pPr marL="0" indent="0">
              <a:buNone/>
            </a:pPr>
            <a:r>
              <a:rPr lang="ru-RU" sz="1600" dirty="0"/>
              <a:t>•	 свободное, естественное проявление чувств и эмоций; </a:t>
            </a:r>
          </a:p>
          <a:p>
            <a:pPr marL="0" indent="0">
              <a:buNone/>
            </a:pPr>
            <a:r>
              <a:rPr lang="ru-RU" sz="1600" dirty="0"/>
              <a:t>•	способность радоваться; сохранность привычного (оптимального) самочувствия.</a:t>
            </a:r>
          </a:p>
        </p:txBody>
      </p:sp>
    </p:spTree>
    <p:extLst>
      <p:ext uri="{BB962C8B-B14F-4D97-AF65-F5344CB8AC3E}">
        <p14:creationId xmlns:p14="http://schemas.microsoft.com/office/powerpoint/2010/main" val="22710336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20689"/>
            <a:ext cx="7315200" cy="1728192"/>
          </a:xfrm>
        </p:spPr>
        <p:txBody>
          <a:bodyPr>
            <a:normAutofit/>
          </a:bodyPr>
          <a:lstStyle/>
          <a:p>
            <a:r>
              <a:rPr lang="ru-RU" b="1" dirty="0"/>
              <a:t>Свойства здоровой личности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2348881"/>
            <a:ext cx="7315200" cy="450912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ru-RU" dirty="0"/>
              <a:t> </a:t>
            </a:r>
            <a:endParaRPr lang="ru-RU" sz="2000" dirty="0"/>
          </a:p>
          <a:p>
            <a:pPr lvl="1"/>
            <a:r>
              <a:rPr lang="ru-RU" sz="3200" dirty="0"/>
              <a:t>это оптимизм, сосредоточенность (отсутствие суетливости), </a:t>
            </a:r>
          </a:p>
          <a:p>
            <a:pPr lvl="1"/>
            <a:r>
              <a:rPr lang="ru-RU" sz="3200" dirty="0"/>
              <a:t>уравновешенность, </a:t>
            </a:r>
          </a:p>
          <a:p>
            <a:pPr lvl="1"/>
            <a:r>
              <a:rPr lang="ru-RU" sz="3200" dirty="0"/>
              <a:t>нравственность (честность, совестливость  и</a:t>
            </a:r>
            <a:r>
              <a:rPr lang="ru-RU" sz="3200" b="1" dirty="0"/>
              <a:t> </a:t>
            </a:r>
            <a:r>
              <a:rPr lang="ru-RU" sz="3200" dirty="0"/>
              <a:t>др.),</a:t>
            </a:r>
          </a:p>
          <a:p>
            <a:pPr lvl="1"/>
            <a:r>
              <a:rPr lang="ru-RU" sz="3200" dirty="0"/>
              <a:t> адекватный уровень притязания,</a:t>
            </a:r>
          </a:p>
          <a:p>
            <a:pPr lvl="1"/>
            <a:r>
              <a:rPr lang="ru-RU" sz="3200" dirty="0"/>
              <a:t> чувство долга, уверенность в себе, </a:t>
            </a:r>
          </a:p>
          <a:p>
            <a:pPr lvl="1"/>
            <a:r>
              <a:rPr lang="ru-RU" sz="3200" dirty="0" err="1"/>
              <a:t>необидчивость</a:t>
            </a:r>
            <a:r>
              <a:rPr lang="ru-RU" sz="3200" dirty="0"/>
              <a:t> (умение освобождаться от</a:t>
            </a:r>
            <a:r>
              <a:rPr lang="ru-RU" sz="3200" b="1" dirty="0"/>
              <a:t> </a:t>
            </a:r>
            <a:r>
              <a:rPr lang="ru-RU" sz="3200" dirty="0"/>
              <a:t>затаенных обид),</a:t>
            </a:r>
          </a:p>
          <a:p>
            <a:pPr lvl="1"/>
            <a:r>
              <a:rPr lang="ru-RU" sz="3200" dirty="0"/>
              <a:t> не склонность к лени, </a:t>
            </a:r>
          </a:p>
          <a:p>
            <a:pPr lvl="1"/>
            <a:r>
              <a:rPr lang="ru-RU" sz="3200" dirty="0"/>
              <a:t>независимость, непосредственность (естественность),</a:t>
            </a:r>
          </a:p>
          <a:p>
            <a:pPr lvl="1"/>
            <a:r>
              <a:rPr lang="ru-RU" sz="3200" dirty="0"/>
              <a:t> чувство юмора, </a:t>
            </a:r>
          </a:p>
          <a:p>
            <a:pPr lvl="1"/>
            <a:r>
              <a:rPr lang="ru-RU" sz="3200" dirty="0"/>
              <a:t>доброжелательность, </a:t>
            </a:r>
          </a:p>
          <a:p>
            <a:pPr lvl="1"/>
            <a:r>
              <a:rPr lang="ru-RU" sz="3200" dirty="0"/>
              <a:t>самоуважение, </a:t>
            </a:r>
          </a:p>
          <a:p>
            <a:pPr lvl="1"/>
            <a:r>
              <a:rPr lang="ru-RU" sz="3200" dirty="0"/>
              <a:t>адекватная самооценка, </a:t>
            </a:r>
          </a:p>
          <a:p>
            <a:pPr lvl="1"/>
            <a:r>
              <a:rPr lang="ru-RU" sz="3200" dirty="0"/>
              <a:t>самоконтроль, воля, </a:t>
            </a:r>
          </a:p>
          <a:p>
            <a:pPr lvl="1"/>
            <a:r>
              <a:rPr lang="ru-RU" sz="3200" dirty="0"/>
              <a:t>энергичность, активность, целеустремленность (обретение смысла жизни).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07118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C85D51-BB48-4DB1-B543-355F2226F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Задание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ACDF6BD-0CFB-49E8-B7D7-3138415222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Опишите полученные по итогам прохождения теста результаты. Поразмышляйте о том, что блокирует или наоборот способствует развитию и удовлетворению ваших  потребностей. Какие свойства здоровой личности вы считаете наиболее важными в жизни человека? Свои выводы  оформите как отчет по </a:t>
            </a:r>
            <a:r>
              <a:rPr lang="ru-RU"/>
              <a:t>теме «Самоактуализация </a:t>
            </a:r>
            <a:r>
              <a:rPr lang="ru-RU" dirty="0"/>
              <a:t>личности»  </a:t>
            </a:r>
            <a:r>
              <a:rPr lang="ru-RU"/>
              <a:t>и пришлите </a:t>
            </a:r>
            <a:r>
              <a:rPr lang="ru-RU" dirty="0"/>
              <a:t>на почту  </a:t>
            </a:r>
            <a:r>
              <a:rPr lang="en-US" dirty="0"/>
              <a:t>natzotova@yandex.ru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39773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Спасибо за внимание!</a:t>
            </a: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14400" y="3212976"/>
            <a:ext cx="7315200" cy="3096384"/>
          </a:xfrm>
        </p:spPr>
        <p:txBody>
          <a:bodyPr/>
          <a:lstStyle/>
          <a:p>
            <a:r>
              <a:rPr lang="ru-RU" dirty="0"/>
              <a:t>Удачи , радости, открытий, здоровья!</a:t>
            </a:r>
          </a:p>
        </p:txBody>
      </p:sp>
    </p:spTree>
    <p:extLst>
      <p:ext uri="{BB962C8B-B14F-4D97-AF65-F5344CB8AC3E}">
        <p14:creationId xmlns:p14="http://schemas.microsoft.com/office/powerpoint/2010/main" val="6939760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ерспектива">
  <a:themeElements>
    <a:clrScheme name="Перспектива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ерспектив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232</TotalTime>
  <Words>2022</Words>
  <Application>Microsoft Office PowerPoint</Application>
  <PresentationFormat>Экран (4:3)</PresentationFormat>
  <Paragraphs>194</Paragraphs>
  <Slides>28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6" baseType="lpstr">
      <vt:lpstr>Arial</vt:lpstr>
      <vt:lpstr>Calibri</vt:lpstr>
      <vt:lpstr>Candara</vt:lpstr>
      <vt:lpstr>Symbol</vt:lpstr>
      <vt:lpstr>Verdana</vt:lpstr>
      <vt:lpstr>Wingdings</vt:lpstr>
      <vt:lpstr>Перспектива</vt:lpstr>
      <vt:lpstr>Документ</vt:lpstr>
      <vt:lpstr>Психологическое здоровье личности</vt:lpstr>
      <vt:lpstr>Структура темы</vt:lpstr>
      <vt:lpstr>Психологическое здоровье личности</vt:lpstr>
      <vt:lpstr>В психологии термин «психологическое здоровье»…. при</vt:lpstr>
      <vt:lpstr>Б. С. Братусь Человек может быть «психически здоров, но личностно болен»</vt:lpstr>
      <vt:lpstr>Психологически здоровая личность</vt:lpstr>
      <vt:lpstr>Болезнь угрожает…</vt:lpstr>
      <vt:lpstr> Типичные признаки психического нездоровья</vt:lpstr>
      <vt:lpstr>Презентация PowerPoint</vt:lpstr>
      <vt:lpstr>Презентация PowerPoint</vt:lpstr>
      <vt:lpstr> Типы личности, предрасположенные к заболеваниям определенного вида.  </vt:lpstr>
      <vt:lpstr>Презентация PowerPoint</vt:lpstr>
      <vt:lpstr>Здоровый человек — это человек гармоничный</vt:lpstr>
      <vt:lpstr>Теория иерархии потребностей А. Маслоу</vt:lpstr>
      <vt:lpstr>Тест «Пирамида Маслоу"</vt:lpstr>
      <vt:lpstr> Инструкция. </vt:lpstr>
      <vt:lpstr>Презентация PowerPoint</vt:lpstr>
      <vt:lpstr>Ключ к тесту Маслоу.</vt:lpstr>
      <vt:lpstr>Презентация PowerPoint</vt:lpstr>
      <vt:lpstr>Презентация PowerPoint</vt:lpstr>
      <vt:lpstr>Окончание таблицы</vt:lpstr>
      <vt:lpstr>Стандартные нормы</vt:lpstr>
      <vt:lpstr>Причины затрудняющие самоактуализацию</vt:lpstr>
      <vt:lpstr>Характеристики, необходимые для саморазвития и самореализации</vt:lpstr>
      <vt:lpstr>Критерии здоровья</vt:lpstr>
      <vt:lpstr>Свойства здоровой личности</vt:lpstr>
      <vt:lpstr>Задание 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Наталья Зотова</cp:lastModifiedBy>
  <cp:revision>24</cp:revision>
  <dcterms:created xsi:type="dcterms:W3CDTF">2015-03-16T21:47:10Z</dcterms:created>
  <dcterms:modified xsi:type="dcterms:W3CDTF">2020-10-19T15:11:31Z</dcterms:modified>
</cp:coreProperties>
</file>