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8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9" r:id="rId31"/>
    <p:sldId id="287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7C933A-1ACD-483D-B575-EE5783A36599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263398F-F481-4794-A8FC-A6353BBECA7D}">
      <dgm:prSet phldrT="[Текст]"/>
      <dgm:spPr/>
      <dgm:t>
        <a:bodyPr/>
        <a:lstStyle/>
        <a:p>
          <a:r>
            <a:rPr lang="ru-RU" dirty="0"/>
            <a:t>Система отношений человека с миром</a:t>
          </a:r>
        </a:p>
      </dgm:t>
    </dgm:pt>
    <dgm:pt modelId="{DE0CC108-4649-4695-8270-587F89A0B3BA}" type="parTrans" cxnId="{57D65114-B600-4BC8-AF47-55ADCDD37023}">
      <dgm:prSet/>
      <dgm:spPr/>
      <dgm:t>
        <a:bodyPr/>
        <a:lstStyle/>
        <a:p>
          <a:endParaRPr lang="ru-RU"/>
        </a:p>
      </dgm:t>
    </dgm:pt>
    <dgm:pt modelId="{CFD6D4BB-12DC-48CA-8C65-8A21019FC6B8}" type="sibTrans" cxnId="{57D65114-B600-4BC8-AF47-55ADCDD37023}">
      <dgm:prSet/>
      <dgm:spPr/>
      <dgm:t>
        <a:bodyPr/>
        <a:lstStyle/>
        <a:p>
          <a:endParaRPr lang="ru-RU"/>
        </a:p>
      </dgm:t>
    </dgm:pt>
    <dgm:pt modelId="{71AD8F6F-765D-485D-BD98-524C645980B2}">
      <dgm:prSet phldrT="[Текст]"/>
      <dgm:spPr/>
      <dgm:t>
        <a:bodyPr/>
        <a:lstStyle/>
        <a:p>
          <a:r>
            <a:rPr lang="ru-RU" dirty="0"/>
            <a:t>, формирующих умение выживать, приспосабливаться и развиваться в изменяющихся, не всегда благоприятных условиях</a:t>
          </a:r>
        </a:p>
      </dgm:t>
    </dgm:pt>
    <dgm:pt modelId="{872F58E8-0283-48CB-9F9F-DB361D844753}" type="parTrans" cxnId="{B8DFC216-48E4-4951-BA55-B8B389B794D4}">
      <dgm:prSet/>
      <dgm:spPr/>
      <dgm:t>
        <a:bodyPr/>
        <a:lstStyle/>
        <a:p>
          <a:endParaRPr lang="ru-RU"/>
        </a:p>
      </dgm:t>
    </dgm:pt>
    <dgm:pt modelId="{9122B1BD-B4AE-46A3-822C-8C9AD104D785}" type="sibTrans" cxnId="{B8DFC216-48E4-4951-BA55-B8B389B794D4}">
      <dgm:prSet/>
      <dgm:spPr/>
      <dgm:t>
        <a:bodyPr/>
        <a:lstStyle/>
        <a:p>
          <a:endParaRPr lang="ru-RU"/>
        </a:p>
      </dgm:t>
    </dgm:pt>
    <dgm:pt modelId="{2967BD76-649E-4E02-93C7-CBD580AD1F0C}">
      <dgm:prSet phldrT="[Текст]" phldr="1"/>
      <dgm:spPr/>
      <dgm:t>
        <a:bodyPr/>
        <a:lstStyle/>
        <a:p>
          <a:endParaRPr lang="ru-RU" dirty="0"/>
        </a:p>
      </dgm:t>
    </dgm:pt>
    <dgm:pt modelId="{1B4DA13E-F229-41AC-AF08-F3A5DC4794AB}" type="parTrans" cxnId="{C1D82F30-742F-4588-99BE-3EB59CAEDDE4}">
      <dgm:prSet/>
      <dgm:spPr/>
      <dgm:t>
        <a:bodyPr/>
        <a:lstStyle/>
        <a:p>
          <a:endParaRPr lang="ru-RU"/>
        </a:p>
      </dgm:t>
    </dgm:pt>
    <dgm:pt modelId="{BE220020-B925-46AF-A6DD-7191D83001EE}" type="sibTrans" cxnId="{C1D82F30-742F-4588-99BE-3EB59CAEDDE4}">
      <dgm:prSet/>
      <dgm:spPr/>
      <dgm:t>
        <a:bodyPr/>
        <a:lstStyle/>
        <a:p>
          <a:endParaRPr lang="ru-RU"/>
        </a:p>
      </dgm:t>
    </dgm:pt>
    <dgm:pt modelId="{4CBB538A-E3E3-4465-AC22-6A4177EDB28A}">
      <dgm:prSet phldrT="[Текст]"/>
      <dgm:spPr/>
      <dgm:t>
        <a:bodyPr/>
        <a:lstStyle/>
        <a:p>
          <a:r>
            <a:rPr lang="ru-RU" dirty="0"/>
            <a:t>Система отношений в семье</a:t>
          </a:r>
        </a:p>
      </dgm:t>
    </dgm:pt>
    <dgm:pt modelId="{01B020E2-B632-4DD6-A3E7-295740A6E18E}" type="parTrans" cxnId="{868E5B93-7F84-4227-A570-AB3178B0AD9E}">
      <dgm:prSet/>
      <dgm:spPr/>
      <dgm:t>
        <a:bodyPr/>
        <a:lstStyle/>
        <a:p>
          <a:endParaRPr lang="ru-RU"/>
        </a:p>
      </dgm:t>
    </dgm:pt>
    <dgm:pt modelId="{0ABA0C5B-B502-4D94-AA79-96EA22A9DAF3}" type="sibTrans" cxnId="{868E5B93-7F84-4227-A570-AB3178B0AD9E}">
      <dgm:prSet/>
      <dgm:spPr/>
      <dgm:t>
        <a:bodyPr/>
        <a:lstStyle/>
        <a:p>
          <a:endParaRPr lang="ru-RU"/>
        </a:p>
      </dgm:t>
    </dgm:pt>
    <dgm:pt modelId="{0FAF91B1-B5F0-4F01-904A-CA710362055C}">
      <dgm:prSet phldrT="[Текст]"/>
      <dgm:spPr/>
      <dgm:t>
        <a:bodyPr/>
        <a:lstStyle/>
        <a:p>
          <a:r>
            <a:rPr lang="ru-RU" dirty="0"/>
            <a:t>система отношений ребенка с его родителями первая базовая основа развития его способности устанавливать для себя значимость человеческих отношений и учиться преодолевать их риски</a:t>
          </a:r>
        </a:p>
      </dgm:t>
    </dgm:pt>
    <dgm:pt modelId="{D1BBDD62-5A1E-4D2F-B420-70BA02242B22}" type="parTrans" cxnId="{46908CD0-57AC-42C9-BFFE-210A0D44E3D0}">
      <dgm:prSet/>
      <dgm:spPr/>
      <dgm:t>
        <a:bodyPr/>
        <a:lstStyle/>
        <a:p>
          <a:endParaRPr lang="ru-RU"/>
        </a:p>
      </dgm:t>
    </dgm:pt>
    <dgm:pt modelId="{B3512329-8B5A-4CBD-8879-6518391A2262}" type="sibTrans" cxnId="{46908CD0-57AC-42C9-BFFE-210A0D44E3D0}">
      <dgm:prSet/>
      <dgm:spPr/>
      <dgm:t>
        <a:bodyPr/>
        <a:lstStyle/>
        <a:p>
          <a:endParaRPr lang="ru-RU"/>
        </a:p>
      </dgm:t>
    </dgm:pt>
    <dgm:pt modelId="{FC59C765-FD27-433E-94F7-73C6C4345489}">
      <dgm:prSet phldrT="[Текст]" phldr="1"/>
      <dgm:spPr/>
      <dgm:t>
        <a:bodyPr/>
        <a:lstStyle/>
        <a:p>
          <a:endParaRPr lang="ru-RU"/>
        </a:p>
      </dgm:t>
    </dgm:pt>
    <dgm:pt modelId="{B2FC3C04-26DB-4412-99BB-E70ACF93A656}" type="parTrans" cxnId="{5DA958FF-D8CA-46FD-8A72-54824F127817}">
      <dgm:prSet/>
      <dgm:spPr/>
      <dgm:t>
        <a:bodyPr/>
        <a:lstStyle/>
        <a:p>
          <a:endParaRPr lang="ru-RU"/>
        </a:p>
      </dgm:t>
    </dgm:pt>
    <dgm:pt modelId="{E168AD14-EB22-4B61-A6AC-3D89FCE2D204}" type="sibTrans" cxnId="{5DA958FF-D8CA-46FD-8A72-54824F127817}">
      <dgm:prSet/>
      <dgm:spPr/>
      <dgm:t>
        <a:bodyPr/>
        <a:lstStyle/>
        <a:p>
          <a:endParaRPr lang="ru-RU"/>
        </a:p>
      </dgm:t>
    </dgm:pt>
    <dgm:pt modelId="{DAE2B69D-935E-45FB-8A35-FEE037D8FCEB}">
      <dgm:prSet phldrT="[Текст]"/>
      <dgm:spPr/>
      <dgm:t>
        <a:bodyPr/>
        <a:lstStyle/>
        <a:p>
          <a:r>
            <a:rPr lang="ru-RU" dirty="0"/>
            <a:t>Система отношений с другими людьми</a:t>
          </a:r>
        </a:p>
      </dgm:t>
    </dgm:pt>
    <dgm:pt modelId="{4CED7F42-D6D1-4375-9067-98F1FE23D87F}" type="parTrans" cxnId="{59941AE9-42B5-49A3-A0FE-3122B31B348A}">
      <dgm:prSet/>
      <dgm:spPr/>
      <dgm:t>
        <a:bodyPr/>
        <a:lstStyle/>
        <a:p>
          <a:endParaRPr lang="ru-RU"/>
        </a:p>
      </dgm:t>
    </dgm:pt>
    <dgm:pt modelId="{9EFE1909-75A8-48B7-BE54-F2135880FE1E}" type="sibTrans" cxnId="{59941AE9-42B5-49A3-A0FE-3122B31B348A}">
      <dgm:prSet/>
      <dgm:spPr/>
      <dgm:t>
        <a:bodyPr/>
        <a:lstStyle/>
        <a:p>
          <a:endParaRPr lang="ru-RU"/>
        </a:p>
      </dgm:t>
    </dgm:pt>
    <dgm:pt modelId="{99CD1651-FE1C-427E-9C28-78B9A106F46B}">
      <dgm:prSet phldrT="[Текст]"/>
      <dgm:spPr/>
      <dgm:t>
        <a:bodyPr/>
        <a:lstStyle/>
        <a:p>
          <a:r>
            <a:rPr lang="ru-RU" dirty="0"/>
            <a:t>является предпосылкой психологического здоровья личности, ее эмоционального благополучия   и </a:t>
          </a:r>
          <a:r>
            <a:rPr lang="ru-RU" dirty="0" err="1"/>
            <a:t>стрессоустойчивости</a:t>
          </a:r>
          <a:endParaRPr lang="ru-RU" dirty="0"/>
        </a:p>
      </dgm:t>
    </dgm:pt>
    <dgm:pt modelId="{8F4E071F-7EF8-4BF9-AF31-B18A74F1D73B}" type="parTrans" cxnId="{866C0743-758E-4A47-836A-D8489CBF3B97}">
      <dgm:prSet/>
      <dgm:spPr/>
      <dgm:t>
        <a:bodyPr/>
        <a:lstStyle/>
        <a:p>
          <a:endParaRPr lang="ru-RU"/>
        </a:p>
      </dgm:t>
    </dgm:pt>
    <dgm:pt modelId="{21F12428-41DA-441B-B64A-AB9AD7F4DC2D}" type="sibTrans" cxnId="{866C0743-758E-4A47-836A-D8489CBF3B97}">
      <dgm:prSet/>
      <dgm:spPr/>
      <dgm:t>
        <a:bodyPr/>
        <a:lstStyle/>
        <a:p>
          <a:endParaRPr lang="ru-RU"/>
        </a:p>
      </dgm:t>
    </dgm:pt>
    <dgm:pt modelId="{77BF07C5-2D2A-498F-8EB0-DEB5338D3F50}">
      <dgm:prSet phldrT="[Текст]" phldr="1"/>
      <dgm:spPr/>
      <dgm:t>
        <a:bodyPr/>
        <a:lstStyle/>
        <a:p>
          <a:endParaRPr lang="ru-RU"/>
        </a:p>
      </dgm:t>
    </dgm:pt>
    <dgm:pt modelId="{903BD128-0F77-437A-AC04-BFFC67902C36}" type="parTrans" cxnId="{B0805171-B850-49DC-88E8-F122170A78ED}">
      <dgm:prSet/>
      <dgm:spPr/>
      <dgm:t>
        <a:bodyPr/>
        <a:lstStyle/>
        <a:p>
          <a:endParaRPr lang="ru-RU"/>
        </a:p>
      </dgm:t>
    </dgm:pt>
    <dgm:pt modelId="{757045DB-A64E-44D4-B9E2-9A2C70CB176B}" type="sibTrans" cxnId="{B0805171-B850-49DC-88E8-F122170A78ED}">
      <dgm:prSet/>
      <dgm:spPr/>
      <dgm:t>
        <a:bodyPr/>
        <a:lstStyle/>
        <a:p>
          <a:endParaRPr lang="ru-RU"/>
        </a:p>
      </dgm:t>
    </dgm:pt>
    <dgm:pt modelId="{1CDBF339-37E2-4496-A018-4734E6F91EA7}" type="pres">
      <dgm:prSet presAssocID="{5E7C933A-1ACD-483D-B575-EE5783A36599}" presName="linear" presStyleCnt="0">
        <dgm:presLayoutVars>
          <dgm:dir/>
          <dgm:resizeHandles val="exact"/>
        </dgm:presLayoutVars>
      </dgm:prSet>
      <dgm:spPr/>
    </dgm:pt>
    <dgm:pt modelId="{8D4A586A-4093-48B9-8753-3B6E5C4A3B66}" type="pres">
      <dgm:prSet presAssocID="{8263398F-F481-4794-A8FC-A6353BBECA7D}" presName="comp" presStyleCnt="0"/>
      <dgm:spPr/>
    </dgm:pt>
    <dgm:pt modelId="{593C8BC1-F9C9-4215-86AC-D4C824235FAD}" type="pres">
      <dgm:prSet presAssocID="{8263398F-F481-4794-A8FC-A6353BBECA7D}" presName="box" presStyleLbl="node1" presStyleIdx="0" presStyleCnt="3"/>
      <dgm:spPr/>
    </dgm:pt>
    <dgm:pt modelId="{7467881E-7A6B-4EEE-BED8-50888962E13F}" type="pres">
      <dgm:prSet presAssocID="{8263398F-F481-4794-A8FC-A6353BBECA7D}" presName="img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8B291FA-93AA-4439-8A2A-58DCAB7C9E72}" type="pres">
      <dgm:prSet presAssocID="{8263398F-F481-4794-A8FC-A6353BBECA7D}" presName="text" presStyleLbl="node1" presStyleIdx="0" presStyleCnt="3">
        <dgm:presLayoutVars>
          <dgm:bulletEnabled val="1"/>
        </dgm:presLayoutVars>
      </dgm:prSet>
      <dgm:spPr/>
    </dgm:pt>
    <dgm:pt modelId="{03AFD6EC-A2F6-4D27-98F6-A0F73DCEDCB2}" type="pres">
      <dgm:prSet presAssocID="{CFD6D4BB-12DC-48CA-8C65-8A21019FC6B8}" presName="spacer" presStyleCnt="0"/>
      <dgm:spPr/>
    </dgm:pt>
    <dgm:pt modelId="{24BC6AC3-E3B1-4DD3-B8C9-D52897A0DB0E}" type="pres">
      <dgm:prSet presAssocID="{4CBB538A-E3E3-4465-AC22-6A4177EDB28A}" presName="comp" presStyleCnt="0"/>
      <dgm:spPr/>
    </dgm:pt>
    <dgm:pt modelId="{6D9264A0-E67B-49FB-BA4C-F3B6121D9309}" type="pres">
      <dgm:prSet presAssocID="{4CBB538A-E3E3-4465-AC22-6A4177EDB28A}" presName="box" presStyleLbl="node1" presStyleIdx="1" presStyleCnt="3"/>
      <dgm:spPr/>
    </dgm:pt>
    <dgm:pt modelId="{1F614388-9A03-465E-B78E-C673F4B45C85}" type="pres">
      <dgm:prSet presAssocID="{4CBB538A-E3E3-4465-AC22-6A4177EDB28A}" presName="img" presStyleLbl="fgImgPlace1" presStyleIdx="1" presStyleCnt="3" custScaleX="65093" custScaleY="128495" custLinFactNeighborX="2690" custLinFactNeighborY="-1000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64F97D99-9D85-46B9-A7FE-EECDCCFA5901}" type="pres">
      <dgm:prSet presAssocID="{4CBB538A-E3E3-4465-AC22-6A4177EDB28A}" presName="text" presStyleLbl="node1" presStyleIdx="1" presStyleCnt="3">
        <dgm:presLayoutVars>
          <dgm:bulletEnabled val="1"/>
        </dgm:presLayoutVars>
      </dgm:prSet>
      <dgm:spPr/>
    </dgm:pt>
    <dgm:pt modelId="{00BD4923-39B6-41A3-A6C8-E62F60782D71}" type="pres">
      <dgm:prSet presAssocID="{0ABA0C5B-B502-4D94-AA79-96EA22A9DAF3}" presName="spacer" presStyleCnt="0"/>
      <dgm:spPr/>
    </dgm:pt>
    <dgm:pt modelId="{98BBCB03-A531-4ADA-A417-82D86556D7BA}" type="pres">
      <dgm:prSet presAssocID="{DAE2B69D-935E-45FB-8A35-FEE037D8FCEB}" presName="comp" presStyleCnt="0"/>
      <dgm:spPr/>
    </dgm:pt>
    <dgm:pt modelId="{A421D9C5-CDF4-4E7C-95D8-EE4DF732172F}" type="pres">
      <dgm:prSet presAssocID="{DAE2B69D-935E-45FB-8A35-FEE037D8FCEB}" presName="box" presStyleLbl="node1" presStyleIdx="2" presStyleCnt="3"/>
      <dgm:spPr/>
    </dgm:pt>
    <dgm:pt modelId="{D650CB2B-0862-43F2-9568-4385BB696782}" type="pres">
      <dgm:prSet presAssocID="{DAE2B69D-935E-45FB-8A35-FEE037D8FCEB}" presName="img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EFEA9195-2A8B-4AAF-84D7-4A25D2038B40}" type="pres">
      <dgm:prSet presAssocID="{DAE2B69D-935E-45FB-8A35-FEE037D8FCEB}" presName="text" presStyleLbl="node1" presStyleIdx="2" presStyleCnt="3">
        <dgm:presLayoutVars>
          <dgm:bulletEnabled val="1"/>
        </dgm:presLayoutVars>
      </dgm:prSet>
      <dgm:spPr/>
    </dgm:pt>
  </dgm:ptLst>
  <dgm:cxnLst>
    <dgm:cxn modelId="{B3686709-A555-4A33-8368-676C70EFAB59}" type="presOf" srcId="{77BF07C5-2D2A-498F-8EB0-DEB5338D3F50}" destId="{A421D9C5-CDF4-4E7C-95D8-EE4DF732172F}" srcOrd="0" destOrd="2" presId="urn:microsoft.com/office/officeart/2005/8/layout/vList4"/>
    <dgm:cxn modelId="{DC9CBD0E-49BB-48DF-A0DB-8A957FDAEE8E}" type="presOf" srcId="{0FAF91B1-B5F0-4F01-904A-CA710362055C}" destId="{6D9264A0-E67B-49FB-BA4C-F3B6121D9309}" srcOrd="0" destOrd="1" presId="urn:microsoft.com/office/officeart/2005/8/layout/vList4"/>
    <dgm:cxn modelId="{57D65114-B600-4BC8-AF47-55ADCDD37023}" srcId="{5E7C933A-1ACD-483D-B575-EE5783A36599}" destId="{8263398F-F481-4794-A8FC-A6353BBECA7D}" srcOrd="0" destOrd="0" parTransId="{DE0CC108-4649-4695-8270-587F89A0B3BA}" sibTransId="{CFD6D4BB-12DC-48CA-8C65-8A21019FC6B8}"/>
    <dgm:cxn modelId="{B8DFC216-48E4-4951-BA55-B8B389B794D4}" srcId="{8263398F-F481-4794-A8FC-A6353BBECA7D}" destId="{71AD8F6F-765D-485D-BD98-524C645980B2}" srcOrd="0" destOrd="0" parTransId="{872F58E8-0283-48CB-9F9F-DB361D844753}" sibTransId="{9122B1BD-B4AE-46A3-822C-8C9AD104D785}"/>
    <dgm:cxn modelId="{8B90381D-058B-47AB-B886-B045FE045071}" type="presOf" srcId="{FC59C765-FD27-433E-94F7-73C6C4345489}" destId="{64F97D99-9D85-46B9-A7FE-EECDCCFA5901}" srcOrd="1" destOrd="2" presId="urn:microsoft.com/office/officeart/2005/8/layout/vList4"/>
    <dgm:cxn modelId="{E770CE1F-2033-4BAC-94EF-16506F82A098}" type="presOf" srcId="{2967BD76-649E-4E02-93C7-CBD580AD1F0C}" destId="{08B291FA-93AA-4439-8A2A-58DCAB7C9E72}" srcOrd="1" destOrd="2" presId="urn:microsoft.com/office/officeart/2005/8/layout/vList4"/>
    <dgm:cxn modelId="{CC302630-CF44-4200-A16A-9843CC740959}" type="presOf" srcId="{99CD1651-FE1C-427E-9C28-78B9A106F46B}" destId="{A421D9C5-CDF4-4E7C-95D8-EE4DF732172F}" srcOrd="0" destOrd="1" presId="urn:microsoft.com/office/officeart/2005/8/layout/vList4"/>
    <dgm:cxn modelId="{C1D82F30-742F-4588-99BE-3EB59CAEDDE4}" srcId="{8263398F-F481-4794-A8FC-A6353BBECA7D}" destId="{2967BD76-649E-4E02-93C7-CBD580AD1F0C}" srcOrd="1" destOrd="0" parTransId="{1B4DA13E-F229-41AC-AF08-F3A5DC4794AB}" sibTransId="{BE220020-B925-46AF-A6DD-7191D83001EE}"/>
    <dgm:cxn modelId="{7C1E3437-E3E3-4F40-9805-056401AD416E}" type="presOf" srcId="{4CBB538A-E3E3-4465-AC22-6A4177EDB28A}" destId="{64F97D99-9D85-46B9-A7FE-EECDCCFA5901}" srcOrd="1" destOrd="0" presId="urn:microsoft.com/office/officeart/2005/8/layout/vList4"/>
    <dgm:cxn modelId="{0D16735E-9EF2-49FF-A840-ACF18044037C}" type="presOf" srcId="{DAE2B69D-935E-45FB-8A35-FEE037D8FCEB}" destId="{EFEA9195-2A8B-4AAF-84D7-4A25D2038B40}" srcOrd="1" destOrd="0" presId="urn:microsoft.com/office/officeart/2005/8/layout/vList4"/>
    <dgm:cxn modelId="{3F8A6560-8B1E-4A6E-9031-264C99C447B0}" type="presOf" srcId="{5E7C933A-1ACD-483D-B575-EE5783A36599}" destId="{1CDBF339-37E2-4496-A018-4734E6F91EA7}" srcOrd="0" destOrd="0" presId="urn:microsoft.com/office/officeart/2005/8/layout/vList4"/>
    <dgm:cxn modelId="{866C0743-758E-4A47-836A-D8489CBF3B97}" srcId="{DAE2B69D-935E-45FB-8A35-FEE037D8FCEB}" destId="{99CD1651-FE1C-427E-9C28-78B9A106F46B}" srcOrd="0" destOrd="0" parTransId="{8F4E071F-7EF8-4BF9-AF31-B18A74F1D73B}" sibTransId="{21F12428-41DA-441B-B64A-AB9AD7F4DC2D}"/>
    <dgm:cxn modelId="{9693216C-B103-4C6F-AF83-E60266E0EB00}" type="presOf" srcId="{4CBB538A-E3E3-4465-AC22-6A4177EDB28A}" destId="{6D9264A0-E67B-49FB-BA4C-F3B6121D9309}" srcOrd="0" destOrd="0" presId="urn:microsoft.com/office/officeart/2005/8/layout/vList4"/>
    <dgm:cxn modelId="{B0805171-B850-49DC-88E8-F122170A78ED}" srcId="{DAE2B69D-935E-45FB-8A35-FEE037D8FCEB}" destId="{77BF07C5-2D2A-498F-8EB0-DEB5338D3F50}" srcOrd="1" destOrd="0" parTransId="{903BD128-0F77-437A-AC04-BFFC67902C36}" sibTransId="{757045DB-A64E-44D4-B9E2-9A2C70CB176B}"/>
    <dgm:cxn modelId="{BB469572-B4D8-4FAE-B105-F4A12F2A976A}" type="presOf" srcId="{DAE2B69D-935E-45FB-8A35-FEE037D8FCEB}" destId="{A421D9C5-CDF4-4E7C-95D8-EE4DF732172F}" srcOrd="0" destOrd="0" presId="urn:microsoft.com/office/officeart/2005/8/layout/vList4"/>
    <dgm:cxn modelId="{0734ED56-1B3D-40F0-B7DA-2D4CDAB0E9E9}" type="presOf" srcId="{0FAF91B1-B5F0-4F01-904A-CA710362055C}" destId="{64F97D99-9D85-46B9-A7FE-EECDCCFA5901}" srcOrd="1" destOrd="1" presId="urn:microsoft.com/office/officeart/2005/8/layout/vList4"/>
    <dgm:cxn modelId="{A722CD83-8982-494A-8187-83F52D7066F8}" type="presOf" srcId="{71AD8F6F-765D-485D-BD98-524C645980B2}" destId="{593C8BC1-F9C9-4215-86AC-D4C824235FAD}" srcOrd="0" destOrd="1" presId="urn:microsoft.com/office/officeart/2005/8/layout/vList4"/>
    <dgm:cxn modelId="{967D118C-15BA-4F4A-ABAC-E7A77354A102}" type="presOf" srcId="{71AD8F6F-765D-485D-BD98-524C645980B2}" destId="{08B291FA-93AA-4439-8A2A-58DCAB7C9E72}" srcOrd="1" destOrd="1" presId="urn:microsoft.com/office/officeart/2005/8/layout/vList4"/>
    <dgm:cxn modelId="{DEB02C92-41C6-4568-85C6-4F033726B2F8}" type="presOf" srcId="{8263398F-F481-4794-A8FC-A6353BBECA7D}" destId="{08B291FA-93AA-4439-8A2A-58DCAB7C9E72}" srcOrd="1" destOrd="0" presId="urn:microsoft.com/office/officeart/2005/8/layout/vList4"/>
    <dgm:cxn modelId="{868E5B93-7F84-4227-A570-AB3178B0AD9E}" srcId="{5E7C933A-1ACD-483D-B575-EE5783A36599}" destId="{4CBB538A-E3E3-4465-AC22-6A4177EDB28A}" srcOrd="1" destOrd="0" parTransId="{01B020E2-B632-4DD6-A3E7-295740A6E18E}" sibTransId="{0ABA0C5B-B502-4D94-AA79-96EA22A9DAF3}"/>
    <dgm:cxn modelId="{097A3D99-D4E2-4435-AE8D-6BD10FC4B165}" type="presOf" srcId="{2967BD76-649E-4E02-93C7-CBD580AD1F0C}" destId="{593C8BC1-F9C9-4215-86AC-D4C824235FAD}" srcOrd="0" destOrd="2" presId="urn:microsoft.com/office/officeart/2005/8/layout/vList4"/>
    <dgm:cxn modelId="{A7E104C9-3FBC-4D42-91FF-5C8A5C2314F7}" type="presOf" srcId="{99CD1651-FE1C-427E-9C28-78B9A106F46B}" destId="{EFEA9195-2A8B-4AAF-84D7-4A25D2038B40}" srcOrd="1" destOrd="1" presId="urn:microsoft.com/office/officeart/2005/8/layout/vList4"/>
    <dgm:cxn modelId="{46908CD0-57AC-42C9-BFFE-210A0D44E3D0}" srcId="{4CBB538A-E3E3-4465-AC22-6A4177EDB28A}" destId="{0FAF91B1-B5F0-4F01-904A-CA710362055C}" srcOrd="0" destOrd="0" parTransId="{D1BBDD62-5A1E-4D2F-B420-70BA02242B22}" sibTransId="{B3512329-8B5A-4CBD-8879-6518391A2262}"/>
    <dgm:cxn modelId="{228421D4-7BDC-47EA-8EBB-7B5B427D9A87}" type="presOf" srcId="{FC59C765-FD27-433E-94F7-73C6C4345489}" destId="{6D9264A0-E67B-49FB-BA4C-F3B6121D9309}" srcOrd="0" destOrd="2" presId="urn:microsoft.com/office/officeart/2005/8/layout/vList4"/>
    <dgm:cxn modelId="{C9894BDC-8228-4DCC-8FB4-3C8755C7E953}" type="presOf" srcId="{77BF07C5-2D2A-498F-8EB0-DEB5338D3F50}" destId="{EFEA9195-2A8B-4AAF-84D7-4A25D2038B40}" srcOrd="1" destOrd="2" presId="urn:microsoft.com/office/officeart/2005/8/layout/vList4"/>
    <dgm:cxn modelId="{951DA3E2-B9E0-4BBD-9BB7-772F9F331479}" type="presOf" srcId="{8263398F-F481-4794-A8FC-A6353BBECA7D}" destId="{593C8BC1-F9C9-4215-86AC-D4C824235FAD}" srcOrd="0" destOrd="0" presId="urn:microsoft.com/office/officeart/2005/8/layout/vList4"/>
    <dgm:cxn modelId="{59941AE9-42B5-49A3-A0FE-3122B31B348A}" srcId="{5E7C933A-1ACD-483D-B575-EE5783A36599}" destId="{DAE2B69D-935E-45FB-8A35-FEE037D8FCEB}" srcOrd="2" destOrd="0" parTransId="{4CED7F42-D6D1-4375-9067-98F1FE23D87F}" sibTransId="{9EFE1909-75A8-48B7-BE54-F2135880FE1E}"/>
    <dgm:cxn modelId="{5DA958FF-D8CA-46FD-8A72-54824F127817}" srcId="{4CBB538A-E3E3-4465-AC22-6A4177EDB28A}" destId="{FC59C765-FD27-433E-94F7-73C6C4345489}" srcOrd="1" destOrd="0" parTransId="{B2FC3C04-26DB-4412-99BB-E70ACF93A656}" sibTransId="{E168AD14-EB22-4B61-A6AC-3D89FCE2D204}"/>
    <dgm:cxn modelId="{DBBB0926-29E1-442D-8F08-05D5339AF97E}" type="presParOf" srcId="{1CDBF339-37E2-4496-A018-4734E6F91EA7}" destId="{8D4A586A-4093-48B9-8753-3B6E5C4A3B66}" srcOrd="0" destOrd="0" presId="urn:microsoft.com/office/officeart/2005/8/layout/vList4"/>
    <dgm:cxn modelId="{635ADF0F-0A9C-4B81-8F31-EFCEA0B1D3BA}" type="presParOf" srcId="{8D4A586A-4093-48B9-8753-3B6E5C4A3B66}" destId="{593C8BC1-F9C9-4215-86AC-D4C824235FAD}" srcOrd="0" destOrd="0" presId="urn:microsoft.com/office/officeart/2005/8/layout/vList4"/>
    <dgm:cxn modelId="{AB2743A9-1852-426C-A98E-7EC4752852DE}" type="presParOf" srcId="{8D4A586A-4093-48B9-8753-3B6E5C4A3B66}" destId="{7467881E-7A6B-4EEE-BED8-50888962E13F}" srcOrd="1" destOrd="0" presId="urn:microsoft.com/office/officeart/2005/8/layout/vList4"/>
    <dgm:cxn modelId="{FF7C7BCD-8366-4A35-A508-DA93D62A5920}" type="presParOf" srcId="{8D4A586A-4093-48B9-8753-3B6E5C4A3B66}" destId="{08B291FA-93AA-4439-8A2A-58DCAB7C9E72}" srcOrd="2" destOrd="0" presId="urn:microsoft.com/office/officeart/2005/8/layout/vList4"/>
    <dgm:cxn modelId="{16F2F810-8643-45B7-ADBF-04C614C4C9EB}" type="presParOf" srcId="{1CDBF339-37E2-4496-A018-4734E6F91EA7}" destId="{03AFD6EC-A2F6-4D27-98F6-A0F73DCEDCB2}" srcOrd="1" destOrd="0" presId="urn:microsoft.com/office/officeart/2005/8/layout/vList4"/>
    <dgm:cxn modelId="{DA928B83-4817-415A-BC9F-83D3A737ADA5}" type="presParOf" srcId="{1CDBF339-37E2-4496-A018-4734E6F91EA7}" destId="{24BC6AC3-E3B1-4DD3-B8C9-D52897A0DB0E}" srcOrd="2" destOrd="0" presId="urn:microsoft.com/office/officeart/2005/8/layout/vList4"/>
    <dgm:cxn modelId="{957C43AE-9310-41FC-9834-E840726C2247}" type="presParOf" srcId="{24BC6AC3-E3B1-4DD3-B8C9-D52897A0DB0E}" destId="{6D9264A0-E67B-49FB-BA4C-F3B6121D9309}" srcOrd="0" destOrd="0" presId="urn:microsoft.com/office/officeart/2005/8/layout/vList4"/>
    <dgm:cxn modelId="{1E92F48F-F4E2-4C86-98B1-F2B7103AA64D}" type="presParOf" srcId="{24BC6AC3-E3B1-4DD3-B8C9-D52897A0DB0E}" destId="{1F614388-9A03-465E-B78E-C673F4B45C85}" srcOrd="1" destOrd="0" presId="urn:microsoft.com/office/officeart/2005/8/layout/vList4"/>
    <dgm:cxn modelId="{9FAA2B51-CE2B-4985-9396-814D871541E6}" type="presParOf" srcId="{24BC6AC3-E3B1-4DD3-B8C9-D52897A0DB0E}" destId="{64F97D99-9D85-46B9-A7FE-EECDCCFA5901}" srcOrd="2" destOrd="0" presId="urn:microsoft.com/office/officeart/2005/8/layout/vList4"/>
    <dgm:cxn modelId="{C6A97240-8C72-4655-AB9F-9918F09A27F6}" type="presParOf" srcId="{1CDBF339-37E2-4496-A018-4734E6F91EA7}" destId="{00BD4923-39B6-41A3-A6C8-E62F60782D71}" srcOrd="3" destOrd="0" presId="urn:microsoft.com/office/officeart/2005/8/layout/vList4"/>
    <dgm:cxn modelId="{4446F71C-26CD-4B6C-AB6D-0ECFE4C4ED4A}" type="presParOf" srcId="{1CDBF339-37E2-4496-A018-4734E6F91EA7}" destId="{98BBCB03-A531-4ADA-A417-82D86556D7BA}" srcOrd="4" destOrd="0" presId="urn:microsoft.com/office/officeart/2005/8/layout/vList4"/>
    <dgm:cxn modelId="{0A7193A9-661E-4B06-A706-4ED2F092686C}" type="presParOf" srcId="{98BBCB03-A531-4ADA-A417-82D86556D7BA}" destId="{A421D9C5-CDF4-4E7C-95D8-EE4DF732172F}" srcOrd="0" destOrd="0" presId="urn:microsoft.com/office/officeart/2005/8/layout/vList4"/>
    <dgm:cxn modelId="{E1C393D9-2A59-4D64-BF42-84C3CCFABCCF}" type="presParOf" srcId="{98BBCB03-A531-4ADA-A417-82D86556D7BA}" destId="{D650CB2B-0862-43F2-9568-4385BB696782}" srcOrd="1" destOrd="0" presId="urn:microsoft.com/office/officeart/2005/8/layout/vList4"/>
    <dgm:cxn modelId="{5351413C-8EE7-48F2-BD7F-C1161EBD8395}" type="presParOf" srcId="{98BBCB03-A531-4ADA-A417-82D86556D7BA}" destId="{EFEA9195-2A8B-4AAF-84D7-4A25D2038B40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3C8BC1-F9C9-4215-86AC-D4C824235FAD}">
      <dsp:nvSpPr>
        <dsp:cNvPr id="0" name=""/>
        <dsp:cNvSpPr/>
      </dsp:nvSpPr>
      <dsp:spPr>
        <a:xfrm>
          <a:off x="0" y="0"/>
          <a:ext cx="8686800" cy="16807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/>
            <a:t>Система отношений человека с миром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700" kern="1200" dirty="0"/>
            <a:t>, формирующих умение выживать, приспосабливаться и развиваться в изменяющихся, не всегда благоприятных условиях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700" kern="1200" dirty="0"/>
        </a:p>
      </dsp:txBody>
      <dsp:txXfrm>
        <a:off x="1905434" y="0"/>
        <a:ext cx="6781365" cy="1680746"/>
      </dsp:txXfrm>
    </dsp:sp>
    <dsp:sp modelId="{7467881E-7A6B-4EEE-BED8-50888962E13F}">
      <dsp:nvSpPr>
        <dsp:cNvPr id="0" name=""/>
        <dsp:cNvSpPr/>
      </dsp:nvSpPr>
      <dsp:spPr>
        <a:xfrm>
          <a:off x="168074" y="168074"/>
          <a:ext cx="1737360" cy="134459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9264A0-E67B-49FB-BA4C-F3B6121D9309}">
      <dsp:nvSpPr>
        <dsp:cNvPr id="0" name=""/>
        <dsp:cNvSpPr/>
      </dsp:nvSpPr>
      <dsp:spPr>
        <a:xfrm>
          <a:off x="0" y="1872317"/>
          <a:ext cx="8686800" cy="16807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/>
            <a:t>Система отношений в семье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700" kern="1200" dirty="0"/>
            <a:t>система отношений ребенка с его родителями первая базовая основа развития его способности устанавливать для себя значимость человеческих отношений и учиться преодолевать их риски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700" kern="1200"/>
        </a:p>
      </dsp:txBody>
      <dsp:txXfrm>
        <a:off x="1905434" y="1872317"/>
        <a:ext cx="6781365" cy="1680746"/>
      </dsp:txXfrm>
    </dsp:sp>
    <dsp:sp modelId="{1F614388-9A03-465E-B78E-C673F4B45C85}">
      <dsp:nvSpPr>
        <dsp:cNvPr id="0" name=""/>
        <dsp:cNvSpPr/>
      </dsp:nvSpPr>
      <dsp:spPr>
        <a:xfrm>
          <a:off x="518039" y="1835375"/>
          <a:ext cx="1130899" cy="172774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21D9C5-CDF4-4E7C-95D8-EE4DF732172F}">
      <dsp:nvSpPr>
        <dsp:cNvPr id="0" name=""/>
        <dsp:cNvSpPr/>
      </dsp:nvSpPr>
      <dsp:spPr>
        <a:xfrm>
          <a:off x="0" y="3744635"/>
          <a:ext cx="8686800" cy="16807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/>
            <a:t>Система отношений с другими людьми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700" kern="1200" dirty="0"/>
            <a:t>является предпосылкой психологического здоровья личности, ее эмоционального благополучия   и </a:t>
          </a:r>
          <a:r>
            <a:rPr lang="ru-RU" sz="1700" kern="1200" dirty="0" err="1"/>
            <a:t>стрессоустойчивости</a:t>
          </a: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700" kern="1200"/>
        </a:p>
      </dsp:txBody>
      <dsp:txXfrm>
        <a:off x="1905434" y="3744635"/>
        <a:ext cx="6781365" cy="1680746"/>
      </dsp:txXfrm>
    </dsp:sp>
    <dsp:sp modelId="{D650CB2B-0862-43F2-9568-4385BB696782}">
      <dsp:nvSpPr>
        <dsp:cNvPr id="0" name=""/>
        <dsp:cNvSpPr/>
      </dsp:nvSpPr>
      <dsp:spPr>
        <a:xfrm>
          <a:off x="168074" y="3912710"/>
          <a:ext cx="1737360" cy="134459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AFEBA-EBF5-4461-8929-6B89CDFAEB2B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6489-32B0-4C83-839A-12942FD56E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AFEBA-EBF5-4461-8929-6B89CDFAEB2B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6489-32B0-4C83-839A-12942FD56E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AFEBA-EBF5-4461-8929-6B89CDFAEB2B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6489-32B0-4C83-839A-12942FD56E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AFEBA-EBF5-4461-8929-6B89CDFAEB2B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6489-32B0-4C83-839A-12942FD56E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AFEBA-EBF5-4461-8929-6B89CDFAEB2B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6489-32B0-4C83-839A-12942FD56E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AFEBA-EBF5-4461-8929-6B89CDFAEB2B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6489-32B0-4C83-839A-12942FD56E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AFEBA-EBF5-4461-8929-6B89CDFAEB2B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6489-32B0-4C83-839A-12942FD56E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AFEBA-EBF5-4461-8929-6B89CDFAEB2B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6489-32B0-4C83-839A-12942FD56E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AFEBA-EBF5-4461-8929-6B89CDFAEB2B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6489-32B0-4C83-839A-12942FD56E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AFEBA-EBF5-4461-8929-6B89CDFAEB2B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6489-32B0-4C83-839A-12942FD56E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AFEBA-EBF5-4461-8929-6B89CDFAEB2B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6489-32B0-4C83-839A-12942FD56E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AFEBA-EBF5-4461-8929-6B89CDFAEB2B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26489-32B0-4C83-839A-12942FD56E0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1928825"/>
          </a:xfrm>
        </p:spPr>
        <p:txBody>
          <a:bodyPr>
            <a:normAutofit fontScale="90000"/>
          </a:bodyPr>
          <a:lstStyle/>
          <a:p>
            <a:br>
              <a:rPr lang="ru-RU" b="1" dirty="0"/>
            </a:br>
            <a:br>
              <a:rPr lang="ru-RU" b="1" dirty="0"/>
            </a:br>
            <a:r>
              <a:rPr lang="ru-RU" b="1" dirty="0"/>
              <a:t>«Энергетическая  цена»  психологического насилия  в семье и социуме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Documents and Settings\Пользователь\Рабочий стол\рисунки\tmpfg5opC_html_m6f438ab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6600" y="2143116"/>
            <a:ext cx="7670800" cy="4143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029F2F-5725-4AB0-85D4-F34883F89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Уважаемые студенты!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FAFDD0B-290D-46A8-BEC3-70A62D0CE9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 завершении нашего курса предлагаю Вам для размышления  данную тему. Надеюсь , что наши занятия способствовали формированию у вас понимания необходимости  внимательного и вдумчивого отношения к событиям своей жизни и ситуациям своей будущей профессиональной деятельности…</a:t>
            </a:r>
          </a:p>
          <a:p>
            <a:pPr marL="0" indent="0">
              <a:buNone/>
            </a:pPr>
            <a:endParaRPr lang="ru-RU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9960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Как вы вспоминаете детство и ранние годы?</a:t>
            </a:r>
          </a:p>
          <a:p>
            <a:r>
              <a:rPr lang="ru-RU" dirty="0"/>
              <a:t>Счастливая пора</a:t>
            </a:r>
          </a:p>
          <a:p>
            <a:r>
              <a:rPr lang="ru-RU" dirty="0"/>
              <a:t>Годы которые трудно назвать радостными</a:t>
            </a:r>
          </a:p>
          <a:p>
            <a:r>
              <a:rPr lang="ru-RU" dirty="0"/>
              <a:t>Стараюсь не вспоминать</a:t>
            </a:r>
          </a:p>
          <a:p>
            <a:r>
              <a:rPr lang="ru-RU" dirty="0"/>
              <a:t>Время тяжелых воспоминаний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Современные реалии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растет число  детей, чье состояние можно квалифицировать как «психически не болен, но психологически уже не здоров»</a:t>
            </a:r>
          </a:p>
          <a:p>
            <a:r>
              <a:rPr lang="ru-RU" dirty="0"/>
              <a:t>Снижение  показателей физического и психического здоровья в общенациональном масштабе ведет от поколения к поколению к дегенерации энергетических и физиологических потенциалов. Поскольку незрелые телесно и психически люди рождают еще более ослабленное потомство..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Энергетический кризис души взрослого вызывает разные формы психологического насилия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Унижение, принуждение</a:t>
            </a:r>
          </a:p>
          <a:p>
            <a:r>
              <a:rPr lang="ru-RU" dirty="0"/>
              <a:t>Отсутствие понимания и внимания</a:t>
            </a:r>
          </a:p>
          <a:p>
            <a:r>
              <a:rPr lang="ru-RU" dirty="0"/>
              <a:t>Агрессия, грубость и оскорбления</a:t>
            </a:r>
          </a:p>
          <a:p>
            <a:r>
              <a:rPr lang="ru-RU" dirty="0"/>
              <a:t> Манипуляции</a:t>
            </a:r>
          </a:p>
          <a:p>
            <a:r>
              <a:rPr lang="ru-RU" dirty="0"/>
              <a:t>Подшучивание</a:t>
            </a:r>
          </a:p>
          <a:p>
            <a:r>
              <a:rPr lang="ru-RU" dirty="0"/>
              <a:t>Менторское отношение</a:t>
            </a:r>
          </a:p>
          <a:p>
            <a:r>
              <a:rPr lang="ru-RU" dirty="0"/>
              <a:t>Безразличие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Пространство развития  личности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Ребенок зарождается, появляется на свет и живет в системе реальных, хотя и разнородных связей с другими людьми (первоначально с матерью, с близкими).</a:t>
            </a:r>
          </a:p>
          <a:p>
            <a:r>
              <a:rPr lang="ru-RU" dirty="0"/>
              <a:t>Человек всегда существует и развивается в </a:t>
            </a:r>
            <a:r>
              <a:rPr lang="ru-RU" dirty="0" err="1"/>
              <a:t>со-обществе</a:t>
            </a:r>
            <a:r>
              <a:rPr lang="ru-RU" dirty="0"/>
              <a:t> и через </a:t>
            </a:r>
            <a:r>
              <a:rPr lang="ru-RU" dirty="0" err="1"/>
              <a:t>со-общество</a:t>
            </a:r>
            <a:r>
              <a:rPr lang="ru-RU" dirty="0"/>
              <a:t>.</a:t>
            </a:r>
          </a:p>
          <a:p>
            <a:r>
              <a:rPr lang="ru-RU" dirty="0"/>
              <a:t>Взрослый для ребенка не просто одно из условий его развития наряду со многими другими, а фундаментальное основание его нормального развития и полноценной жизни.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Жизнеспособность личности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214422"/>
          <a:ext cx="8686800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 fontScale="90000"/>
          </a:bodyPr>
          <a:lstStyle/>
          <a:p>
            <a:r>
              <a:rPr lang="ru-RU" dirty="0"/>
              <a:t>Развитие— дело трудное и даже болезненное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anchor="b" anchorCtr="0"/>
          <a:lstStyle/>
          <a:p>
            <a:r>
              <a:rPr lang="ru-RU" dirty="0"/>
              <a:t>Если воспрепятствовать развитию человеческих способностей, ребенок может превратиться в карикатуру на человека или в чудовище</a:t>
            </a:r>
          </a:p>
          <a:p>
            <a:r>
              <a:rPr lang="ru-RU" dirty="0"/>
              <a:t>Если детскую душу ранить или оставить в запустении, ребенок заболевает</a:t>
            </a:r>
          </a:p>
        </p:txBody>
      </p:sp>
      <p:pic>
        <p:nvPicPr>
          <p:cNvPr id="2054" name="Picture 6" descr="C:\Documents and Settings\Пользователь\Рабочий стол\рисунки\1285874374_1-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785794"/>
            <a:ext cx="2286016" cy="22145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i="1" dirty="0"/>
            </a:br>
            <a:r>
              <a:rPr lang="ru-RU" sz="2200" b="1" i="1" dirty="0"/>
              <a:t>Значимый взрослый</a:t>
            </a:r>
            <a:r>
              <a:rPr lang="ru-RU" sz="2200" dirty="0"/>
              <a:t> это родной и (или) близкий человек, оказывающий существенное, определяющее влияние на </a:t>
            </a:r>
            <a:r>
              <a:rPr lang="ru-RU" sz="2000" dirty="0"/>
              <a:t>условия развития и образ жизни ребенка: родитель, опекун, учитель, наставник</a:t>
            </a:r>
            <a:br>
              <a:rPr lang="ru-RU" dirty="0"/>
            </a:br>
            <a:endParaRPr lang="ru-RU" dirty="0"/>
          </a:p>
        </p:txBody>
      </p:sp>
      <p:pic>
        <p:nvPicPr>
          <p:cNvPr id="3075" name="Picture 3" descr="C:\Documents and Settings\Пользователь\Рабочий стол\рисунки\tmp3eUDiM_html_m2d70cc6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211" y="1600200"/>
            <a:ext cx="2715578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i="1" dirty="0"/>
              <a:t>В основу классификации поня</a:t>
            </a:r>
            <a:r>
              <a:rPr lang="ru-RU" sz="2000" i="1" dirty="0"/>
              <a:t>тия</a:t>
            </a:r>
            <a:r>
              <a:rPr lang="ru-RU" i="1" dirty="0"/>
              <a:t> </a:t>
            </a:r>
            <a:r>
              <a:rPr lang="ru-RU" sz="1600" i="1" dirty="0"/>
              <a:t>«</a:t>
            </a:r>
            <a:r>
              <a:rPr lang="ru-RU" sz="1600" b="1" i="1" dirty="0"/>
              <a:t>значимый в</a:t>
            </a:r>
            <a:r>
              <a:rPr lang="ru-RU" sz="1600" i="1" dirty="0"/>
              <a:t>зрослый» показатели кровного родства — «родной — чужой» и духовной близости — «близкий — чуждый».</a:t>
            </a:r>
            <a:br>
              <a:rPr lang="ru-RU" sz="1600" dirty="0"/>
            </a:br>
            <a:endParaRPr lang="ru-RU" sz="1600" dirty="0"/>
          </a:p>
        </p:txBody>
      </p:sp>
      <p:pic>
        <p:nvPicPr>
          <p:cNvPr id="4099" name="Picture 3" descr="C:\Documents and Settings\Пользователь\Рабочий стол\рисунки\tmpaDMM0i_html_591d400f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6947" y="1600200"/>
            <a:ext cx="6850106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Классификация значимых взрослых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0041526"/>
              </p:ext>
            </p:extLst>
          </p:nvPr>
        </p:nvGraphicFramePr>
        <p:xfrm>
          <a:off x="395535" y="1645920"/>
          <a:ext cx="8314124" cy="4591392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936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71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061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2582">
                <a:tc rowSpan="2">
                  <a:txBody>
                    <a:bodyPr/>
                    <a:lstStyle/>
                    <a:p>
                      <a:r>
                        <a:rPr lang="ru-RU" dirty="0"/>
                        <a:t>Духовная связанность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dirty="0"/>
                        <a:t>Кровное                                 родство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25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Родной</a:t>
                      </a:r>
                      <a:r>
                        <a:rPr lang="ru-RU" baseline="0" dirty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чужой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3136">
                <a:tc>
                  <a:txBody>
                    <a:bodyPr/>
                    <a:lstStyle/>
                    <a:p>
                      <a:r>
                        <a:rPr lang="ru-RU" dirty="0"/>
                        <a:t>близкий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Родной и близкий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чужой, но близкий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3092">
                <a:tc>
                  <a:txBody>
                    <a:bodyPr/>
                    <a:lstStyle/>
                    <a:p>
                      <a:r>
                        <a:rPr lang="ru-RU" dirty="0"/>
                        <a:t>чуждый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Родной, но чуждый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Чужой и чуждый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-1508760" y="1371600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6750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Два аспекта функционирования детско-взрослой общности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/>
              <a:t>защитная функция</a:t>
            </a:r>
            <a:r>
              <a:rPr lang="ru-RU" dirty="0"/>
              <a:t> — наращивание собственной жизнеспособности ребенка и его самостоятельности и</a:t>
            </a:r>
          </a:p>
          <a:p>
            <a:r>
              <a:rPr lang="ru-RU" i="1" dirty="0"/>
              <a:t>воспитательная функция</a:t>
            </a:r>
            <a:r>
              <a:rPr lang="ru-RU" dirty="0"/>
              <a:t> — приобщение ребенка к родовой человеческой сущности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/>
              <a:t>Воспитательный такт</a:t>
            </a:r>
            <a:r>
              <a:rPr lang="ru-RU" dirty="0"/>
              <a:t> и </a:t>
            </a:r>
            <a:r>
              <a:rPr lang="ru-RU" i="1" dirty="0"/>
              <a:t>личностная зрелость</a:t>
            </a:r>
            <a:endParaRPr lang="ru-RU" dirty="0"/>
          </a:p>
        </p:txBody>
      </p:sp>
      <p:pic>
        <p:nvPicPr>
          <p:cNvPr id="6146" name="Picture 2" descr="C:\Documents and Settings\Пользователь\Рабочий стол\рисунки\tmp3eUDiM_html_65c00d5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067719"/>
            <a:ext cx="6500858" cy="41473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Воспитательный такт </a:t>
            </a:r>
            <a:r>
              <a:rPr lang="ru-RU" sz="2200" dirty="0"/>
              <a:t>как понимание и принятие взрослым детской самобытности, отношение к ребенку, соразмерное его возрастным возможностям</a:t>
            </a:r>
            <a:br>
              <a:rPr lang="ru-RU" sz="2200" dirty="0"/>
            </a:br>
            <a:endParaRPr lang="ru-RU" sz="2200" dirty="0"/>
          </a:p>
        </p:txBody>
      </p:sp>
      <p:pic>
        <p:nvPicPr>
          <p:cNvPr id="7171" name="Picture 3" descr="C:\Documents and Settings\Пользователь\Рабочий стол\рисунки\tmpaDMM0i_html_m70537b6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8037" y="1600200"/>
            <a:ext cx="6867926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700" dirty="0"/>
              <a:t>Личностная зрелость (норма развития внутреннего мира </a:t>
            </a:r>
            <a:r>
              <a:rPr lang="ru-RU" sz="2200" dirty="0"/>
              <a:t>взрослого человека) обнаруживает себя в сознательном отношении к другому человеку как к </a:t>
            </a:r>
            <a:r>
              <a:rPr lang="ru-RU" sz="2200" dirty="0" err="1"/>
              <a:t>самоценности</a:t>
            </a:r>
            <a:r>
              <a:rPr lang="ru-RU" sz="2200" dirty="0"/>
              <a:t>, в способности к </a:t>
            </a:r>
            <a:r>
              <a:rPr lang="ru-RU" sz="2200" dirty="0" err="1"/>
              <a:t>децентрации</a:t>
            </a:r>
            <a:r>
              <a:rPr lang="ru-RU" sz="2200" dirty="0"/>
              <a:t>, самоотдаче и любви</a:t>
            </a:r>
          </a:p>
        </p:txBody>
      </p:sp>
      <p:pic>
        <p:nvPicPr>
          <p:cNvPr id="8194" name="Picture 2" descr="C:\Documents and Settings\Пользователь\Рабочий стол\рисунки\tmpfg5opC_html_db430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8000" y="1643050"/>
            <a:ext cx="5588000" cy="4833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 fontScale="90000"/>
          </a:bodyPr>
          <a:lstStyle/>
          <a:p>
            <a:br>
              <a:rPr lang="ru-RU" sz="2700" dirty="0"/>
            </a:br>
            <a:r>
              <a:rPr lang="ru-RU" sz="2700" dirty="0"/>
              <a:t>Полное обеспечение душевного здоровья, комфорта, непосредственной радости, жизненной </a:t>
            </a:r>
            <a:r>
              <a:rPr lang="ru-RU" sz="2700" dirty="0" err="1"/>
              <a:t>укорененности</a:t>
            </a:r>
            <a:r>
              <a:rPr lang="ru-RU" sz="2700" dirty="0"/>
              <a:t> — главный результат работы (жизни) взрослого в «бытийных» позициях (РОДИТЕЛЬ, МУДРЕЦ, УЧИТЕЛЬ, УМЕЛЕЦ)</a:t>
            </a:r>
            <a:br>
              <a:rPr lang="ru-RU" sz="2200" dirty="0"/>
            </a:br>
            <a:endParaRPr lang="ru-RU" sz="2200" dirty="0"/>
          </a:p>
        </p:txBody>
      </p:sp>
      <p:pic>
        <p:nvPicPr>
          <p:cNvPr id="9218" name="Picture 2" descr="C:\Documents and Settings\Пользователь\Рабочий стол\рисунки\Копия tmp3eUDiM_html_m75b493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1928802"/>
            <a:ext cx="4786346" cy="43576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err="1"/>
              <a:t>Homo</a:t>
            </a:r>
            <a:r>
              <a:rPr lang="ru-RU" i="1" dirty="0"/>
              <a:t> </a:t>
            </a:r>
            <a:r>
              <a:rPr lang="ru-RU" i="1" dirty="0" err="1"/>
              <a:t>homini</a:t>
            </a:r>
            <a:r>
              <a:rPr lang="ru-RU" i="1" dirty="0"/>
              <a:t> </a:t>
            </a:r>
            <a:r>
              <a:rPr lang="ru-RU" i="1" dirty="0" err="1"/>
              <a:t>deus</a:t>
            </a:r>
            <a:r>
              <a:rPr lang="ru-RU" i="1" dirty="0"/>
              <a:t> </a:t>
            </a:r>
            <a:r>
              <a:rPr lang="ru-RU" i="1" dirty="0" err="1"/>
              <a:t>est</a:t>
            </a:r>
            <a:r>
              <a:rPr lang="ru-RU" dirty="0"/>
              <a:t> и </a:t>
            </a:r>
            <a:r>
              <a:rPr lang="ru-RU" i="1" dirty="0" err="1"/>
              <a:t>Homo</a:t>
            </a:r>
            <a:r>
              <a:rPr lang="ru-RU" i="1" dirty="0"/>
              <a:t> </a:t>
            </a:r>
            <a:r>
              <a:rPr lang="ru-RU" i="1" dirty="0" err="1"/>
              <a:t>homini</a:t>
            </a:r>
            <a:r>
              <a:rPr lang="ru-RU" i="1" dirty="0"/>
              <a:t> </a:t>
            </a:r>
            <a:r>
              <a:rPr lang="ru-RU" i="1" dirty="0" err="1"/>
              <a:t>monstrum</a:t>
            </a:r>
            <a:r>
              <a:rPr lang="ru-RU" dirty="0"/>
              <a:t>.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«человек человеку — бог»</a:t>
            </a:r>
          </a:p>
          <a:p>
            <a:r>
              <a:rPr lang="ru-RU" dirty="0"/>
              <a:t>«человек человеку — чудовище»</a:t>
            </a:r>
          </a:p>
        </p:txBody>
      </p:sp>
      <p:pic>
        <p:nvPicPr>
          <p:cNvPr id="10243" name="Picture 3" descr="C:\Documents and Settings\Пользователь\Рабочий стол\рисунки\tmp3eUDiM_html_686886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714620"/>
            <a:ext cx="5715000" cy="3571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/>
              <a:t>Нарушения психического здоровья гораздо чаще отмечаются у детей, живущих в ситуации дисгармоничных отношений со взрослыми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/>
              <a:t>их проявления можно рассматривать как реакцию на психотравмирующие ситуации</a:t>
            </a:r>
            <a:r>
              <a:rPr lang="ru-RU" dirty="0"/>
              <a:t> </a:t>
            </a:r>
          </a:p>
        </p:txBody>
      </p:sp>
      <p:pic>
        <p:nvPicPr>
          <p:cNvPr id="11268" name="Picture 4" descr="C:\Documents and Settings\Пользователь\Рабочий стол\рисунки\tmp3eUDiM_html_m6c3e33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0" y="2643181"/>
            <a:ext cx="5715000" cy="38576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Энергетическая цена» (Б. Г. Ананьев, Р. А. </a:t>
            </a:r>
            <a:r>
              <a:rPr lang="ru-RU" sz="2800" b="1" dirty="0" err="1"/>
              <a:t>Ахмеров</a:t>
            </a:r>
            <a:r>
              <a:rPr lang="ru-RU" sz="2800" b="1" dirty="0"/>
              <a:t> и др.) — отклонения в жизнедеятельности организма.</a:t>
            </a:r>
            <a:endParaRPr lang="ru-RU" sz="2800" dirty="0"/>
          </a:p>
        </p:txBody>
      </p:sp>
      <p:pic>
        <p:nvPicPr>
          <p:cNvPr id="12290" name="Picture 2" descr="C:\Documents and Settings\Пользователь\Рабочий стол\рисунки\86437607_4_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89245" y="1600200"/>
            <a:ext cx="2965509" cy="452596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643042" y="4398496"/>
            <a:ext cx="60722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могут переживаться как усталость, в крайней форме — потеря здоровья. 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Энергетическая цена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/>
              <a:t>Переживания  детей становятся предпосылкой возникновения психических, психосоматических, наркологических заболеваний. </a:t>
            </a:r>
          </a:p>
          <a:p>
            <a:r>
              <a:rPr lang="ru-RU" b="1" dirty="0"/>
              <a:t>Последствия детских переживаний для здоровья человека могут быть внешне неочевидны и отсрочены во времени.  </a:t>
            </a:r>
          </a:p>
          <a:p>
            <a:r>
              <a:rPr lang="ru-RU" b="1" dirty="0"/>
              <a:t>МНОГИЕ нарушения здоровья  В ДЕТСТВЕ, можно представить как энергетическую цену вынужденного переживания ребенком психологических дисфункций детско-взрослой общности</a:t>
            </a:r>
          </a:p>
          <a:p>
            <a:r>
              <a:rPr lang="ru-RU" b="1" dirty="0"/>
              <a:t>Отсроченный эффект в разных видах </a:t>
            </a:r>
            <a:r>
              <a:rPr lang="ru-RU" b="1" dirty="0" err="1"/>
              <a:t>девиантного</a:t>
            </a:r>
            <a:r>
              <a:rPr lang="ru-RU" b="1" dirty="0"/>
              <a:t>  (</a:t>
            </a:r>
            <a:r>
              <a:rPr lang="ru-RU" b="1" dirty="0" err="1"/>
              <a:t>делинквентного</a:t>
            </a:r>
            <a:r>
              <a:rPr lang="ru-RU" b="1" dirty="0"/>
              <a:t>,  асоциального, суицидального) поведения личности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14554"/>
            <a:ext cx="8229600" cy="3911609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показателем аномального и патологического (оппозиционного) состояния общности является </a:t>
            </a:r>
            <a:r>
              <a:rPr lang="ru-RU" dirty="0" err="1"/>
              <a:t>арефлексивность</a:t>
            </a:r>
            <a:r>
              <a:rPr lang="ru-RU" dirty="0"/>
              <a:t> отношения значимого взрослого к ребенку: взрослый </a:t>
            </a:r>
            <a:r>
              <a:rPr lang="ru-RU" b="1" dirty="0"/>
              <a:t>не подозревает, что творит, и не ведает, что творит в совместном жизненном пространстве. </a:t>
            </a:r>
          </a:p>
        </p:txBody>
      </p:sp>
      <p:pic>
        <p:nvPicPr>
          <p:cNvPr id="14338" name="Picture 2" descr="C:\Documents and Settings\Пользователь\Рабочий стол\рисунки\tmp3eUDiM_html_6ec364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14290"/>
            <a:ext cx="8286808" cy="15716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Арефлексивное</a:t>
            </a:r>
            <a:r>
              <a:rPr lang="ru-RU" dirty="0"/>
              <a:t> отношение может быть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dirty="0"/>
              <a:t>ситуативным</a:t>
            </a:r>
            <a:r>
              <a:rPr lang="ru-RU" dirty="0"/>
              <a:t> как следствие некомпетентности взрослого в контексте проблемной ситуации</a:t>
            </a:r>
          </a:p>
          <a:p>
            <a:r>
              <a:rPr lang="ru-RU" b="1" dirty="0"/>
              <a:t>тенденциозны</a:t>
            </a:r>
            <a:r>
              <a:rPr lang="ru-RU" dirty="0"/>
              <a:t>м, обусловленным </a:t>
            </a:r>
            <a:r>
              <a:rPr lang="ru-RU" dirty="0" err="1"/>
              <a:t>патологизацией</a:t>
            </a:r>
            <a:r>
              <a:rPr lang="ru-RU" dirty="0"/>
              <a:t> личности взрослого или его личностной незрелостью </a:t>
            </a:r>
          </a:p>
          <a:p>
            <a:r>
              <a:rPr lang="ru-RU" dirty="0"/>
              <a:t>проявляется в «бедности» (примитивности, невнятности) и негативизме ценностно-смысловых и целевых установок, ограниченности способов самоопределения, рассогласованности ценностных приоритетов и общего характера отношения взрослого к ребенку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sz="3100" b="1" dirty="0"/>
            </a:br>
            <a:r>
              <a:rPr lang="ru-RU" sz="3100" b="1" dirty="0"/>
              <a:t>Отчуждение и формализм взрослого формирует одиночество, беспризорность</a:t>
            </a:r>
            <a:br>
              <a:rPr lang="ru-RU" dirty="0"/>
            </a:br>
            <a:endParaRPr lang="ru-RU" dirty="0"/>
          </a:p>
        </p:txBody>
      </p:sp>
      <p:pic>
        <p:nvPicPr>
          <p:cNvPr id="15366" name="Picture 6" descr="C:\Documents and Settings\Пользователь\Рабочий стол\рисунки\tmp3eUDiM_html_1c3f40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734344"/>
            <a:ext cx="6929486" cy="46950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500198"/>
          </a:xfrm>
        </p:spPr>
        <p:txBody>
          <a:bodyPr>
            <a:normAutofit fontScale="90000"/>
          </a:bodyPr>
          <a:lstStyle/>
          <a:p>
            <a:br>
              <a:rPr lang="ru-RU" sz="3100" b="1" dirty="0"/>
            </a:br>
            <a:r>
              <a:rPr lang="ru-RU" sz="3100" b="1" dirty="0" err="1"/>
              <a:t>Гиперопека</a:t>
            </a:r>
            <a:r>
              <a:rPr lang="ru-RU" sz="3100" b="1" dirty="0"/>
              <a:t> – культивирование беспомощности, </a:t>
            </a:r>
            <a:r>
              <a:rPr lang="ru-RU" sz="3100" b="1" dirty="0" err="1"/>
              <a:t>инфантилизации</a:t>
            </a:r>
            <a:r>
              <a:rPr lang="ru-RU" sz="3100" b="1" dirty="0"/>
              <a:t>, </a:t>
            </a:r>
            <a:r>
              <a:rPr lang="ru-RU" sz="3100" b="1" dirty="0" err="1"/>
              <a:t>окупирование</a:t>
            </a:r>
            <a:r>
              <a:rPr lang="ru-RU" sz="3100" b="1" dirty="0"/>
              <a:t> жизненного мира ребенка, блокирование его полноценного развития</a:t>
            </a:r>
            <a:endParaRPr lang="ru-RU" sz="3100" dirty="0"/>
          </a:p>
        </p:txBody>
      </p:sp>
      <p:pic>
        <p:nvPicPr>
          <p:cNvPr id="16386" name="Picture 2" descr="C:\Documents and Settings\Пользователь\Рабочий стол\рисунки\tmp3eUDiM_html_m175e979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2143125"/>
            <a:ext cx="4786346" cy="39830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err="1"/>
              <a:t>Гиперотождествление</a:t>
            </a:r>
            <a:r>
              <a:rPr lang="ru-RU" sz="2800" b="1" dirty="0"/>
              <a:t> может сопровождаться актами физического и психологического насилия над ребенком</a:t>
            </a:r>
            <a:endParaRPr lang="ru-RU" sz="2800" dirty="0"/>
          </a:p>
        </p:txBody>
      </p:sp>
      <p:pic>
        <p:nvPicPr>
          <p:cNvPr id="17410" name="Picture 2" descr="C:\Documents and Settings\Пользователь\Рабочий стол\рисунки\tmpfg5opC_html_41f3126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5450" y="2053430"/>
            <a:ext cx="5753100" cy="38758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786058"/>
            <a:ext cx="8229600" cy="3340105"/>
          </a:xfrm>
        </p:spPr>
        <p:txBody>
          <a:bodyPr/>
          <a:lstStyle/>
          <a:p>
            <a:r>
              <a:rPr lang="ru-RU" b="1" dirty="0"/>
              <a:t>Противоречивость, непоследовательность, необоснованность поступков взрослого лишает ребенка необходимого для душевного</a:t>
            </a:r>
            <a:r>
              <a:rPr lang="ru-RU" dirty="0"/>
              <a:t> благополучия чувства стабильности, предсказуемости, определенности жизни.</a:t>
            </a:r>
          </a:p>
        </p:txBody>
      </p:sp>
      <p:pic>
        <p:nvPicPr>
          <p:cNvPr id="18434" name="Picture 2" descr="C:\Documents and Settings\Пользователь\Рабочий стол\рисунки\tmpQWIZLc_html_m437d45e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14290"/>
            <a:ext cx="7715304" cy="25003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Крайние оппозиции взрослого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/>
              <a:t>Внутренняя оппозиция</a:t>
            </a:r>
            <a:r>
              <a:rPr lang="ru-RU" dirty="0"/>
              <a:t> есть та или иная форма неприятия и / или попрания взрослым самобытности ребенка, ситуация, когда взрослый для ребенка реально представляет физическую или моральную угрозу: агрессия, растление, инцест, подавление, эксплуатация, хроническое </a:t>
            </a:r>
            <a:r>
              <a:rPr lang="ru-RU" dirty="0" err="1"/>
              <a:t>травмирование</a:t>
            </a:r>
            <a:r>
              <a:rPr lang="ru-RU" dirty="0"/>
              <a:t> ребенка.. 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/>
              <a:t>Внешняя оппозиция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 характеризуется враждебной, экстремистской или сектантской настроенностью взрослого по отношению к другим людям, нормам и правилам общежития. Взрослый, в целом поддерживая жизнеспособность ребенка, культивирует крайние, деструктивные взгляды, вовлекает ребенка в оппозицию здоровым, полноценным отношениям с человеческим сообществом, идеалам истины, добра и красоты.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Необходимо  чтобы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dirty="0"/>
              <a:t>каждый педагог был немного психологом, психолог — психотерапевтом, психотерапевт — педагогом</a:t>
            </a:r>
            <a:r>
              <a:rPr lang="ru-RU" dirty="0"/>
              <a:t> , а родитель психологически грамотным человеком..</a:t>
            </a:r>
          </a:p>
          <a:p>
            <a:r>
              <a:rPr lang="ru-RU" b="1" dirty="0"/>
              <a:t>Замкнутость в своей профессии, граничащая с близорукостью, неразвитость культуры профессиональной кооперации образуют бреши, сквозь которые от нас ускользают серьезные проблемы. В их числе нарушения психологического здоровья детей.. Их эмоционального благополучия и жизнестойкости…</a:t>
            </a: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Духовная асептика (безопасное пространство)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/>
              <a:t>К. Д. Ушинский называл педагогику искусством, а не наукой воспитания и требовал от педагогов кругозора и грамотности в системе </a:t>
            </a:r>
            <a:r>
              <a:rPr lang="ru-RU" b="1" dirty="0" err="1"/>
              <a:t>человековедческих</a:t>
            </a:r>
            <a:r>
              <a:rPr lang="ru-RU" b="1" dirty="0"/>
              <a:t> дисциплин. </a:t>
            </a:r>
          </a:p>
          <a:p>
            <a:r>
              <a:rPr lang="ru-RU" b="1" dirty="0"/>
              <a:t>В. Н. Мясищев понимал психотерапию в том числе и как форму воспитания и перевоспитания человеческой личности и настаивал на необходимости психологической компетентности врачей.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Autofit/>
          </a:bodyPr>
          <a:lstStyle/>
          <a:p>
            <a:br>
              <a:rPr lang="ru-RU" sz="3200" dirty="0"/>
            </a:br>
            <a:r>
              <a:rPr lang="ru-RU" sz="3200" dirty="0"/>
              <a:t>ЧТОБЫ ИЗМЕНИТЬ ЛЮДЕЙ. ИХ НАДО ЛЮБИТЬ. ВЛИЯНИЕ НА НИХ ПРОПОРЦИОНАЛЬНО ЛЮБВИ К НИМ. </a:t>
            </a:r>
            <a:r>
              <a:rPr lang="ru-RU" sz="3200" b="1" dirty="0"/>
              <a:t>ПЕСТАЛОЦЦИ</a:t>
            </a:r>
            <a:br>
              <a:rPr lang="ru-RU" sz="3200" dirty="0"/>
            </a:br>
            <a:endParaRPr lang="ru-RU" sz="3200" dirty="0"/>
          </a:p>
        </p:txBody>
      </p:sp>
      <p:pic>
        <p:nvPicPr>
          <p:cNvPr id="19458" name="Picture 2" descr="C:\Documents and Settings\Пользователь\Рабочий стол\рисунки\untitled.bm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2285992"/>
            <a:ext cx="4525836" cy="37687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1053</Words>
  <Application>Microsoft Office PowerPoint</Application>
  <PresentationFormat>Экран (4:3)</PresentationFormat>
  <Paragraphs>87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4" baseType="lpstr">
      <vt:lpstr>Arial</vt:lpstr>
      <vt:lpstr>Calibri</vt:lpstr>
      <vt:lpstr>Тема Office</vt:lpstr>
      <vt:lpstr>  «Энергетическая  цена»  психологического насилия  в семье и социуме   </vt:lpstr>
      <vt:lpstr>Уважаемые студенты!</vt:lpstr>
      <vt:lpstr>Вопросы </vt:lpstr>
      <vt:lpstr>Современные реалии</vt:lpstr>
      <vt:lpstr>Энергетический кризис души взрослого вызывает разные формы психологического насилия</vt:lpstr>
      <vt:lpstr>Пространство развития  личности </vt:lpstr>
      <vt:lpstr>Жизнеспособность личности</vt:lpstr>
      <vt:lpstr>Развитие— дело трудное и даже болезненное</vt:lpstr>
      <vt:lpstr> Значимый взрослый это родной и (или) близкий человек, оказывающий существенное, определяющее влияние на условия развития и образ жизни ребенка: родитель, опекун, учитель, наставник </vt:lpstr>
      <vt:lpstr>В основу классификации понятия «значимый взрослый» показатели кровного родства — «родной — чужой» и духовной близости — «близкий — чуждый». </vt:lpstr>
      <vt:lpstr>Классификация значимых взрослых</vt:lpstr>
      <vt:lpstr>Два аспекта функционирования детско-взрослой общности</vt:lpstr>
      <vt:lpstr>Воспитательный такт и личностная зрелость</vt:lpstr>
      <vt:lpstr>Воспитательный такт как понимание и принятие взрослым детской самобытности, отношение к ребенку, соразмерное его возрастным возможностям </vt:lpstr>
      <vt:lpstr>Личностная зрелость (норма развития внутреннего мира взрослого человека) обнаруживает себя в сознательном отношении к другому человеку как к самоценности, в способности к децентрации, самоотдаче и любви</vt:lpstr>
      <vt:lpstr> Полное обеспечение душевного здоровья, комфорта, непосредственной радости, жизненной укорененности — главный результат работы (жизни) взрослого в «бытийных» позициях (РОДИТЕЛЬ, МУДРЕЦ, УЧИТЕЛЬ, УМЕЛЕЦ) </vt:lpstr>
      <vt:lpstr>Homo homini deus est и Homo homini monstrum. </vt:lpstr>
      <vt:lpstr>Нарушения психического здоровья гораздо чаще отмечаются у детей, живущих в ситуации дисгармоничных отношений со взрослыми</vt:lpstr>
      <vt:lpstr>Энергетическая цена» (Б. Г. Ананьев, Р. А. Ахмеров и др.) — отклонения в жизнедеятельности организма.</vt:lpstr>
      <vt:lpstr>Энергетическая цена</vt:lpstr>
      <vt:lpstr>Презентация PowerPoint</vt:lpstr>
      <vt:lpstr>Арефлексивное отношение может быть</vt:lpstr>
      <vt:lpstr> Отчуждение и формализм взрослого формирует одиночество, беспризорность </vt:lpstr>
      <vt:lpstr> Гиперопека – культивирование беспомощности, инфантилизации, окупирование жизненного мира ребенка, блокирование его полноценного развития</vt:lpstr>
      <vt:lpstr>Гиперотождествление может сопровождаться актами физического и психологического насилия над ребенком</vt:lpstr>
      <vt:lpstr> </vt:lpstr>
      <vt:lpstr>Крайние оппозиции взрослого</vt:lpstr>
      <vt:lpstr>Внешняя оппозиция</vt:lpstr>
      <vt:lpstr>Необходимо  чтобы</vt:lpstr>
      <vt:lpstr>Духовная асептика (безопасное пространство)</vt:lpstr>
      <vt:lpstr> ЧТОБЫ ИЗМЕНИТЬ ЛЮДЕЙ. ИХ НАДО ЛЮБИТЬ. ВЛИЯНИЕ НА НИХ ПРОПОРЦИОНАЛЬНО ЛЮБВИ К НИМ. ПЕСТАЛОЦЦИ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Энергетическая  цена»  психологического насилия  в семье   </dc:title>
  <dc:creator>Пользователь</dc:creator>
  <cp:lastModifiedBy>Наталья Зотова</cp:lastModifiedBy>
  <cp:revision>24</cp:revision>
  <dcterms:created xsi:type="dcterms:W3CDTF">2018-01-22T21:54:23Z</dcterms:created>
  <dcterms:modified xsi:type="dcterms:W3CDTF">2020-12-23T08:39:14Z</dcterms:modified>
</cp:coreProperties>
</file>