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275" r:id="rId3"/>
    <p:sldId id="258" r:id="rId4"/>
    <p:sldId id="259" r:id="rId5"/>
    <p:sldId id="284" r:id="rId6"/>
    <p:sldId id="282" r:id="rId7"/>
    <p:sldId id="260" r:id="rId8"/>
    <p:sldId id="257" r:id="rId9"/>
    <p:sldId id="290" r:id="rId10"/>
    <p:sldId id="283" r:id="rId11"/>
    <p:sldId id="287" r:id="rId12"/>
    <p:sldId id="285" r:id="rId13"/>
    <p:sldId id="278" r:id="rId14"/>
    <p:sldId id="281" r:id="rId15"/>
    <p:sldId id="277" r:id="rId16"/>
    <p:sldId id="256" r:id="rId17"/>
    <p:sldId id="279" r:id="rId18"/>
    <p:sldId id="280" r:id="rId19"/>
    <p:sldId id="261" r:id="rId20"/>
    <p:sldId id="262" r:id="rId21"/>
    <p:sldId id="263" r:id="rId22"/>
    <p:sldId id="286" r:id="rId23"/>
    <p:sldId id="264" r:id="rId24"/>
    <p:sldId id="265" r:id="rId25"/>
    <p:sldId id="266" r:id="rId26"/>
    <p:sldId id="267" r:id="rId27"/>
    <p:sldId id="268" r:id="rId28"/>
    <p:sldId id="269" r:id="rId29"/>
    <p:sldId id="274" r:id="rId30"/>
    <p:sldId id="270" r:id="rId31"/>
    <p:sldId id="271" r:id="rId32"/>
    <p:sldId id="272" r:id="rId33"/>
    <p:sldId id="273" r:id="rId34"/>
    <p:sldId id="288" r:id="rId3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24410B-CB10-4275-A862-63F7E1E177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F1E02F1-E081-4093-ADFF-D3B18086C5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6466514-DD92-4332-803E-FE8803A401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6E141-CA8B-436F-933E-C21C04091C41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CC461F8-4A34-4A4F-93EC-1AB99CCBEC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4C3F5D8-0A58-4A86-ABAE-9D6FC3EC9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80E31-C28A-4968-BE27-2A525DB65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33937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A3AD63-D983-4F30-868E-49D1A37E7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0ACD330-8BCC-4FC3-A04E-35916A4748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4195FF9-6B6C-4E26-BBEB-CA722E6AF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6E141-CA8B-436F-933E-C21C04091C41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58A9BCB-33E2-40D6-85BE-4C7116178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356C36F-8D3A-465D-85A7-00281E331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80E31-C28A-4968-BE27-2A525DB65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4290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357E8A-97C6-436C-ABA5-7C62AC73E5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A21A82E-5836-4552-B305-A93EBAF343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AEA1A74-5C94-4FE7-8D33-72F0FF2115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6E141-CA8B-436F-933E-C21C04091C41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BABBC45-F1DD-443E-8476-98AE923164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425543A-49E4-44BE-B16B-2C0DA6A5D8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80E31-C28A-4968-BE27-2A525DB65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41839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A6C8AB-97E0-4D1F-8E03-AE32A1E146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B66DD1E-E2C0-40E1-8EEA-BE5715A2D2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1571B21-762C-427E-95BA-48E5D1DAB9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5D77370-AD1C-4C75-AEBF-C576C657B1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6E141-CA8B-436F-933E-C21C04091C41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87199AE-294A-4315-9042-2881A1C790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D3D9937-82A2-432B-8F46-CD7DCC450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80E31-C28A-4968-BE27-2A525DB65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26805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05CBAD-902E-43E1-9D20-75CD4838A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A42EB0F-067B-4E3F-9D24-FC31B222C3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E05C74A-7BB1-4A0E-90CE-7169098BB4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9DF2DF7-4C25-462D-92EC-A265EEBE58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7CCAB62-2E1E-4151-9584-3107290EA0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E559DCF-8AC1-4C35-9063-B30571DB6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6E141-CA8B-436F-933E-C21C04091C41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6FF0858-E419-40DF-80D0-8D2029999D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EF93D49-6868-4524-BB22-630B34154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80E31-C28A-4968-BE27-2A525DB65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4574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D7A020-E8EB-4772-AC36-ED15FA619B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2235954-46A1-4471-A6D5-ED5B93E06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6E141-CA8B-436F-933E-C21C04091C41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CF82C58-C497-46C4-A9C9-544FF0FD9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ED147A3-0C9D-4065-88FD-70E96B6BD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80E31-C28A-4968-BE27-2A525DB65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9744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C81ED31B-9D42-413F-BD5C-2B09A3D869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6E141-CA8B-436F-933E-C21C04091C41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97FBF72-3E46-4BB5-AA60-5F19BA40A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549FEE9-C979-4C08-896B-84E82D29D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80E31-C28A-4968-BE27-2A525DB65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14002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23A6CD-50EC-4A0B-8F85-84E2723CB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03C13-4C56-432E-9668-34FCD7A9D9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8C559C8-3029-4E84-8F49-85A295E45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A8FC16F-5D94-4437-BCB2-262DD81221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6E141-CA8B-436F-933E-C21C04091C41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A77D84E-DD4C-44A4-803C-C4B8C33A19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DF23FF7-108F-43B3-9D35-B765EF7BBA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80E31-C28A-4968-BE27-2A525DB65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8887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7275F5-B8CE-43DA-822B-420F7DF0C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AFC8759-ED9C-4CA9-B0C8-1B6C7249BD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B7F884A-200D-46CF-8084-382DE1612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3316ADD-3D22-4379-B934-30FAE66D3D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6E141-CA8B-436F-933E-C21C04091C41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2C75C8E-E8D4-4333-9CB4-3FB77100F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5D0F892-8CF5-42FC-8A2D-C944618DC1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80E31-C28A-4968-BE27-2A525DB65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55784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F6CC2D-5983-4FCE-A299-7616A4DDF5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CF90934-2A1E-4B08-B0EC-8D26768CC0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8DFC6B-A85C-4A21-9904-36A995E750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6E141-CA8B-436F-933E-C21C04091C41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464A1B3-85C6-4081-827E-E2CE4237F0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E51D449-BC62-4BE2-887B-1CB4433005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80E31-C28A-4968-BE27-2A525DB65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72255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C0112C24-FA7F-4E58-8A3B-84FD714257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2C8E115-9A0B-4022-8B4D-8F2BA77A6E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D2468AA-C9F3-4466-B4DB-33B241AA92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6E141-CA8B-436F-933E-C21C04091C41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0AD9945-0E1A-45D8-AA82-633DB84340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07AA24E-3DDA-4A12-B8C7-9F640A6C1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80E31-C28A-4968-BE27-2A525DB65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26975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C8762A-74C1-4B6D-9CA1-0AE3CD2544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97C0FF3-0BBB-40B6-B97A-1B3A5E814F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71C3FC7-63F2-4106-A760-5432C85900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16E141-CA8B-436F-933E-C21C04091C41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97C00A0-3ED8-4506-BF0C-BD6973FFFB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1D67A53-5CD7-4D8A-BD1B-4EF703F8DB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E80E31-C28A-4968-BE27-2A525DB65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2568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6C1A69D-943D-4E3B-9DDF-9B0F5232E04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3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3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86FF10-9461-4E2F-B513-5E2D0FF801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22021" y="3231931"/>
            <a:ext cx="3852041" cy="1834056"/>
          </a:xfrm>
        </p:spPr>
        <p:txBody>
          <a:bodyPr>
            <a:normAutofit/>
          </a:bodyPr>
          <a:lstStyle/>
          <a:p>
            <a:r>
              <a:rPr lang="ru-RU" sz="4000"/>
              <a:t>Природа цвета</a:t>
            </a:r>
            <a:endParaRPr lang="ru-RU" sz="40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A7E63B2-F1E3-4835-B672-7E0127F987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82910" y="5242675"/>
            <a:ext cx="4330262" cy="683284"/>
          </a:xfrm>
        </p:spPr>
        <p:txBody>
          <a:bodyPr>
            <a:normAutofit/>
          </a:bodyPr>
          <a:lstStyle/>
          <a:p>
            <a:r>
              <a:rPr lang="ru-RU" sz="2000" dirty="0"/>
              <a:t>Ноябрь… осень</a:t>
            </a:r>
          </a:p>
        </p:txBody>
      </p:sp>
      <p:cxnSp>
        <p:nvCxnSpPr>
          <p:cNvPr id="24" name="Straight Connector 18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03996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E41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Рисунок 1" descr="Изображение выглядит как бутылка, стол&#10;&#10;Автоматически созданное описание">
            <a:extLst>
              <a:ext uri="{FF2B5EF4-FFF2-40B4-BE49-F238E27FC236}">
                <a16:creationId xmlns:a16="http://schemas.microsoft.com/office/drawing/2014/main" id="{0538DB58-92A2-4BF6-9E1C-07FEE1CACE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1956" y="643467"/>
            <a:ext cx="742808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7330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B6459C-BDAC-4B1D-AAB2-B4BCD50052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1" y="4385066"/>
            <a:ext cx="10923638" cy="1317643"/>
          </a:xfrm>
        </p:spPr>
        <p:txBody>
          <a:bodyPr>
            <a:normAutofit/>
          </a:bodyPr>
          <a:lstStyle/>
          <a:p>
            <a:r>
              <a:rPr lang="ru-RU" dirty="0"/>
              <a:t>Природа цвета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098A7C5-F6D3-4485-9E49-E5C3C8ECA5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5702709"/>
            <a:ext cx="10923638" cy="521109"/>
          </a:xfrm>
        </p:spPr>
        <p:txBody>
          <a:bodyPr>
            <a:normAutofit/>
          </a:bodyPr>
          <a:lstStyle/>
          <a:p>
            <a:r>
              <a:rPr lang="ru-RU" dirty="0"/>
              <a:t>Лекция-презентация…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00CE5F0-78E7-4ACF-A1C5-E0A43FF46E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7" b="6911"/>
          <a:stretch/>
        </p:blipFill>
        <p:spPr>
          <a:xfrm>
            <a:off x="20" y="10"/>
            <a:ext cx="6095974" cy="4252522"/>
          </a:xfrm>
          <a:prstGeom prst="rect">
            <a:avLst/>
          </a:prstGeom>
        </p:spPr>
      </p:pic>
      <p:pic>
        <p:nvPicPr>
          <p:cNvPr id="6" name="Рисунок 5" descr="Изображение выглядит как дерево, цветок, внешний&#10;&#10;Автоматически созданное описание">
            <a:extLst>
              <a:ext uri="{FF2B5EF4-FFF2-40B4-BE49-F238E27FC236}">
                <a16:creationId xmlns:a16="http://schemas.microsoft.com/office/drawing/2014/main" id="{774C3697-7AE9-4A81-8F82-FBEDA8EA389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239" r="-3" b="4210"/>
          <a:stretch/>
        </p:blipFill>
        <p:spPr>
          <a:xfrm>
            <a:off x="6095999" y="-680"/>
            <a:ext cx="6096001" cy="4253215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EBAD6A72-88E8-42F7-88B9-CAF744536B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-680"/>
            <a:ext cx="0" cy="4242816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800968E-0A99-46C4-A9B2-6A63AC66F4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2" y="4242136"/>
            <a:ext cx="12192002" cy="0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364247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3">
            <a:extLst>
              <a:ext uri="{FF2B5EF4-FFF2-40B4-BE49-F238E27FC236}">
                <a16:creationId xmlns:a16="http://schemas.microsoft.com/office/drawing/2014/main" id="{5B739CB6-594B-4B7F-AEBF-AAC31C1401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477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1865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4">
            <a:extLst>
              <a:ext uri="{FF2B5EF4-FFF2-40B4-BE49-F238E27FC236}">
                <a16:creationId xmlns:a16="http://schemas.microsoft.com/office/drawing/2014/main" id="{0C2A1E10-AE66-4B69-AD8C-4498929D48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9125" b="1587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932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C6B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Рисунок 3">
            <a:extLst>
              <a:ext uri="{FF2B5EF4-FFF2-40B4-BE49-F238E27FC236}">
                <a16:creationId xmlns:a16="http://schemas.microsoft.com/office/drawing/2014/main" id="{3EED9690-8952-4182-9B3D-0D1F923B5A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tretch/>
        </p:blipFill>
        <p:spPr>
          <a:xfrm>
            <a:off x="1143941" y="643467"/>
            <a:ext cx="990411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2780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6C83E0-A81E-4D31-ACD0-A003BE36DD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4268"/>
            <a:ext cx="10515600" cy="1065230"/>
          </a:xfrm>
          <a:solidFill>
            <a:schemeClr val="accent2"/>
          </a:solidFill>
        </p:spPr>
        <p:txBody>
          <a:bodyPr>
            <a:normAutofit fontScale="90000"/>
          </a:bodyPr>
          <a:lstStyle/>
          <a:p>
            <a:br>
              <a:rPr lang="ru-RU" dirty="0"/>
            </a:br>
            <a:r>
              <a:rPr lang="ru-RU" dirty="0"/>
              <a:t>Влияние цвета на психику человека</a:t>
            </a:r>
            <a:br>
              <a:rPr lang="ru-RU" dirty="0"/>
            </a:b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595C6AF-EFE0-461A-803F-5C596DD734FD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ru-RU" dirty="0"/>
              <a:t>Различные цвета способны стимулировать разные участки головного мозга и гипофиз, который отвечает за выработку гормонов, регулирующих обмен веществ, сон, аппетит, половое влечение и эмоциональную стабильность. Поэтому мы являемся очень зависимыми от цветов, в окружении которых находимся. Если поместить на длительное время даже неисправимого оптимиста в комнату, в которой нет ни одной яркой детали, а присутствуют только серые и черные тона, его настроение неизбежно станет подавленным.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3927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96882" y="280374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5ADEFE-E3E5-4141-A5FA-252733AD66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351" y="433545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>
                <a:solidFill>
                  <a:srgbClr val="FFFFFF"/>
                </a:solidFill>
              </a:rPr>
              <a:t>Задание по цвету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30078" y="1522292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Объект 5" descr="Изображение выглядит как дерево, цветок, внешний&#10;&#10;Автоматически созданное описание">
            <a:extLst>
              <a:ext uri="{FF2B5EF4-FFF2-40B4-BE49-F238E27FC236}">
                <a16:creationId xmlns:a16="http://schemas.microsoft.com/office/drawing/2014/main" id="{66E9B3D8-CA50-4834-A202-00E3B1D8A1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239" r="-3" b="4210"/>
          <a:stretch/>
        </p:blipFill>
        <p:spPr>
          <a:xfrm>
            <a:off x="331567" y="2522341"/>
            <a:ext cx="5455917" cy="3806590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B146403-F3D6-484B-B2ED-97F9565D03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16278" y="2596836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98EE038-5AC5-4115-85C2-3EEEC39F621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6988"/>
          <a:stretch/>
        </p:blipFill>
        <p:spPr>
          <a:xfrm>
            <a:off x="6445073" y="2522641"/>
            <a:ext cx="5455917" cy="3805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1481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62003B-EDBC-49E4-9582-B63638C5FE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320" y="365125"/>
            <a:ext cx="5120114" cy="1692794"/>
          </a:xfrm>
        </p:spPr>
        <p:txBody>
          <a:bodyPr>
            <a:normAutofit/>
          </a:bodyPr>
          <a:lstStyle/>
          <a:p>
            <a:r>
              <a:rPr lang="ru-RU" dirty="0"/>
              <a:t>Выберите цвет</a:t>
            </a:r>
            <a:br>
              <a:rPr lang="ru-RU" dirty="0"/>
            </a:br>
            <a:endParaRPr lang="ru-RU" dirty="0"/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E4A809D5-3600-46D4-A466-67F2349A5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5320" y="2316480"/>
            <a:ext cx="4572000" cy="0"/>
          </a:xfrm>
          <a:prstGeom prst="straightConnector1">
            <a:avLst/>
          </a:prstGeom>
          <a:ln w="19050" cap="sq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Объект 2">
            <a:extLst>
              <a:ext uri="{FF2B5EF4-FFF2-40B4-BE49-F238E27FC236}">
                <a16:creationId xmlns:a16="http://schemas.microsoft.com/office/drawing/2014/main" id="{8269821F-DD48-434A-963C-D2823FA62E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321" y="2575034"/>
            <a:ext cx="5120113" cy="3462228"/>
          </a:xfrm>
        </p:spPr>
        <p:txBody>
          <a:bodyPr>
            <a:normAutofit/>
          </a:bodyPr>
          <a:lstStyle/>
          <a:p>
            <a:r>
              <a:rPr lang="ru-RU" sz="1800" dirty="0"/>
              <a:t>Для эмоционального состояния сейчас</a:t>
            </a:r>
          </a:p>
          <a:p>
            <a:r>
              <a:rPr lang="ru-RU" sz="1800" dirty="0"/>
              <a:t>Для настроения которого хочется </a:t>
            </a:r>
          </a:p>
          <a:p>
            <a:r>
              <a:rPr lang="ru-RU" sz="1800" dirty="0"/>
              <a:t>Для одежды</a:t>
            </a:r>
          </a:p>
          <a:p>
            <a:r>
              <a:rPr lang="ru-RU" sz="1800" dirty="0"/>
              <a:t>Для интерьера</a:t>
            </a:r>
          </a:p>
          <a:p>
            <a:r>
              <a:rPr lang="ru-RU" sz="1800" dirty="0"/>
              <a:t>Для посуды</a:t>
            </a:r>
          </a:p>
          <a:p>
            <a:r>
              <a:rPr lang="ru-RU" sz="1800" dirty="0"/>
              <a:t>Нейтральный</a:t>
            </a:r>
          </a:p>
          <a:p>
            <a:r>
              <a:rPr lang="ru-RU" sz="1800" dirty="0"/>
              <a:t>Неприятный </a:t>
            </a:r>
          </a:p>
          <a:p>
            <a:r>
              <a:rPr lang="ru-RU" sz="1800" dirty="0"/>
              <a:t>Поразмышляйте над разными характеристиками тех или иных </a:t>
            </a:r>
            <a:r>
              <a:rPr lang="ru-RU" sz="1800"/>
              <a:t>цветов </a:t>
            </a:r>
            <a:r>
              <a:rPr lang="ru-RU" sz="1800" dirty="0"/>
              <a:t>и</a:t>
            </a:r>
            <a:r>
              <a:rPr lang="ru-RU" sz="1800"/>
              <a:t>спользуя </a:t>
            </a:r>
            <a:r>
              <a:rPr lang="ru-RU" sz="1800" dirty="0"/>
              <a:t>данную презентацию</a:t>
            </a:r>
          </a:p>
          <a:p>
            <a:endParaRPr lang="ru-RU" sz="1800" dirty="0"/>
          </a:p>
          <a:p>
            <a:endParaRPr lang="ru-RU" sz="1800" dirty="0"/>
          </a:p>
        </p:txBody>
      </p:sp>
      <p:pic>
        <p:nvPicPr>
          <p:cNvPr id="5" name="Рисунок 4" descr="Изображение выглядит как человек, внутренний, дерево&#10;&#10;Автоматически созданное описание">
            <a:extLst>
              <a:ext uri="{FF2B5EF4-FFF2-40B4-BE49-F238E27FC236}">
                <a16:creationId xmlns:a16="http://schemas.microsoft.com/office/drawing/2014/main" id="{59133E4B-A395-40E7-B099-5FC70786F0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45"/>
          <a:stretch/>
        </p:blipFill>
        <p:spPr>
          <a:xfrm>
            <a:off x="5878849" y="10"/>
            <a:ext cx="6313150" cy="6857987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6144957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3" descr="Изображение выглядит как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A2CD79A4-B745-4D2E-8A89-871FF22284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645" b="2335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201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8A4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90B495C-1F1E-4820-892B-1E98B0FE88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1956" y="643467"/>
            <a:ext cx="742808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8388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16A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Рисунок 1" descr="Изображение выглядит как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9CD452A2-A48D-4F93-B236-D4A7066D3D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3724" y="643467"/>
            <a:ext cx="7764551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2934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3" descr="Изображение выглядит как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9E5D2017-6EED-4634-AF5E-322CA00BF5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098042"/>
            <a:ext cx="10905066" cy="4661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8229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3">
            <a:extLst>
              <a:ext uri="{FF2B5EF4-FFF2-40B4-BE49-F238E27FC236}">
                <a16:creationId xmlns:a16="http://schemas.microsoft.com/office/drawing/2014/main" id="{73601DB4-17EB-45E1-A7B6-13DA97B95E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500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1344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3">
            <a:extLst>
              <a:ext uri="{FF2B5EF4-FFF2-40B4-BE49-F238E27FC236}">
                <a16:creationId xmlns:a16="http://schemas.microsoft.com/office/drawing/2014/main" id="{E56141F1-1A80-448A-B2D5-E02D746790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2042" b="12958"/>
          <a:stretch/>
        </p:blipFill>
        <p:spPr>
          <a:xfrm>
            <a:off x="0" y="565618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4673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ED9CC2-8540-498F-8FF4-EA5687BC89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2A5C6B0-B1C3-4FE5-98AB-3F56DB9CCC5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0646D8A-84D7-4CB7-9714-63579C4162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437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F69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Объект 3" descr="Изображение выглядит как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5C1CEE25-4474-4962-BB25-5FEBA177CB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4385" b="10615"/>
          <a:stretch/>
        </p:blipFill>
        <p:spPr>
          <a:xfrm>
            <a:off x="1143941" y="643467"/>
            <a:ext cx="9904117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8781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3A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Рисунок 3">
            <a:extLst>
              <a:ext uri="{FF2B5EF4-FFF2-40B4-BE49-F238E27FC236}">
                <a16:creationId xmlns:a16="http://schemas.microsoft.com/office/drawing/2014/main" id="{B7811AD4-3700-4A34-9441-5FC71A0559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73569" y="643467"/>
            <a:ext cx="8044861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1380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169C30-0467-46F1-88A9-B1ADCA3E6A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58474" y="640080"/>
            <a:ext cx="3693445" cy="4739315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br>
              <a:rPr lang="en-US" sz="1600" dirty="0"/>
            </a:br>
            <a:br>
              <a:rPr lang="en-US" sz="1600" dirty="0"/>
            </a:br>
            <a:r>
              <a:rPr lang="en-US" sz="1600" dirty="0" err="1"/>
              <a:t>Влияние</a:t>
            </a:r>
            <a:r>
              <a:rPr lang="en-US" sz="1600" dirty="0"/>
              <a:t> </a:t>
            </a:r>
            <a:r>
              <a:rPr lang="en-US" sz="1600" dirty="0" err="1"/>
              <a:t>белого</a:t>
            </a:r>
            <a:r>
              <a:rPr lang="en-US" sz="1600" dirty="0"/>
              <a:t> </a:t>
            </a:r>
            <a:r>
              <a:rPr lang="en-US" sz="1600" dirty="0" err="1"/>
              <a:t>цвета</a:t>
            </a:r>
            <a:br>
              <a:rPr lang="en-US" sz="1600" dirty="0"/>
            </a:br>
            <a:br>
              <a:rPr lang="en-US" sz="1600" dirty="0"/>
            </a:br>
            <a:r>
              <a:rPr lang="en-US" sz="1600" dirty="0" err="1"/>
              <a:t>Для</a:t>
            </a:r>
            <a:r>
              <a:rPr lang="en-US" sz="1600" dirty="0"/>
              <a:t> </a:t>
            </a:r>
            <a:r>
              <a:rPr lang="en-US" sz="1600" dirty="0" err="1"/>
              <a:t>славян</a:t>
            </a:r>
            <a:r>
              <a:rPr lang="en-US" sz="1600" dirty="0"/>
              <a:t> </a:t>
            </a:r>
            <a:r>
              <a:rPr lang="en-US" sz="1600" dirty="0" err="1"/>
              <a:t>характерно</a:t>
            </a:r>
            <a:r>
              <a:rPr lang="en-US" sz="1600" dirty="0"/>
              <a:t> </a:t>
            </a:r>
            <a:r>
              <a:rPr lang="en-US" sz="1600" dirty="0" err="1"/>
              <a:t>восприятие</a:t>
            </a:r>
            <a:r>
              <a:rPr lang="en-US" sz="1600" dirty="0"/>
              <a:t> </a:t>
            </a:r>
            <a:r>
              <a:rPr lang="en-US" sz="1600" dirty="0" err="1"/>
              <a:t>белого</a:t>
            </a:r>
            <a:r>
              <a:rPr lang="en-US" sz="1600" dirty="0"/>
              <a:t> </a:t>
            </a:r>
            <a:r>
              <a:rPr lang="en-US" sz="1600" dirty="0" err="1"/>
              <a:t>цвета</a:t>
            </a:r>
            <a:r>
              <a:rPr lang="en-US" sz="1600" dirty="0"/>
              <a:t> </a:t>
            </a:r>
            <a:r>
              <a:rPr lang="en-US" sz="1600" dirty="0" err="1"/>
              <a:t>как</a:t>
            </a:r>
            <a:r>
              <a:rPr lang="en-US" sz="1600" dirty="0"/>
              <a:t> </a:t>
            </a:r>
            <a:r>
              <a:rPr lang="en-US" sz="1600" dirty="0" err="1"/>
              <a:t>цвета</a:t>
            </a:r>
            <a:r>
              <a:rPr lang="en-US" sz="1600" dirty="0"/>
              <a:t> </a:t>
            </a:r>
            <a:r>
              <a:rPr lang="en-US" sz="1600" dirty="0" err="1"/>
              <a:t>добра</a:t>
            </a:r>
            <a:r>
              <a:rPr lang="en-US" sz="1600" dirty="0"/>
              <a:t> и </a:t>
            </a:r>
            <a:r>
              <a:rPr lang="en-US" sz="1600" dirty="0" err="1"/>
              <a:t>целомудрия</a:t>
            </a:r>
            <a:r>
              <a:rPr lang="en-US" sz="1600" dirty="0"/>
              <a:t>. </a:t>
            </a:r>
            <a:r>
              <a:rPr lang="en-US" sz="1600" dirty="0" err="1"/>
              <a:t>Отсюда</a:t>
            </a:r>
            <a:r>
              <a:rPr lang="en-US" sz="1600" dirty="0"/>
              <a:t> </a:t>
            </a:r>
            <a:r>
              <a:rPr lang="en-US" sz="1600" dirty="0" err="1"/>
              <a:t>корни</a:t>
            </a:r>
            <a:r>
              <a:rPr lang="en-US" sz="1600" dirty="0"/>
              <a:t> </a:t>
            </a:r>
            <a:r>
              <a:rPr lang="en-US" sz="1600" dirty="0" err="1"/>
              <a:t>выражения</a:t>
            </a:r>
            <a:r>
              <a:rPr lang="en-US" sz="1600" dirty="0"/>
              <a:t> «</a:t>
            </a:r>
            <a:r>
              <a:rPr lang="en-US" sz="1600" dirty="0" err="1"/>
              <a:t>белый</a:t>
            </a:r>
            <a:r>
              <a:rPr lang="en-US" sz="1600" dirty="0"/>
              <a:t> </a:t>
            </a:r>
            <a:r>
              <a:rPr lang="en-US" sz="1600" dirty="0" err="1"/>
              <a:t>свет</a:t>
            </a:r>
            <a:r>
              <a:rPr lang="en-US" sz="1600" dirty="0"/>
              <a:t>» и </a:t>
            </a:r>
            <a:r>
              <a:rPr lang="en-US" sz="1600" dirty="0" err="1"/>
              <a:t>белоснежное</a:t>
            </a:r>
            <a:r>
              <a:rPr lang="en-US" sz="1600" dirty="0"/>
              <a:t> </a:t>
            </a:r>
            <a:r>
              <a:rPr lang="en-US" sz="1600" dirty="0" err="1"/>
              <a:t>платье</a:t>
            </a:r>
            <a:r>
              <a:rPr lang="en-US" sz="1600" dirty="0"/>
              <a:t> </a:t>
            </a:r>
            <a:r>
              <a:rPr lang="en-US" sz="1600" dirty="0" err="1"/>
              <a:t>невесты</a:t>
            </a:r>
            <a:r>
              <a:rPr lang="en-US" sz="1600" dirty="0"/>
              <a:t>. </a:t>
            </a:r>
            <a:r>
              <a:rPr lang="en-US" sz="1600" dirty="0" err="1"/>
              <a:t>Белый</a:t>
            </a:r>
            <a:r>
              <a:rPr lang="en-US" sz="1600" dirty="0"/>
              <a:t> </a:t>
            </a:r>
            <a:r>
              <a:rPr lang="en-US" sz="1600" dirty="0" err="1"/>
              <a:t>цвет</a:t>
            </a:r>
            <a:r>
              <a:rPr lang="en-US" sz="1600" dirty="0"/>
              <a:t> </a:t>
            </a:r>
            <a:r>
              <a:rPr lang="en-US" sz="1600" dirty="0" err="1"/>
              <a:t>вселяет</a:t>
            </a:r>
            <a:r>
              <a:rPr lang="en-US" sz="1600" dirty="0"/>
              <a:t> </a:t>
            </a:r>
            <a:r>
              <a:rPr lang="en-US" sz="1600" dirty="0" err="1"/>
              <a:t>благодушие</a:t>
            </a:r>
            <a:r>
              <a:rPr lang="en-US" sz="1600" dirty="0"/>
              <a:t>, </a:t>
            </a:r>
            <a:r>
              <a:rPr lang="en-US" sz="1600" dirty="0" err="1"/>
              <a:t>успокаивает</a:t>
            </a:r>
            <a:r>
              <a:rPr lang="en-US" sz="1600" dirty="0"/>
              <a:t> и </a:t>
            </a:r>
            <a:r>
              <a:rPr lang="en-US" sz="1600" dirty="0" err="1"/>
              <a:t>придает</a:t>
            </a:r>
            <a:r>
              <a:rPr lang="en-US" sz="1600" dirty="0"/>
              <a:t> </a:t>
            </a:r>
            <a:r>
              <a:rPr lang="en-US" sz="1600" dirty="0" err="1"/>
              <a:t>силы</a:t>
            </a:r>
            <a:r>
              <a:rPr lang="en-US" sz="1600" dirty="0"/>
              <a:t>. </a:t>
            </a:r>
            <a:r>
              <a:rPr lang="en-US" sz="1600" dirty="0" err="1"/>
              <a:t>Если</a:t>
            </a:r>
            <a:r>
              <a:rPr lang="en-US" sz="1600" dirty="0"/>
              <a:t> </a:t>
            </a:r>
            <a:r>
              <a:rPr lang="en-US" sz="1600" dirty="0" err="1"/>
              <a:t>на</a:t>
            </a:r>
            <a:r>
              <a:rPr lang="en-US" sz="1600" dirty="0"/>
              <a:t> </a:t>
            </a:r>
            <a:r>
              <a:rPr lang="en-US" sz="1600" dirty="0" err="1"/>
              <a:t>протяжении</a:t>
            </a:r>
            <a:r>
              <a:rPr lang="en-US" sz="1600" dirty="0"/>
              <a:t> </a:t>
            </a:r>
            <a:r>
              <a:rPr lang="en-US" sz="1600" dirty="0" err="1"/>
              <a:t>всего</a:t>
            </a:r>
            <a:r>
              <a:rPr lang="en-US" sz="1600" dirty="0"/>
              <a:t> </a:t>
            </a:r>
            <a:r>
              <a:rPr lang="en-US" sz="1600" dirty="0" err="1"/>
              <a:t>дня</a:t>
            </a:r>
            <a:r>
              <a:rPr lang="en-US" sz="1600" dirty="0"/>
              <a:t> </a:t>
            </a:r>
            <a:r>
              <a:rPr lang="en-US" sz="1600" dirty="0" err="1"/>
              <a:t>вам</a:t>
            </a:r>
            <a:r>
              <a:rPr lang="en-US" sz="1600" dirty="0"/>
              <a:t> </a:t>
            </a:r>
            <a:r>
              <a:rPr lang="en-US" sz="1600" dirty="0" err="1"/>
              <a:t>пришлось</a:t>
            </a:r>
            <a:r>
              <a:rPr lang="en-US" sz="1600" dirty="0"/>
              <a:t> </a:t>
            </a:r>
            <a:r>
              <a:rPr lang="en-US" sz="1600" dirty="0" err="1"/>
              <a:t>ходить</a:t>
            </a:r>
            <a:r>
              <a:rPr lang="en-US" sz="1600" dirty="0"/>
              <a:t> в </a:t>
            </a:r>
            <a:r>
              <a:rPr lang="en-US" sz="1600" dirty="0" err="1"/>
              <a:t>темной</a:t>
            </a:r>
            <a:r>
              <a:rPr lang="en-US" sz="1600" dirty="0"/>
              <a:t> </a:t>
            </a:r>
            <a:r>
              <a:rPr lang="en-US" sz="1600" dirty="0" err="1"/>
              <a:t>одежде</a:t>
            </a:r>
            <a:r>
              <a:rPr lang="en-US" sz="1600" dirty="0"/>
              <a:t>, и </a:t>
            </a:r>
            <a:r>
              <a:rPr lang="en-US" sz="1600" dirty="0" err="1"/>
              <a:t>вы</a:t>
            </a:r>
            <a:r>
              <a:rPr lang="en-US" sz="1600" dirty="0"/>
              <a:t> </a:t>
            </a:r>
            <a:r>
              <a:rPr lang="en-US" sz="1600" dirty="0" err="1"/>
              <a:t>хотите</a:t>
            </a:r>
            <a:r>
              <a:rPr lang="en-US" sz="1600" dirty="0"/>
              <a:t> </a:t>
            </a:r>
            <a:r>
              <a:rPr lang="en-US" sz="1600" dirty="0" err="1"/>
              <a:t>избавиться</a:t>
            </a:r>
            <a:r>
              <a:rPr lang="en-US" sz="1600" dirty="0"/>
              <a:t> </a:t>
            </a:r>
            <a:r>
              <a:rPr lang="en-US" sz="1600" dirty="0" err="1"/>
              <a:t>от</a:t>
            </a:r>
            <a:r>
              <a:rPr lang="en-US" sz="1600" dirty="0"/>
              <a:t> </a:t>
            </a:r>
            <a:r>
              <a:rPr lang="en-US" sz="1600" dirty="0" err="1"/>
              <a:t>негативных</a:t>
            </a:r>
            <a:r>
              <a:rPr lang="en-US" sz="1600" dirty="0"/>
              <a:t> </a:t>
            </a:r>
            <a:r>
              <a:rPr lang="en-US" sz="1600" dirty="0" err="1"/>
              <a:t>мыслей</a:t>
            </a:r>
            <a:r>
              <a:rPr lang="en-US" sz="1600" dirty="0"/>
              <a:t> и </a:t>
            </a:r>
            <a:r>
              <a:rPr lang="en-US" sz="1600" dirty="0" err="1"/>
              <a:t>повседневных</a:t>
            </a:r>
            <a:r>
              <a:rPr lang="en-US" sz="1600" dirty="0"/>
              <a:t> </a:t>
            </a:r>
            <a:r>
              <a:rPr lang="en-US" sz="1600" dirty="0" err="1"/>
              <a:t>забот</a:t>
            </a:r>
            <a:r>
              <a:rPr lang="en-US" sz="1600" dirty="0"/>
              <a:t>, </a:t>
            </a:r>
            <a:r>
              <a:rPr lang="en-US" sz="1600" dirty="0" err="1"/>
              <a:t>придя</a:t>
            </a:r>
            <a:r>
              <a:rPr lang="en-US" sz="1600" dirty="0"/>
              <a:t> </a:t>
            </a:r>
            <a:r>
              <a:rPr lang="en-US" sz="1600" dirty="0" err="1"/>
              <a:t>домой</a:t>
            </a:r>
            <a:r>
              <a:rPr lang="en-US" sz="1600" dirty="0"/>
              <a:t>, </a:t>
            </a:r>
            <a:r>
              <a:rPr lang="en-US" sz="1600" dirty="0" err="1"/>
              <a:t>наденьте</a:t>
            </a:r>
            <a:r>
              <a:rPr lang="en-US" sz="1600" dirty="0"/>
              <a:t> </a:t>
            </a:r>
            <a:r>
              <a:rPr lang="en-US" sz="1600" dirty="0" err="1"/>
              <a:t>светлую</a:t>
            </a:r>
            <a:r>
              <a:rPr lang="en-US" sz="1600" dirty="0"/>
              <a:t> </a:t>
            </a:r>
            <a:r>
              <a:rPr lang="en-US" sz="1600" dirty="0" err="1"/>
              <a:t>одежду</a:t>
            </a:r>
            <a:r>
              <a:rPr lang="en-US" sz="1600" dirty="0"/>
              <a:t>.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1FC7D98-7B8B-402A-90FC-F027482F21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0"/>
            <a:ext cx="756607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ounded Rectangle 28">
            <a:extLst>
              <a:ext uri="{FF2B5EF4-FFF2-40B4-BE49-F238E27FC236}">
                <a16:creationId xmlns:a16="http://schemas.microsoft.com/office/drawing/2014/main" id="{AD7356EA-285B-4E5D-8FEC-104659A4F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9975" y="640091"/>
            <a:ext cx="6266120" cy="5577818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" name="Объект 3">
            <a:extLst>
              <a:ext uri="{FF2B5EF4-FFF2-40B4-BE49-F238E27FC236}">
                <a16:creationId xmlns:a16="http://schemas.microsoft.com/office/drawing/2014/main" id="{200E0EBA-4182-42CA-ACBD-78F9C98FCF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4140" r="14347" b="2"/>
          <a:stretch/>
        </p:blipFill>
        <p:spPr>
          <a:xfrm>
            <a:off x="815807" y="804672"/>
            <a:ext cx="5934456" cy="5248656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8752032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1451158-8F1B-4B27-9702-A481F9FC5B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txBody>
          <a:bodyPr>
            <a:normAutofit/>
          </a:bodyPr>
          <a:lstStyle/>
          <a:p>
            <a:br>
              <a:rPr lang="ru-RU" sz="1400"/>
            </a:br>
            <a:br>
              <a:rPr lang="ru-RU" sz="1400"/>
            </a:br>
            <a:r>
              <a:rPr lang="ru-RU" sz="1400"/>
              <a:t>Влияние черного цвета</a:t>
            </a:r>
            <a:br>
              <a:rPr lang="ru-RU" sz="1400"/>
            </a:br>
            <a:br>
              <a:rPr lang="ru-RU" sz="1400"/>
            </a:br>
            <a:endParaRPr lang="ru-RU" sz="140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BCC8FA9-84DB-4DE4-AF54-A84A0A365A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279018"/>
            <a:ext cx="5314543" cy="3375920"/>
          </a:xfrm>
        </p:spPr>
        <p:txBody>
          <a:bodyPr anchor="t">
            <a:normAutofit/>
          </a:bodyPr>
          <a:lstStyle/>
          <a:p>
            <a:r>
              <a:rPr lang="ru-RU" sz="1800"/>
              <a:t>«Видеть мир в черном цвете» — широко употребляемая поговорка, и это говорит о многом. Цвет мрака, нечистой силы или покоя и изящества? </a:t>
            </a:r>
          </a:p>
          <a:p>
            <a:r>
              <a:rPr lang="ru-RU" sz="1800"/>
              <a:t>Как правило, этот цвет отвечает за организованность и проявление силы воли. Как известно из уроков физики, он поглощает весь цветовой спектр, поэтому он включает все целебные качества всех цветов. Но несмотря на это, не стоит им злоупотреблять в одежде и интерьере, так как он может привести к плохому настроению и подавленности.</a:t>
            </a:r>
          </a:p>
          <a:p>
            <a:pPr marL="0" indent="0">
              <a:buNone/>
            </a:pPr>
            <a:endParaRPr lang="ru-RU" sz="1800"/>
          </a:p>
        </p:txBody>
      </p:sp>
      <p:sp>
        <p:nvSpPr>
          <p:cNvPr id="13" name="Freeform: Shape 8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Рисунок 3" descr="Изображение выглядит как объект&#10;&#10;Автоматически созданное описание">
            <a:extLst>
              <a:ext uri="{FF2B5EF4-FFF2-40B4-BE49-F238E27FC236}">
                <a16:creationId xmlns:a16="http://schemas.microsoft.com/office/drawing/2014/main" id="{C5C98C56-5B48-458F-A3DB-FB90DA424D5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541" r="4594" b="2"/>
          <a:stretch/>
        </p:blipFill>
        <p:spPr>
          <a:xfrm>
            <a:off x="6750141" y="-2"/>
            <a:ext cx="5441859" cy="5654940"/>
          </a:xfrm>
          <a:custGeom>
            <a:avLst/>
            <a:gdLst>
              <a:gd name="connsiteX0" fmla="*/ 1041368 w 5441859"/>
              <a:gd name="connsiteY0" fmla="*/ 0 h 5654940"/>
              <a:gd name="connsiteX1" fmla="*/ 5441859 w 5441859"/>
              <a:gd name="connsiteY1" fmla="*/ 0 h 5654940"/>
              <a:gd name="connsiteX2" fmla="*/ 5441859 w 5441859"/>
              <a:gd name="connsiteY2" fmla="*/ 4820612 h 5654940"/>
              <a:gd name="connsiteX3" fmla="*/ 5285166 w 5441859"/>
              <a:gd name="connsiteY3" fmla="*/ 4957981 h 5654940"/>
              <a:gd name="connsiteX4" fmla="*/ 3267719 w 5441859"/>
              <a:gd name="connsiteY4" fmla="*/ 5654940 h 5654940"/>
              <a:gd name="connsiteX5" fmla="*/ 0 w 5441859"/>
              <a:gd name="connsiteY5" fmla="*/ 2387221 h 5654940"/>
              <a:gd name="connsiteX6" fmla="*/ 957093 w 5441859"/>
              <a:gd name="connsiteY6" fmla="*/ 76595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1002404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Изображение выглядит как человек, внутренний, держит, еда&#10;&#10;Автоматически созданное описание">
            <a:extLst>
              <a:ext uri="{FF2B5EF4-FFF2-40B4-BE49-F238E27FC236}">
                <a16:creationId xmlns:a16="http://schemas.microsoft.com/office/drawing/2014/main" id="{C37B4453-8F3A-4D17-8CEA-B181FC41D7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5949" r="14562" b="1"/>
          <a:stretch/>
        </p:blipFill>
        <p:spPr>
          <a:xfrm>
            <a:off x="20" y="10"/>
            <a:ext cx="7534636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8663357-1843-42BB-BC09-EACA8E00E5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6" y="0"/>
            <a:ext cx="4657344" cy="6858000"/>
          </a:xfrm>
          <a:prstGeom prst="rect">
            <a:avLst/>
          </a:prstGeom>
          <a:solidFill>
            <a:srgbClr val="8344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D271FF-D487-475E-800F-9A9D6B2E8B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53400" y="640081"/>
            <a:ext cx="3395130" cy="5255364"/>
          </a:xfrm>
        </p:spPr>
        <p:txBody>
          <a:bodyPr vert="horz" lIns="91440" tIns="45720" rIns="91440" bIns="45720" rtlCol="0" anchor="ctr">
            <a:normAutofit/>
          </a:bodyPr>
          <a:lstStyle/>
          <a:p>
            <a:br>
              <a:rPr lang="en-US" sz="1800" dirty="0">
                <a:solidFill>
                  <a:srgbClr val="FFFFFF"/>
                </a:solidFill>
              </a:rPr>
            </a:br>
            <a:br>
              <a:rPr lang="en-US" sz="1800" dirty="0">
                <a:solidFill>
                  <a:srgbClr val="FFFFFF"/>
                </a:solidFill>
              </a:rPr>
            </a:br>
            <a:r>
              <a:rPr lang="en-US" sz="1800" dirty="0" err="1">
                <a:solidFill>
                  <a:srgbClr val="FFFFFF"/>
                </a:solidFill>
              </a:rPr>
              <a:t>Влияние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n-US" sz="1800" dirty="0" err="1">
                <a:solidFill>
                  <a:srgbClr val="FFFFFF"/>
                </a:solidFill>
              </a:rPr>
              <a:t>красного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n-US" sz="1800" dirty="0" err="1">
                <a:solidFill>
                  <a:srgbClr val="FFFFFF"/>
                </a:solidFill>
              </a:rPr>
              <a:t>цвета</a:t>
            </a:r>
            <a:br>
              <a:rPr lang="en-US" sz="1800" dirty="0">
                <a:solidFill>
                  <a:srgbClr val="FFFFFF"/>
                </a:solidFill>
              </a:rPr>
            </a:br>
            <a:r>
              <a:rPr lang="en-US" sz="1800" dirty="0" err="1">
                <a:solidFill>
                  <a:srgbClr val="FFFFFF"/>
                </a:solidFill>
              </a:rPr>
              <a:t>Замечено</a:t>
            </a:r>
            <a:r>
              <a:rPr lang="en-US" sz="1800" dirty="0">
                <a:solidFill>
                  <a:srgbClr val="FFFFFF"/>
                </a:solidFill>
              </a:rPr>
              <a:t>, </a:t>
            </a:r>
            <a:r>
              <a:rPr lang="en-US" sz="1800" dirty="0" err="1">
                <a:solidFill>
                  <a:srgbClr val="FFFFFF"/>
                </a:solidFill>
              </a:rPr>
              <a:t>что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n-US" sz="1800" dirty="0" err="1">
                <a:solidFill>
                  <a:srgbClr val="FFFFFF"/>
                </a:solidFill>
              </a:rPr>
              <a:t>красный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n-US" sz="1800" dirty="0" err="1">
                <a:solidFill>
                  <a:srgbClr val="FFFFFF"/>
                </a:solidFill>
              </a:rPr>
              <a:t>цвет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n-US" sz="1800" dirty="0" err="1">
                <a:solidFill>
                  <a:srgbClr val="FFFFFF"/>
                </a:solidFill>
              </a:rPr>
              <a:t>возбуждает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n-US" sz="1800" dirty="0" err="1">
                <a:solidFill>
                  <a:srgbClr val="FFFFFF"/>
                </a:solidFill>
              </a:rPr>
              <a:t>психику</a:t>
            </a:r>
            <a:r>
              <a:rPr lang="en-US" sz="1800" dirty="0">
                <a:solidFill>
                  <a:srgbClr val="FFFFFF"/>
                </a:solidFill>
              </a:rPr>
              <a:t>, </a:t>
            </a:r>
            <a:r>
              <a:rPr lang="en-US" sz="1800" dirty="0" err="1">
                <a:solidFill>
                  <a:srgbClr val="FFFFFF"/>
                </a:solidFill>
              </a:rPr>
              <a:t>вызывает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n-US" sz="1800" dirty="0" err="1">
                <a:solidFill>
                  <a:srgbClr val="FFFFFF"/>
                </a:solidFill>
              </a:rPr>
              <a:t>ускоренное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n-US" sz="1800" dirty="0" err="1">
                <a:solidFill>
                  <a:srgbClr val="FFFFFF"/>
                </a:solidFill>
              </a:rPr>
              <a:t>сердцебиение</a:t>
            </a:r>
            <a:r>
              <a:rPr lang="en-US" sz="1800" dirty="0">
                <a:solidFill>
                  <a:srgbClr val="FFFFFF"/>
                </a:solidFill>
              </a:rPr>
              <a:t> и </a:t>
            </a:r>
            <a:r>
              <a:rPr lang="en-US" sz="1800" dirty="0" err="1">
                <a:solidFill>
                  <a:srgbClr val="FFFFFF"/>
                </a:solidFill>
              </a:rPr>
              <a:t>даже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n-US" sz="1800" dirty="0" err="1">
                <a:solidFill>
                  <a:srgbClr val="FFFFFF"/>
                </a:solidFill>
              </a:rPr>
              <a:t>активизацию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n-US" sz="1800" dirty="0" err="1">
                <a:solidFill>
                  <a:srgbClr val="FFFFFF"/>
                </a:solidFill>
              </a:rPr>
              <a:t>мышечной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n-US" sz="1800" dirty="0" err="1">
                <a:solidFill>
                  <a:srgbClr val="FFFFFF"/>
                </a:solidFill>
              </a:rPr>
              <a:t>деятельности</a:t>
            </a:r>
            <a:r>
              <a:rPr lang="en-US" sz="1800" dirty="0">
                <a:solidFill>
                  <a:srgbClr val="FFFFFF"/>
                </a:solidFill>
              </a:rPr>
              <a:t>. </a:t>
            </a:r>
            <a:r>
              <a:rPr lang="en-US" sz="1800" dirty="0" err="1">
                <a:solidFill>
                  <a:srgbClr val="FFFFFF"/>
                </a:solidFill>
              </a:rPr>
              <a:t>Цвет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n-US" sz="1800" dirty="0" err="1">
                <a:solidFill>
                  <a:srgbClr val="FFFFFF"/>
                </a:solidFill>
              </a:rPr>
              <a:t>теплый</a:t>
            </a:r>
            <a:r>
              <a:rPr lang="en-US" sz="1800" dirty="0">
                <a:solidFill>
                  <a:srgbClr val="FFFFFF"/>
                </a:solidFill>
              </a:rPr>
              <a:t> и </a:t>
            </a:r>
            <a:r>
              <a:rPr lang="en-US" sz="1800" dirty="0" err="1">
                <a:solidFill>
                  <a:srgbClr val="FFFFFF"/>
                </a:solidFill>
              </a:rPr>
              <a:t>живительный</a:t>
            </a:r>
            <a:r>
              <a:rPr lang="en-US" sz="1800" dirty="0">
                <a:solidFill>
                  <a:srgbClr val="FFFFFF"/>
                </a:solidFill>
              </a:rPr>
              <a:t>. </a:t>
            </a:r>
            <a:r>
              <a:rPr lang="en-US" sz="1800" dirty="0" err="1">
                <a:solidFill>
                  <a:srgbClr val="FFFFFF"/>
                </a:solidFill>
              </a:rPr>
              <a:t>Избыток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n-US" sz="1800" dirty="0" err="1">
                <a:solidFill>
                  <a:srgbClr val="FFFFFF"/>
                </a:solidFill>
              </a:rPr>
              <a:t>красного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n-US" sz="1800" dirty="0" err="1">
                <a:solidFill>
                  <a:srgbClr val="FFFFFF"/>
                </a:solidFill>
              </a:rPr>
              <a:t>цвета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n-US" sz="1800" dirty="0" err="1">
                <a:solidFill>
                  <a:srgbClr val="FFFFFF"/>
                </a:solidFill>
              </a:rPr>
              <a:t>не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n-US" sz="1800" dirty="0" err="1">
                <a:solidFill>
                  <a:srgbClr val="FFFFFF"/>
                </a:solidFill>
              </a:rPr>
              <a:t>рекомендован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n-US" sz="1800" dirty="0" err="1">
                <a:solidFill>
                  <a:srgbClr val="FFFFFF"/>
                </a:solidFill>
              </a:rPr>
              <a:t>раздражительным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n-US" sz="1800" dirty="0" err="1">
                <a:solidFill>
                  <a:srgbClr val="FFFFFF"/>
                </a:solidFill>
              </a:rPr>
              <a:t>людям</a:t>
            </a:r>
            <a:r>
              <a:rPr lang="en-US" sz="1800" dirty="0">
                <a:solidFill>
                  <a:srgbClr val="FFFFFF"/>
                </a:solidFill>
              </a:rPr>
              <a:t> и </a:t>
            </a:r>
            <a:r>
              <a:rPr lang="en-US" sz="1800" dirty="0" err="1">
                <a:solidFill>
                  <a:srgbClr val="FFFFFF"/>
                </a:solidFill>
              </a:rPr>
              <a:t>тем</a:t>
            </a:r>
            <a:r>
              <a:rPr lang="en-US" sz="1800" dirty="0">
                <a:solidFill>
                  <a:srgbClr val="FFFFFF"/>
                </a:solidFill>
              </a:rPr>
              <a:t>, </a:t>
            </a:r>
            <a:r>
              <a:rPr lang="en-US" sz="1800" dirty="0" err="1">
                <a:solidFill>
                  <a:srgbClr val="FFFFFF"/>
                </a:solidFill>
              </a:rPr>
              <a:t>кто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n-US" sz="1800" dirty="0" err="1">
                <a:solidFill>
                  <a:srgbClr val="FFFFFF"/>
                </a:solidFill>
              </a:rPr>
              <a:t>страдает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n-US" sz="1800" dirty="0" err="1">
                <a:solidFill>
                  <a:srgbClr val="FFFFFF"/>
                </a:solidFill>
              </a:rPr>
              <a:t>избыточной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n-US" sz="1800" dirty="0" err="1">
                <a:solidFill>
                  <a:srgbClr val="FFFFFF"/>
                </a:solidFill>
              </a:rPr>
              <a:t>массой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n-US" sz="1800" dirty="0" err="1">
                <a:solidFill>
                  <a:srgbClr val="FFFFFF"/>
                </a:solidFill>
              </a:rPr>
              <a:t>тела</a:t>
            </a:r>
            <a:r>
              <a:rPr lang="en-US" sz="1800" dirty="0">
                <a:solidFill>
                  <a:srgbClr val="FFFFFF"/>
                </a:solidFill>
              </a:rPr>
              <a:t>, </a:t>
            </a:r>
            <a:r>
              <a:rPr lang="en-US" sz="1800" dirty="0" err="1">
                <a:solidFill>
                  <a:srgbClr val="FFFFFF"/>
                </a:solidFill>
              </a:rPr>
              <a:t>потому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n-US" sz="1800" dirty="0" err="1">
                <a:solidFill>
                  <a:srgbClr val="FFFFFF"/>
                </a:solidFill>
              </a:rPr>
              <a:t>что</a:t>
            </a:r>
            <a:r>
              <a:rPr lang="en-US" sz="1800" dirty="0">
                <a:solidFill>
                  <a:srgbClr val="FFFFFF"/>
                </a:solidFill>
              </a:rPr>
              <a:t> с </a:t>
            </a:r>
            <a:r>
              <a:rPr lang="en-US" sz="1800" dirty="0" err="1">
                <a:solidFill>
                  <a:srgbClr val="FFFFFF"/>
                </a:solidFill>
              </a:rPr>
              <a:t>легкостью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n-US" sz="1800" dirty="0" err="1">
                <a:solidFill>
                  <a:srgbClr val="FFFFFF"/>
                </a:solidFill>
              </a:rPr>
              <a:t>вызывает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n-US" sz="1800" dirty="0" err="1">
                <a:solidFill>
                  <a:srgbClr val="FFFFFF"/>
                </a:solidFill>
              </a:rPr>
              <a:t>возбуждение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n-US" sz="1800" dirty="0" err="1">
                <a:solidFill>
                  <a:srgbClr val="FFFFFF"/>
                </a:solidFill>
              </a:rPr>
              <a:t>нервной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n-US" sz="1800" dirty="0" err="1">
                <a:solidFill>
                  <a:srgbClr val="FFFFFF"/>
                </a:solidFill>
              </a:rPr>
              <a:t>системы</a:t>
            </a:r>
            <a:r>
              <a:rPr lang="en-US" sz="1800" dirty="0">
                <a:solidFill>
                  <a:srgbClr val="FFFFFF"/>
                </a:solidFill>
              </a:rPr>
              <a:t> и </a:t>
            </a:r>
            <a:r>
              <a:rPr lang="en-US" sz="1800" dirty="0" err="1">
                <a:solidFill>
                  <a:srgbClr val="FFFFFF"/>
                </a:solidFill>
              </a:rPr>
              <a:t>вызывает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n-US" sz="1800" dirty="0" err="1">
                <a:solidFill>
                  <a:srgbClr val="FFFFFF"/>
                </a:solidFill>
              </a:rPr>
              <a:t>усталость</a:t>
            </a:r>
            <a:r>
              <a:rPr lang="en-US" sz="1800" dirty="0">
                <a:solidFill>
                  <a:srgbClr val="FFFFFF"/>
                </a:solidFill>
              </a:rPr>
              <a:t>.</a:t>
            </a:r>
            <a:br>
              <a:rPr lang="en-US" sz="1800" dirty="0">
                <a:solidFill>
                  <a:srgbClr val="FFFFFF"/>
                </a:solidFill>
              </a:rPr>
            </a:br>
            <a:endParaRPr lang="en-US" sz="18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8877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D28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Рисунок 3">
            <a:extLst>
              <a:ext uri="{FF2B5EF4-FFF2-40B4-BE49-F238E27FC236}">
                <a16:creationId xmlns:a16="http://schemas.microsoft.com/office/drawing/2014/main" id="{2CEBF61E-C9B0-4EA1-AADF-965EC936B5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81956" y="643467"/>
            <a:ext cx="742808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1059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5BCA6E-C675-40A7-9EEF-13AC1D7506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14" y="327025"/>
            <a:ext cx="5167311" cy="1946274"/>
          </a:xfrm>
          <a:solidFill>
            <a:schemeClr val="accent1"/>
          </a:solidFill>
        </p:spPr>
        <p:txBody>
          <a:bodyPr anchor="b">
            <a:normAutofit/>
          </a:bodyPr>
          <a:lstStyle/>
          <a:p>
            <a:br>
              <a:rPr lang="ru-RU" sz="2500" dirty="0"/>
            </a:br>
            <a:br>
              <a:rPr lang="ru-RU" sz="2500" dirty="0"/>
            </a:br>
            <a:r>
              <a:rPr lang="ru-RU" sz="2500" dirty="0"/>
              <a:t>Влияние синего и голубого цвета</a:t>
            </a:r>
            <a:br>
              <a:rPr lang="ru-RU" sz="2500" dirty="0"/>
            </a:br>
            <a:br>
              <a:rPr lang="ru-RU" sz="2500" dirty="0"/>
            </a:br>
            <a:endParaRPr lang="ru-RU" sz="25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29A2503-C878-4793-9D25-79B0C70789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14" y="2614613"/>
            <a:ext cx="5167311" cy="3590925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ru-RU" sz="1700" dirty="0"/>
              <a:t>Цвет покоя. Успокоит нервную систему перед сном, снимет излишнюю нервозность и возбуждение. </a:t>
            </a:r>
            <a:r>
              <a:rPr lang="ru-RU" sz="1700" dirty="0" err="1"/>
              <a:t>Цветотерапия</a:t>
            </a:r>
            <a:r>
              <a:rPr lang="ru-RU" sz="1700" dirty="0"/>
              <a:t> использует синий цвет для облегчения болезненного состояния ипохондриков и меланхоликов. Он положительно действует на укрощение аппетита.</a:t>
            </a:r>
          </a:p>
          <a:p>
            <a:r>
              <a:rPr lang="ru-RU" sz="1700" dirty="0"/>
              <a:t>Влияние голубого цвета. Цвет легкости и невесомости. Станет хорошим помощником при снятии усталости после тяжелого дня. Положительно влияет на больных гипотензией. Но все же, избыток голубого цвета может привести к охлаждению и отчуждению в отношениях любящих людей. Как и синий, является цветом, сдерживающим аппетит.</a:t>
            </a:r>
          </a:p>
          <a:p>
            <a:endParaRPr lang="ru-RU" sz="1700" dirty="0"/>
          </a:p>
          <a:p>
            <a:pPr marL="0" indent="0">
              <a:buNone/>
            </a:pPr>
            <a:endParaRPr lang="ru-RU" sz="1700" dirty="0"/>
          </a:p>
        </p:txBody>
      </p:sp>
      <p:pic>
        <p:nvPicPr>
          <p:cNvPr id="4" name="Рисунок 3" descr="Изображение выглядит как небо, вода, внешний, пляж&#10;&#10;Автоматически созданное описание">
            <a:extLst>
              <a:ext uri="{FF2B5EF4-FFF2-40B4-BE49-F238E27FC236}">
                <a16:creationId xmlns:a16="http://schemas.microsoft.com/office/drawing/2014/main" id="{71832640-B0BE-4F23-8C91-43CAA56373F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940" r="22369" b="-2"/>
          <a:stretch/>
        </p:blipFill>
        <p:spPr>
          <a:xfrm>
            <a:off x="5721536" y="1"/>
            <a:ext cx="6470464" cy="6856412"/>
          </a:xfrm>
          <a:custGeom>
            <a:avLst/>
            <a:gdLst>
              <a:gd name="connsiteX0" fmla="*/ 0 w 6470464"/>
              <a:gd name="connsiteY0" fmla="*/ 0 h 6856412"/>
              <a:gd name="connsiteX1" fmla="*/ 6470464 w 6470464"/>
              <a:gd name="connsiteY1" fmla="*/ 0 h 6856412"/>
              <a:gd name="connsiteX2" fmla="*/ 6470464 w 6470464"/>
              <a:gd name="connsiteY2" fmla="*/ 6856412 h 6856412"/>
              <a:gd name="connsiteX3" fmla="*/ 753 w 6470464"/>
              <a:gd name="connsiteY3" fmla="*/ 6856412 h 6856412"/>
              <a:gd name="connsiteX4" fmla="*/ 83736 w 6470464"/>
              <a:gd name="connsiteY4" fmla="*/ 6682434 h 6856412"/>
              <a:gd name="connsiteX5" fmla="*/ 777103 w 6470464"/>
              <a:gd name="connsiteY5" fmla="*/ 3428997 h 6856412"/>
              <a:gd name="connsiteX6" fmla="*/ 83736 w 6470464"/>
              <a:gd name="connsiteY6" fmla="*/ 175558 h 6856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470464" h="6856412">
                <a:moveTo>
                  <a:pt x="0" y="0"/>
                </a:moveTo>
                <a:lnTo>
                  <a:pt x="6470464" y="0"/>
                </a:lnTo>
                <a:lnTo>
                  <a:pt x="6470464" y="6856412"/>
                </a:lnTo>
                <a:lnTo>
                  <a:pt x="753" y="6856412"/>
                </a:lnTo>
                <a:lnTo>
                  <a:pt x="83736" y="6682434"/>
                </a:lnTo>
                <a:cubicBezTo>
                  <a:pt x="534353" y="5654674"/>
                  <a:pt x="777103" y="4561946"/>
                  <a:pt x="777103" y="3428997"/>
                </a:cubicBezTo>
                <a:cubicBezTo>
                  <a:pt x="777103" y="2296047"/>
                  <a:pt x="534353" y="1203318"/>
                  <a:pt x="83736" y="175558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5704919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4808BD-EB42-4C59-A5B2-BB3F5F0E40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13" y="3752849"/>
            <a:ext cx="3290887" cy="2452687"/>
          </a:xfrm>
        </p:spPr>
        <p:txBody>
          <a:bodyPr anchor="ctr">
            <a:normAutofit/>
          </a:bodyPr>
          <a:lstStyle/>
          <a:p>
            <a:br>
              <a:rPr lang="ru-RU" sz="2800"/>
            </a:br>
            <a:br>
              <a:rPr lang="ru-RU" sz="2800"/>
            </a:br>
            <a:r>
              <a:rPr lang="ru-RU" sz="2800"/>
              <a:t>Влияние желтого цвета</a:t>
            </a:r>
            <a:br>
              <a:rPr lang="ru-RU" sz="2800"/>
            </a:br>
            <a:br>
              <a:rPr lang="ru-RU" sz="2800"/>
            </a:br>
            <a:endParaRPr lang="ru-RU" sz="2800"/>
          </a:p>
        </p:txBody>
      </p:sp>
      <p:pic>
        <p:nvPicPr>
          <p:cNvPr id="5" name="Рисунок 4" descr="Изображение выглядит как небо, цветок, внешний, растение&#10;&#10;Автоматически созданное описание">
            <a:extLst>
              <a:ext uri="{FF2B5EF4-FFF2-40B4-BE49-F238E27FC236}">
                <a16:creationId xmlns:a16="http://schemas.microsoft.com/office/drawing/2014/main" id="{83CC23F0-5752-40F9-BE99-980510C11FA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361" b="521"/>
          <a:stretch/>
        </p:blipFill>
        <p:spPr>
          <a:xfrm>
            <a:off x="20" y="10"/>
            <a:ext cx="12191980" cy="3710603"/>
          </a:xfrm>
          <a:custGeom>
            <a:avLst/>
            <a:gdLst>
              <a:gd name="connsiteX0" fmla="*/ 0 w 12192000"/>
              <a:gd name="connsiteY0" fmla="*/ 0 h 3692092"/>
              <a:gd name="connsiteX1" fmla="*/ 12192000 w 12192000"/>
              <a:gd name="connsiteY1" fmla="*/ 0 h 3692092"/>
              <a:gd name="connsiteX2" fmla="*/ 12192000 w 12192000"/>
              <a:gd name="connsiteY2" fmla="*/ 3504824 h 3692092"/>
              <a:gd name="connsiteX3" fmla="*/ 12024691 w 12192000"/>
              <a:gd name="connsiteY3" fmla="*/ 3517794 h 3692092"/>
              <a:gd name="connsiteX4" fmla="*/ 160485 w 12192000"/>
              <a:gd name="connsiteY4" fmla="*/ 3663863 h 3692092"/>
              <a:gd name="connsiteX5" fmla="*/ 0 w 12192000"/>
              <a:gd name="connsiteY5" fmla="*/ 3692092 h 3692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F8CDE55A-D8D4-48DF-9076-B8CEB5A952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3982" y="3752850"/>
            <a:ext cx="7485413" cy="2452687"/>
          </a:xfrm>
        </p:spPr>
        <p:txBody>
          <a:bodyPr anchor="ctr">
            <a:normAutofit/>
          </a:bodyPr>
          <a:lstStyle/>
          <a:p>
            <a:r>
              <a:rPr lang="ru-RU" sz="1800"/>
              <a:t>Действие желтого цвета на человека полностью противоположно действию синего. Накормить ребенка, который плохо ест и доставляет при этом массу хлопот, из посуды желтого цвета будет гораздо проще, потому что желтый является прекрасным возбудителем аппетита. Желтый цвет и все его оттенки тонизируют нервную систему, могут поднимать самооценку человека и стимулировать умственные способности. Стоит взять это на заметку тем, кто собирается делать ремонт в детской или ученической комнате.</a:t>
            </a:r>
          </a:p>
          <a:p>
            <a:endParaRPr lang="ru-RU" sz="1800"/>
          </a:p>
        </p:txBody>
      </p:sp>
    </p:spTree>
    <p:extLst>
      <p:ext uri="{BB962C8B-B14F-4D97-AF65-F5344CB8AC3E}">
        <p14:creationId xmlns:p14="http://schemas.microsoft.com/office/powerpoint/2010/main" val="6889370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506267-AD67-472F-BFA3-8C6E9BF10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13" y="327026"/>
            <a:ext cx="3290887" cy="2287588"/>
          </a:xfrm>
        </p:spPr>
        <p:txBody>
          <a:bodyPr anchor="ctr">
            <a:normAutofit/>
          </a:bodyPr>
          <a:lstStyle/>
          <a:p>
            <a:br>
              <a:rPr lang="ru-RU" sz="2500"/>
            </a:br>
            <a:br>
              <a:rPr lang="ru-RU" sz="2500"/>
            </a:br>
            <a:r>
              <a:rPr lang="ru-RU" sz="2500"/>
              <a:t>Влияние зеленого цвета</a:t>
            </a:r>
            <a:br>
              <a:rPr lang="ru-RU" sz="2500"/>
            </a:br>
            <a:br>
              <a:rPr lang="ru-RU" sz="2500"/>
            </a:br>
            <a:endParaRPr lang="ru-RU" sz="250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C33B82D-8A6A-46E8-89B6-CC5FD76C68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3982" y="327026"/>
            <a:ext cx="7485413" cy="2287587"/>
          </a:xfrm>
          <a:solidFill>
            <a:schemeClr val="accent6">
              <a:lumMod val="60000"/>
              <a:lumOff val="40000"/>
            </a:schemeClr>
          </a:solidFill>
        </p:spPr>
        <p:txBody>
          <a:bodyPr anchor="ctr">
            <a:normAutofit/>
          </a:bodyPr>
          <a:lstStyle/>
          <a:p>
            <a:r>
              <a:rPr lang="ru-RU" sz="1800" dirty="0"/>
              <a:t>Цвет жизнеутверждающий. Ассоциируется с природой, молодостью, свежестью. Способен успокаивать и умиротворять. </a:t>
            </a:r>
            <a:r>
              <a:rPr lang="ru-RU" sz="1800" dirty="0" err="1"/>
              <a:t>Цветотерапия</a:t>
            </a:r>
            <a:r>
              <a:rPr lang="ru-RU" sz="1800" dirty="0"/>
              <a:t> рекомендует использовать его людям, переживающим большие психоэмоциональные и зрительные нагрузки. Все оттенки зеленого цвета благоприятно действуют на способность концентрировать внимание. Однако темные оттенки зеленого могут подавлять и даже вызывать депрессию.</a:t>
            </a:r>
          </a:p>
          <a:p>
            <a:pPr marL="0" indent="0">
              <a:buNone/>
            </a:pPr>
            <a:endParaRPr lang="ru-RU" sz="1800" dirty="0"/>
          </a:p>
        </p:txBody>
      </p:sp>
      <p:pic>
        <p:nvPicPr>
          <p:cNvPr id="4" name="Рисунок 3" descr="Изображение выглядит как небо, внешний, гора, трава&#10;&#10;Автоматически созданное описание">
            <a:extLst>
              <a:ext uri="{FF2B5EF4-FFF2-40B4-BE49-F238E27FC236}">
                <a16:creationId xmlns:a16="http://schemas.microsoft.com/office/drawing/2014/main" id="{ACC3BA2A-2ED9-42CA-923D-D26773A906A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9183" b="7776"/>
          <a:stretch/>
        </p:blipFill>
        <p:spPr>
          <a:xfrm>
            <a:off x="-9168" y="2763151"/>
            <a:ext cx="12201168" cy="4093262"/>
          </a:xfrm>
          <a:custGeom>
            <a:avLst/>
            <a:gdLst>
              <a:gd name="connsiteX0" fmla="*/ 12201168 w 12201168"/>
              <a:gd name="connsiteY0" fmla="*/ 0 h 4093262"/>
              <a:gd name="connsiteX1" fmla="*/ 12201168 w 12201168"/>
              <a:gd name="connsiteY1" fmla="*/ 4093262 h 4093262"/>
              <a:gd name="connsiteX2" fmla="*/ 0 w 12201168"/>
              <a:gd name="connsiteY2" fmla="*/ 4093262 h 4093262"/>
              <a:gd name="connsiteX3" fmla="*/ 0 w 12201168"/>
              <a:gd name="connsiteY3" fmla="*/ 49771 h 4093262"/>
              <a:gd name="connsiteX4" fmla="*/ 344880 w 12201168"/>
              <a:gd name="connsiteY4" fmla="*/ 64399 h 4093262"/>
              <a:gd name="connsiteX5" fmla="*/ 9469555 w 12201168"/>
              <a:gd name="connsiteY5" fmla="*/ 167599 h 4093262"/>
              <a:gd name="connsiteX6" fmla="*/ 11750723 w 12201168"/>
              <a:gd name="connsiteY6" fmla="*/ 7961 h 4093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201168" h="4093262">
                <a:moveTo>
                  <a:pt x="12201168" y="0"/>
                </a:moveTo>
                <a:lnTo>
                  <a:pt x="12201168" y="4093262"/>
                </a:lnTo>
                <a:lnTo>
                  <a:pt x="0" y="4093262"/>
                </a:lnTo>
                <a:lnTo>
                  <a:pt x="0" y="49771"/>
                </a:lnTo>
                <a:lnTo>
                  <a:pt x="344880" y="64399"/>
                </a:lnTo>
                <a:cubicBezTo>
                  <a:pt x="3386438" y="213466"/>
                  <a:pt x="6427997" y="534535"/>
                  <a:pt x="9469555" y="167599"/>
                </a:cubicBezTo>
                <a:cubicBezTo>
                  <a:pt x="10229945" y="75865"/>
                  <a:pt x="10990334" y="27132"/>
                  <a:pt x="11750723" y="796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1164919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835561-B982-4C81-B93C-80665012D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68129"/>
          </a:xfrm>
          <a:solidFill>
            <a:schemeClr val="accent4">
              <a:lumMod val="75000"/>
            </a:schemeClr>
          </a:solidFill>
        </p:spPr>
        <p:txBody>
          <a:bodyPr>
            <a:normAutofit fontScale="90000"/>
          </a:bodyPr>
          <a:lstStyle/>
          <a:p>
            <a:br>
              <a:rPr lang="ru-RU" dirty="0"/>
            </a:br>
            <a:br>
              <a:rPr lang="ru-RU" dirty="0"/>
            </a:br>
            <a:r>
              <a:rPr lang="ru-RU" dirty="0"/>
              <a:t>Влияние коричневого цвета</a:t>
            </a:r>
            <a:br>
              <a:rPr lang="ru-RU" dirty="0"/>
            </a:b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928B15-4830-4E7D-9D95-054EC67045A3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accent4">
              <a:lumMod val="75000"/>
            </a:schemeClr>
          </a:solidFill>
        </p:spPr>
        <p:txBody>
          <a:bodyPr/>
          <a:lstStyle/>
          <a:p>
            <a:r>
              <a:rPr lang="ru-RU" dirty="0"/>
              <a:t>Цвет стабильности. </a:t>
            </a:r>
          </a:p>
          <a:p>
            <a:r>
              <a:rPr lang="ru-RU" dirty="0"/>
              <a:t>Светлые оттенки коричневого создают ощущение защищенности, а темно-коричневый свет принесет уют и тепло. </a:t>
            </a:r>
          </a:p>
          <a:p>
            <a:r>
              <a:rPr lang="ru-RU" dirty="0"/>
              <a:t>Излишек коричневого цвета может привести к легкой форме меланхолии.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583348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99F13A6-7D9D-47B8-BE64-7542699E9F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106" b="4961"/>
          <a:stretch/>
        </p:blipFill>
        <p:spPr>
          <a:xfrm>
            <a:off x="-1" y="10"/>
            <a:ext cx="12192000" cy="6857990"/>
          </a:xfrm>
          <a:prstGeom prst="rect">
            <a:avLst/>
          </a:prstGeom>
        </p:spPr>
      </p:pic>
      <p:sp>
        <p:nvSpPr>
          <p:cNvPr id="9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32EA67-38B2-47D7-946F-7B8476AA05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448" y="1913950"/>
            <a:ext cx="4204137" cy="1342754"/>
          </a:xfrm>
        </p:spPr>
        <p:txBody>
          <a:bodyPr>
            <a:normAutofit/>
          </a:bodyPr>
          <a:lstStyle/>
          <a:p>
            <a:pPr algn="ctr"/>
            <a:br>
              <a:rPr lang="ru-RU" sz="1700"/>
            </a:br>
            <a:br>
              <a:rPr lang="ru-RU" sz="1700"/>
            </a:br>
            <a:r>
              <a:rPr lang="ru-RU" sz="1700"/>
              <a:t>Влияние оранжевого цвета</a:t>
            </a:r>
            <a:br>
              <a:rPr lang="ru-RU" sz="1700"/>
            </a:br>
            <a:br>
              <a:rPr lang="ru-RU" sz="1700"/>
            </a:br>
            <a:endParaRPr lang="ru-RU" sz="170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Объект 2">
            <a:extLst>
              <a:ext uri="{FF2B5EF4-FFF2-40B4-BE49-F238E27FC236}">
                <a16:creationId xmlns:a16="http://schemas.microsoft.com/office/drawing/2014/main" id="{CB07B616-B212-49A1-8D6A-31B0BBFDB7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516" y="3417573"/>
            <a:ext cx="4593021" cy="2619839"/>
          </a:xfrm>
        </p:spPr>
        <p:txBody>
          <a:bodyPr anchor="ctr">
            <a:normAutofit/>
          </a:bodyPr>
          <a:lstStyle/>
          <a:p>
            <a:r>
              <a:rPr lang="ru-RU" sz="1800"/>
              <a:t>Воздействие оранжевого цвета на психику схоже с воздействием красного цвета. Он поможет раскрепоститься, взбодрит и поможет создать хорошее настроение.</a:t>
            </a:r>
          </a:p>
          <a:p>
            <a:endParaRPr lang="ru-RU" sz="1800"/>
          </a:p>
        </p:txBody>
      </p:sp>
    </p:spTree>
    <p:extLst>
      <p:ext uri="{BB962C8B-B14F-4D97-AF65-F5344CB8AC3E}">
        <p14:creationId xmlns:p14="http://schemas.microsoft.com/office/powerpoint/2010/main" val="62974395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Изображение выглядит как внешний, вода, пляж, земля&#10;&#10;Автоматически созданное описание">
            <a:extLst>
              <a:ext uri="{FF2B5EF4-FFF2-40B4-BE49-F238E27FC236}">
                <a16:creationId xmlns:a16="http://schemas.microsoft.com/office/drawing/2014/main" id="{835E0DC2-3A8C-4C88-91CF-87C15F9B58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7229" b="383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846BCE7F-7065-4D45-B806-1AA71CD684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476250"/>
            <a:ext cx="3703320" cy="94683"/>
          </a:xfrm>
          <a:prstGeom prst="rect">
            <a:avLst/>
          </a:prstGeom>
          <a:solidFill>
            <a:srgbClr val="7755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9C0AD23-CA51-429D-BF79-AA894B0817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636585"/>
            <a:ext cx="3702134" cy="5581335"/>
          </a:xfrm>
          <a:prstGeom prst="rect">
            <a:avLst/>
          </a:prstGeom>
          <a:solidFill>
            <a:srgbClr val="775580"/>
          </a:solidFill>
          <a:ln w="63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61384C-8F90-4681-9333-01BC814081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0946" y="762000"/>
            <a:ext cx="3155796" cy="3915103"/>
          </a:xfrm>
        </p:spPr>
        <p:txBody>
          <a:bodyPr vert="horz" lIns="91440" tIns="45720" rIns="91440" bIns="45720" rtlCol="0" anchor="b">
            <a:normAutofit/>
          </a:bodyPr>
          <a:lstStyle/>
          <a:p>
            <a:br>
              <a:rPr lang="en-US" sz="1600">
                <a:solidFill>
                  <a:srgbClr val="FFFFFF"/>
                </a:solidFill>
              </a:rPr>
            </a:br>
            <a:br>
              <a:rPr lang="en-US" sz="1600">
                <a:solidFill>
                  <a:srgbClr val="FFFFFF"/>
                </a:solidFill>
              </a:rPr>
            </a:br>
            <a:r>
              <a:rPr lang="en-US" sz="1600">
                <a:solidFill>
                  <a:srgbClr val="FFFFFF"/>
                </a:solidFill>
              </a:rPr>
              <a:t>Влияние розового цвета</a:t>
            </a:r>
            <a:br>
              <a:rPr lang="en-US" sz="1600">
                <a:solidFill>
                  <a:srgbClr val="FFFFFF"/>
                </a:solidFill>
              </a:rPr>
            </a:br>
            <a:br>
              <a:rPr lang="en-US" sz="1600">
                <a:solidFill>
                  <a:srgbClr val="FFFFFF"/>
                </a:solidFill>
              </a:rPr>
            </a:br>
            <a:r>
              <a:rPr lang="en-US" sz="1600">
                <a:solidFill>
                  <a:srgbClr val="FFFFFF"/>
                </a:solidFill>
              </a:rPr>
              <a:t>Настроит на романтический лад. Ассоциируется с незащищенностью и наивностью. В большом количестве розовый цвет, скорее всего, быстро вызовет усталость и чувство неудовлетворенности, поэтому злоупотреблять им не стоит.</a:t>
            </a:r>
            <a:br>
              <a:rPr lang="en-US" sz="1600">
                <a:solidFill>
                  <a:srgbClr val="FFFFFF"/>
                </a:solidFill>
              </a:rPr>
            </a:br>
            <a:br>
              <a:rPr lang="en-US" sz="1600">
                <a:solidFill>
                  <a:srgbClr val="FFFFFF"/>
                </a:solidFill>
              </a:rPr>
            </a:br>
            <a:endParaRPr lang="en-US" sz="16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60164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C6599E7-56F0-4B81-8830-5552670468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07543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10D44C0B-C4B2-483C-8312-EEF288A0AA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4036" b="1096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11741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A0BE7168-2E8B-46B1-9A26-5C9E88BBD3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3121" b="3129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89304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FC62DC6F-0D4F-4B7F-89F5-9F958E192C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477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31925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Изображение выглядит как апельсины, фрукт, нарезанный ломтиками, еда&#10;&#10;Автоматически созданное описание">
            <a:extLst>
              <a:ext uri="{FF2B5EF4-FFF2-40B4-BE49-F238E27FC236}">
                <a16:creationId xmlns:a16="http://schemas.microsoft.com/office/drawing/2014/main" id="{FEEE6198-0219-4485-BB1C-BEA2D1A71C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4132" b="1086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7941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D1D6FA5-0E78-4881-86A0-3C38EFA991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67"/>
          <a:stretch/>
        </p:blipFill>
        <p:spPr>
          <a:xfrm>
            <a:off x="20" y="0"/>
            <a:ext cx="12191980" cy="685799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ED49FE6D-E54D-4A15-9572-966ED42F8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6" y="4251489"/>
            <a:ext cx="12188824" cy="2077327"/>
          </a:xfrm>
          <a:prstGeom prst="rect">
            <a:avLst/>
          </a:prstGeom>
          <a:solidFill>
            <a:schemeClr val="bg2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6D338F-59DC-4F1A-8601-5171ABBF93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0688" y="4337523"/>
            <a:ext cx="10918056" cy="1327380"/>
          </a:xfrm>
        </p:spPr>
        <p:txBody>
          <a:bodyPr>
            <a:normAutofit/>
          </a:bodyPr>
          <a:lstStyle/>
          <a:p>
            <a:r>
              <a:rPr lang="ru-RU"/>
              <a:t>Жизнь лучше……. в цвете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BAC3E2E-D4CE-4C29-B627-66DEF9C007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0688" y="5750937"/>
            <a:ext cx="10918056" cy="468888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Хорошего настроения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AFC8083-BBFA-464C-A805-4E844F66B2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 bwMode="white">
          <a:xfrm>
            <a:off x="0" y="4126832"/>
            <a:ext cx="12188824" cy="0"/>
          </a:xfrm>
          <a:prstGeom prst="line">
            <a:avLst/>
          </a:prstGeom>
          <a:ln w="50800">
            <a:solidFill>
              <a:schemeClr val="bg2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C752BC6-CDD2-4020-8DCF-B5E813CD3A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 bwMode="white">
          <a:xfrm>
            <a:off x="0" y="6448927"/>
            <a:ext cx="12188824" cy="0"/>
          </a:xfrm>
          <a:prstGeom prst="line">
            <a:avLst/>
          </a:prstGeom>
          <a:ln w="50800">
            <a:solidFill>
              <a:schemeClr val="bg2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812813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698</Words>
  <Application>Microsoft Office PowerPoint</Application>
  <PresentationFormat>Широкоэкранный</PresentationFormat>
  <Paragraphs>37</Paragraphs>
  <Slides>34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8" baseType="lpstr">
      <vt:lpstr>Arial</vt:lpstr>
      <vt:lpstr>Calibri</vt:lpstr>
      <vt:lpstr>Calibri Light</vt:lpstr>
      <vt:lpstr>Тема Office</vt:lpstr>
      <vt:lpstr>Природа цвета</vt:lpstr>
      <vt:lpstr>Презентация PowerPoint</vt:lpstr>
      <vt:lpstr>Природа цвета</vt:lpstr>
      <vt:lpstr>Презентация PowerPoint</vt:lpstr>
      <vt:lpstr>Презентация PowerPoint</vt:lpstr>
      <vt:lpstr>Презентация PowerPoint</vt:lpstr>
      <vt:lpstr> Влияние цвета на психику человека  </vt:lpstr>
      <vt:lpstr>Задание по цвету</vt:lpstr>
      <vt:lpstr>Выберите цвет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Влияние белого цвета  Для славян характерно восприятие белого цвета как цвета добра и целомудрия. Отсюда корни выражения «белый свет» и белоснежное платье невесты. Белый цвет вселяет благодушие, успокаивает и придает силы. Если на протяжении всего дня вам пришлось ходить в темной одежде, и вы хотите избавиться от негативных мыслей и повседневных забот, придя домой, наденьте светлую одежду.</vt:lpstr>
      <vt:lpstr>  Влияние черного цвета  </vt:lpstr>
      <vt:lpstr>  Влияние красного цвета Замечено, что красный цвет возбуждает психику, вызывает ускоренное сердцебиение и даже активизацию мышечной деятельности. Цвет теплый и живительный. Избыток красного цвета не рекомендован раздражительным людям и тем, кто страдает избыточной массой тела, потому что с легкостью вызывает возбуждение нервной системы и вызывает усталость. </vt:lpstr>
      <vt:lpstr>Презентация PowerPoint</vt:lpstr>
      <vt:lpstr>  Влияние синего и голубого цвета  </vt:lpstr>
      <vt:lpstr>  Влияние желтого цвета  </vt:lpstr>
      <vt:lpstr>  Влияние зеленого цвета  </vt:lpstr>
      <vt:lpstr>  Влияние коричневого цвета  </vt:lpstr>
      <vt:lpstr>  Влияние оранжевого цвета  </vt:lpstr>
      <vt:lpstr>  Влияние розового цвета  Настроит на романтический лад. Ассоциируется с незащищенностью и наивностью. В большом количестве розовый цвет, скорее всего, быстро вызовет усталость и чувство неудовлетворенности, поэтому злоупотреблять им не стоит.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Жизнь лучше……. в цвете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Природа цвета</dc:title>
  <dc:creator>Наталья Зотова</dc:creator>
  <cp:lastModifiedBy>Наталья Зотова</cp:lastModifiedBy>
  <cp:revision>5</cp:revision>
  <dcterms:created xsi:type="dcterms:W3CDTF">2019-04-18T09:03:05Z</dcterms:created>
  <dcterms:modified xsi:type="dcterms:W3CDTF">2020-11-11T14:44:44Z</dcterms:modified>
</cp:coreProperties>
</file>