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Lst>
  <p:sldSz cy="6858000" cx="9144000"/>
  <p:notesSz cx="6858000" cy="9144000"/>
  <p:embeddedFontLst>
    <p:embeddedFont>
      <p:font typeface="Garamond"/>
      <p:regular r:id="rId57"/>
      <p:bold r:id="rId58"/>
      <p:italic r:id="rId59"/>
      <p:boldItalic r:id="rId6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61" roundtripDataSignature="AMtx7mi89SzB1f9x0QwlG0PNLuX3CLJam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1" Type="http://customschemas.google.com/relationships/presentationmetadata" Target="meta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Garamond-boldItalic.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font" Target="fonts/Garamond-regular.fntdata"/><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font" Target="fonts/Garamond-italic.fntdata"/><Relationship Id="rId14" Type="http://schemas.openxmlformats.org/officeDocument/2006/relationships/slide" Target="slides/slide9.xml"/><Relationship Id="rId58" Type="http://schemas.openxmlformats.org/officeDocument/2006/relationships/font" Target="fonts/Garamond-bold.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1" name="Shape 11"/>
        <p:cNvGrpSpPr/>
        <p:nvPr/>
      </p:nvGrpSpPr>
      <p:grpSpPr>
        <a:xfrm>
          <a:off x="0" y="0"/>
          <a:ext cx="0" cy="0"/>
          <a:chOff x="0" y="0"/>
          <a:chExt cx="0" cy="0"/>
        </a:xfrm>
      </p:grpSpPr>
      <p:sp>
        <p:nvSpPr>
          <p:cNvPr id="12" name="Google Shape;12;p53"/>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53"/>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4" name="Google Shape;14;p53"/>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53"/>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53"/>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7" name="Shape 17"/>
        <p:cNvGrpSpPr/>
        <p:nvPr/>
      </p:nvGrpSpPr>
      <p:grpSpPr>
        <a:xfrm>
          <a:off x="0" y="0"/>
          <a:ext cx="0" cy="0"/>
          <a:chOff x="0" y="0"/>
          <a:chExt cx="0" cy="0"/>
        </a:xfrm>
      </p:grpSpPr>
      <p:sp>
        <p:nvSpPr>
          <p:cNvPr id="18" name="Google Shape;18;p54"/>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54"/>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20" name="Google Shape;20;p54"/>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54"/>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54"/>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3" name="Shape 23"/>
        <p:cNvGrpSpPr/>
        <p:nvPr/>
      </p:nvGrpSpPr>
      <p:grpSpPr>
        <a:xfrm>
          <a:off x="0" y="0"/>
          <a:ext cx="0" cy="0"/>
          <a:chOff x="0" y="0"/>
          <a:chExt cx="0" cy="0"/>
        </a:xfrm>
      </p:grpSpPr>
      <p:sp>
        <p:nvSpPr>
          <p:cNvPr id="24" name="Google Shape;24;p55"/>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5"/>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6" name="Google Shape;26;p55"/>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7" name="Google Shape;27;p55"/>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55"/>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55"/>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30" name="Shape 30"/>
        <p:cNvGrpSpPr/>
        <p:nvPr/>
      </p:nvGrpSpPr>
      <p:grpSpPr>
        <a:xfrm>
          <a:off x="0" y="0"/>
          <a:ext cx="0" cy="0"/>
          <a:chOff x="0" y="0"/>
          <a:chExt cx="0" cy="0"/>
        </a:xfrm>
      </p:grpSpPr>
      <p:sp>
        <p:nvSpPr>
          <p:cNvPr id="31" name="Google Shape;31;p56"/>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56"/>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3" name="Google Shape;33;p56"/>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56"/>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56"/>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36" name="Shape 36"/>
        <p:cNvGrpSpPr/>
        <p:nvPr/>
      </p:nvGrpSpPr>
      <p:grpSpPr>
        <a:xfrm>
          <a:off x="0" y="0"/>
          <a:ext cx="0" cy="0"/>
          <a:chOff x="0" y="0"/>
          <a:chExt cx="0" cy="0"/>
        </a:xfrm>
      </p:grpSpPr>
      <p:sp>
        <p:nvSpPr>
          <p:cNvPr id="37" name="Google Shape;37;p57"/>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57"/>
          <p:cNvSpPr txBox="1"/>
          <p:nvPr>
            <p:ph idx="1" type="body"/>
          </p:nvPr>
        </p:nvSpPr>
        <p:spPr>
          <a:xfrm rot="5400000">
            <a:off x="2396332" y="57943"/>
            <a:ext cx="4351337"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9" name="Google Shape;39;p57"/>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57"/>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57"/>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42" name="Shape 42"/>
        <p:cNvGrpSpPr/>
        <p:nvPr/>
      </p:nvGrpSpPr>
      <p:grpSpPr>
        <a:xfrm>
          <a:off x="0" y="0"/>
          <a:ext cx="0" cy="0"/>
          <a:chOff x="0" y="0"/>
          <a:chExt cx="0" cy="0"/>
        </a:xfrm>
      </p:grpSpPr>
      <p:sp>
        <p:nvSpPr>
          <p:cNvPr id="43" name="Google Shape;43;p58"/>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58"/>
          <p:cNvSpPr/>
          <p:nvPr>
            <p:ph idx="2" type="pic"/>
          </p:nvPr>
        </p:nvSpPr>
        <p:spPr>
          <a:xfrm>
            <a:off x="3887391" y="987426"/>
            <a:ext cx="4629150" cy="4873625"/>
          </a:xfrm>
          <a:prstGeom prst="rect">
            <a:avLst/>
          </a:prstGeom>
          <a:noFill/>
          <a:ln>
            <a:noFill/>
          </a:ln>
        </p:spPr>
      </p:sp>
      <p:sp>
        <p:nvSpPr>
          <p:cNvPr id="45" name="Google Shape;45;p58"/>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46" name="Google Shape;46;p58"/>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58"/>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58"/>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49" name="Shape 49"/>
        <p:cNvGrpSpPr/>
        <p:nvPr/>
      </p:nvGrpSpPr>
      <p:grpSpPr>
        <a:xfrm>
          <a:off x="0" y="0"/>
          <a:ext cx="0" cy="0"/>
          <a:chOff x="0" y="0"/>
          <a:chExt cx="0" cy="0"/>
        </a:xfrm>
      </p:grpSpPr>
      <p:sp>
        <p:nvSpPr>
          <p:cNvPr id="50" name="Google Shape;50;p59"/>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9"/>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52" name="Google Shape;52;p59"/>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53" name="Google Shape;53;p59"/>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59"/>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59"/>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6" name="Shape 56"/>
        <p:cNvGrpSpPr/>
        <p:nvPr/>
      </p:nvGrpSpPr>
      <p:grpSpPr>
        <a:xfrm>
          <a:off x="0" y="0"/>
          <a:ext cx="0" cy="0"/>
          <a:chOff x="0" y="0"/>
          <a:chExt cx="0" cy="0"/>
        </a:xfrm>
      </p:grpSpPr>
      <p:sp>
        <p:nvSpPr>
          <p:cNvPr id="57" name="Google Shape;57;p60"/>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60"/>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60"/>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60" name="Shape 60"/>
        <p:cNvGrpSpPr/>
        <p:nvPr/>
      </p:nvGrpSpPr>
      <p:grpSpPr>
        <a:xfrm>
          <a:off x="0" y="0"/>
          <a:ext cx="0" cy="0"/>
          <a:chOff x="0" y="0"/>
          <a:chExt cx="0" cy="0"/>
        </a:xfrm>
      </p:grpSpPr>
      <p:sp>
        <p:nvSpPr>
          <p:cNvPr id="61" name="Google Shape;61;p61"/>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61"/>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61"/>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61"/>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65" name="Shape 65"/>
        <p:cNvGrpSpPr/>
        <p:nvPr/>
      </p:nvGrpSpPr>
      <p:grpSpPr>
        <a:xfrm>
          <a:off x="0" y="0"/>
          <a:ext cx="0" cy="0"/>
          <a:chOff x="0" y="0"/>
          <a:chExt cx="0" cy="0"/>
        </a:xfrm>
      </p:grpSpPr>
      <p:sp>
        <p:nvSpPr>
          <p:cNvPr id="66" name="Google Shape;66;p62"/>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62"/>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8" name="Google Shape;68;p62"/>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9" name="Google Shape;69;p62"/>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0" name="Google Shape;70;p62"/>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1" name="Google Shape;71;p62"/>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62"/>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62"/>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74" name="Shape 74"/>
        <p:cNvGrpSpPr/>
        <p:nvPr/>
      </p:nvGrpSpPr>
      <p:grpSpPr>
        <a:xfrm>
          <a:off x="0" y="0"/>
          <a:ext cx="0" cy="0"/>
          <a:chOff x="0" y="0"/>
          <a:chExt cx="0" cy="0"/>
        </a:xfrm>
      </p:grpSpPr>
      <p:sp>
        <p:nvSpPr>
          <p:cNvPr id="75" name="Google Shape;75;p63"/>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63"/>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77" name="Google Shape;77;p63"/>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63"/>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63"/>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52"/>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52"/>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8" name="Google Shape;8;p52"/>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52"/>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52"/>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900"/>
              <a:buFont typeface="Calibri"/>
              <a:buNone/>
              <a:defRPr b="0" i="0" sz="9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МИНПРОСВЕЩЕНИЯ РОССИИ</a:t>
            </a:r>
            <a:br>
              <a:rPr b="0" i="0" lang="en-US" sz="1800" u="none">
                <a:solidFill>
                  <a:schemeClr val="dk1"/>
                </a:solidFill>
                <a:latin typeface="Calibri"/>
                <a:ea typeface="Calibri"/>
                <a:cs typeface="Calibri"/>
                <a:sym typeface="Calibri"/>
              </a:rPr>
            </a:br>
            <a:r>
              <a:rPr b="0" i="0" lang="en-US" sz="1800" u="none">
                <a:solidFill>
                  <a:srgbClr val="000000"/>
                </a:solidFill>
                <a:latin typeface="Times New Roman"/>
                <a:ea typeface="Times New Roman"/>
                <a:cs typeface="Times New Roman"/>
                <a:sym typeface="Times New Roman"/>
              </a:rPr>
              <a:t>Федеральное государственное образовательное учреждение</a:t>
            </a:r>
            <a:br>
              <a:rPr b="0" i="0" lang="en-US" sz="1800" u="none">
                <a:solidFill>
                  <a:schemeClr val="dk1"/>
                </a:solidFill>
                <a:latin typeface="Calibri"/>
                <a:ea typeface="Calibri"/>
                <a:cs typeface="Calibri"/>
                <a:sym typeface="Calibri"/>
              </a:rPr>
            </a:br>
            <a:r>
              <a:rPr b="0" i="0" lang="en-US" sz="1800" u="none">
                <a:solidFill>
                  <a:srgbClr val="000000"/>
                </a:solidFill>
                <a:latin typeface="Times New Roman"/>
                <a:ea typeface="Times New Roman"/>
                <a:cs typeface="Times New Roman"/>
                <a:sym typeface="Times New Roman"/>
              </a:rPr>
              <a:t> высшего образования</a:t>
            </a:r>
            <a:br>
              <a:rPr b="0" i="0" lang="en-US" sz="1800" u="none">
                <a:solidFill>
                  <a:schemeClr val="dk1"/>
                </a:solidFill>
                <a:latin typeface="Calibri"/>
                <a:ea typeface="Calibri"/>
                <a:cs typeface="Calibri"/>
                <a:sym typeface="Calibri"/>
              </a:rPr>
            </a:br>
            <a:r>
              <a:rPr b="0" i="0" lang="en-US" sz="1800" u="none">
                <a:solidFill>
                  <a:srgbClr val="000000"/>
                </a:solidFill>
                <a:latin typeface="Times New Roman"/>
                <a:ea typeface="Times New Roman"/>
                <a:cs typeface="Times New Roman"/>
                <a:sym typeface="Times New Roman"/>
              </a:rPr>
              <a:t>«Волгоградский государственный социально-педагогический университет»</a:t>
            </a:r>
            <a:br>
              <a:rPr b="0" i="0" lang="en-US" sz="1800" u="none">
                <a:solidFill>
                  <a:schemeClr val="dk1"/>
                </a:solidFill>
                <a:latin typeface="Calibri"/>
                <a:ea typeface="Calibri"/>
                <a:cs typeface="Calibri"/>
                <a:sym typeface="Calibri"/>
              </a:rPr>
            </a:br>
            <a:r>
              <a:rPr b="0" i="0" lang="en-US" sz="1800" u="none">
                <a:solidFill>
                  <a:srgbClr val="000000"/>
                </a:solidFill>
                <a:latin typeface="Times New Roman"/>
                <a:ea typeface="Times New Roman"/>
                <a:cs typeface="Times New Roman"/>
                <a:sym typeface="Times New Roman"/>
              </a:rPr>
              <a:t>(ФГБОУ ВО «ВГСПУ»)</a:t>
            </a:r>
            <a:br>
              <a:rPr b="0" i="0" lang="en-US" sz="1800" u="none">
                <a:solidFill>
                  <a:schemeClr val="dk1"/>
                </a:solidFill>
                <a:latin typeface="Calibri"/>
                <a:ea typeface="Calibri"/>
                <a:cs typeface="Calibri"/>
                <a:sym typeface="Calibri"/>
              </a:rPr>
            </a:br>
            <a:r>
              <a:rPr b="0" i="0" lang="en-US" sz="1800" u="none">
                <a:solidFill>
                  <a:srgbClr val="000000"/>
                </a:solidFill>
                <a:latin typeface="Times New Roman"/>
                <a:ea typeface="Times New Roman"/>
                <a:cs typeface="Times New Roman"/>
                <a:sym typeface="Times New Roman"/>
              </a:rPr>
              <a:t>Институт иностранных языков</a:t>
            </a:r>
            <a:br>
              <a:rPr b="0" i="0" lang="en-US" sz="1800" u="none">
                <a:solidFill>
                  <a:schemeClr val="dk1"/>
                </a:solidFill>
                <a:latin typeface="Calibri"/>
                <a:ea typeface="Calibri"/>
                <a:cs typeface="Calibri"/>
                <a:sym typeface="Calibri"/>
              </a:rPr>
            </a:br>
            <a:r>
              <a:rPr b="0" i="0" lang="en-US" sz="1800" u="none">
                <a:solidFill>
                  <a:srgbClr val="000000"/>
                </a:solidFill>
                <a:latin typeface="Times New Roman"/>
                <a:ea typeface="Times New Roman"/>
                <a:cs typeface="Times New Roman"/>
                <a:sym typeface="Times New Roman"/>
              </a:rPr>
              <a:t>Кафедра английской филологии</a:t>
            </a:r>
            <a:endParaRPr/>
          </a:p>
        </p:txBody>
      </p:sp>
      <p:sp>
        <p:nvSpPr>
          <p:cNvPr id="85" name="Google Shape;85;p1"/>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0000"/>
              </a:buClr>
              <a:buSzPts val="2400"/>
              <a:buFont typeface="Arial"/>
              <a:buNone/>
            </a:pPr>
            <a:br>
              <a:rPr b="0" i="0" lang="en-US" sz="2400" u="none" cap="none" strike="noStrike">
                <a:solidFill>
                  <a:srgbClr val="000000"/>
                </a:solidFill>
                <a:latin typeface="Times New Roman"/>
                <a:ea typeface="Times New Roman"/>
                <a:cs typeface="Times New Roman"/>
                <a:sym typeface="Times New Roman"/>
              </a:rPr>
            </a:br>
            <a:br>
              <a:rPr b="0" i="0" lang="en-US" sz="2400" u="none" cap="none" strike="noStrike">
                <a:solidFill>
                  <a:srgbClr val="000000"/>
                </a:solidFill>
                <a:latin typeface="Times New Roman"/>
                <a:ea typeface="Times New Roman"/>
                <a:cs typeface="Times New Roman"/>
                <a:sym typeface="Times New Roman"/>
              </a:rPr>
            </a:br>
            <a:r>
              <a:rPr b="0" i="0" lang="en-US" sz="4400" u="none" cap="none" strike="noStrike">
                <a:solidFill>
                  <a:srgbClr val="000000"/>
                </a:solidFill>
                <a:latin typeface="Times New Roman"/>
                <a:ea typeface="Times New Roman"/>
                <a:cs typeface="Times New Roman"/>
                <a:sym typeface="Times New Roman"/>
              </a:rPr>
              <a:t>Проектирование и управление образовательным процессом</a:t>
            </a:r>
            <a:br>
              <a:rPr b="0" i="0" lang="en-US" sz="4400" u="none" cap="none" strike="noStrike">
                <a:solidFill>
                  <a:schemeClr val="dk1"/>
                </a:solidFill>
                <a:latin typeface="Calibri"/>
                <a:ea typeface="Calibri"/>
                <a:cs typeface="Calibri"/>
                <a:sym typeface="Calibri"/>
              </a:rPr>
            </a:br>
            <a:br>
              <a:rPr b="0" i="0" lang="en-US" sz="4400" u="none" cap="none" strike="noStrike">
                <a:solidFill>
                  <a:schemeClr val="dk1"/>
                </a:solidFill>
                <a:latin typeface="Calibri"/>
                <a:ea typeface="Calibri"/>
                <a:cs typeface="Calibri"/>
                <a:sym typeface="Calibri"/>
              </a:rPr>
            </a:br>
            <a:endParaRPr/>
          </a:p>
        </p:txBody>
      </p:sp>
      <p:sp>
        <p:nvSpPr>
          <p:cNvPr id="86" name="Google Shape;86;p1"/>
          <p:cNvSpPr txBox="1"/>
          <p:nvPr/>
        </p:nvSpPr>
        <p:spPr>
          <a:xfrm>
            <a:off x="3810000" y="4002087"/>
            <a:ext cx="4572000" cy="2351087"/>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1800"/>
              <a:buFont typeface="Times New Roman"/>
              <a:buNone/>
            </a:pPr>
            <a:r>
              <a:rPr b="0" i="0" lang="en-US" sz="1800" u="none" cap="none" strike="noStrike">
                <a:solidFill>
                  <a:srgbClr val="000000"/>
                </a:solidFill>
                <a:latin typeface="Times New Roman"/>
                <a:ea typeface="Times New Roman"/>
                <a:cs typeface="Times New Roman"/>
                <a:sym typeface="Times New Roman"/>
              </a:rPr>
              <a:t>Исполнитель:</a:t>
            </a:r>
            <a:endParaRPr/>
          </a:p>
          <a:p>
            <a:pPr indent="0" lvl="0" marL="0" marR="0" rtl="0" algn="r">
              <a:lnSpc>
                <a:spcPct val="100000"/>
              </a:lnSpc>
              <a:spcBef>
                <a:spcPts val="500"/>
              </a:spcBef>
              <a:spcAft>
                <a:spcPts val="0"/>
              </a:spcAft>
              <a:buClr>
                <a:srgbClr val="000000"/>
              </a:buClr>
              <a:buSzPts val="1800"/>
              <a:buFont typeface="Times New Roman"/>
              <a:buNone/>
            </a:pPr>
            <a:r>
              <a:rPr b="0" i="0" lang="en-US" sz="1800" u="none" cap="none" strike="noStrike">
                <a:solidFill>
                  <a:srgbClr val="000000"/>
                </a:solidFill>
                <a:latin typeface="Times New Roman"/>
                <a:ea typeface="Times New Roman"/>
                <a:cs typeface="Times New Roman"/>
                <a:sym typeface="Times New Roman"/>
              </a:rPr>
              <a:t>Давыдова Л.С, Ковальчук Л.А.</a:t>
            </a:r>
            <a:endParaRPr b="0" i="0" sz="1800" u="none" cap="none" strike="noStrike">
              <a:solidFill>
                <a:schemeClr val="dk1"/>
              </a:solidFill>
              <a:latin typeface="Calibri"/>
              <a:ea typeface="Calibri"/>
              <a:cs typeface="Calibri"/>
              <a:sym typeface="Calibri"/>
            </a:endParaRPr>
          </a:p>
          <a:p>
            <a:pPr indent="0" lvl="0" marL="0" marR="0" rtl="0" algn="r">
              <a:lnSpc>
                <a:spcPct val="100000"/>
              </a:lnSpc>
              <a:spcBef>
                <a:spcPts val="500"/>
              </a:spcBef>
              <a:spcAft>
                <a:spcPts val="0"/>
              </a:spcAft>
              <a:buClr>
                <a:srgbClr val="000000"/>
              </a:buClr>
              <a:buSzPts val="1800"/>
              <a:buFont typeface="Times New Roman"/>
              <a:buNone/>
            </a:pPr>
            <a:r>
              <a:rPr b="0" i="0" lang="en-US" sz="1800" u="none" cap="none" strike="noStrike">
                <a:solidFill>
                  <a:srgbClr val="000000"/>
                </a:solidFill>
                <a:latin typeface="Times New Roman"/>
                <a:ea typeface="Times New Roman"/>
                <a:cs typeface="Times New Roman"/>
                <a:sym typeface="Times New Roman"/>
              </a:rPr>
              <a:t>ИЯ-MZ-21</a:t>
            </a:r>
            <a:endParaRPr/>
          </a:p>
          <a:p>
            <a:pPr indent="0" lvl="0" marL="0" marR="0" rtl="0" algn="r">
              <a:lnSpc>
                <a:spcPct val="100000"/>
              </a:lnSpc>
              <a:spcBef>
                <a:spcPts val="500"/>
              </a:spcBef>
              <a:spcAft>
                <a:spcPts val="0"/>
              </a:spcAft>
              <a:buClr>
                <a:srgbClr val="000000"/>
              </a:buClr>
              <a:buSzPts val="1800"/>
              <a:buFont typeface="Times New Roman"/>
              <a:buNone/>
            </a:pPr>
            <a:r>
              <a:rPr b="0" i="0" lang="en-US" sz="1800" u="none" cap="none" strike="noStrike">
                <a:solidFill>
                  <a:srgbClr val="000000"/>
                </a:solidFill>
                <a:latin typeface="Times New Roman"/>
                <a:ea typeface="Times New Roman"/>
                <a:cs typeface="Times New Roman"/>
                <a:sym typeface="Times New Roman"/>
              </a:rPr>
              <a:t>Руководитель:</a:t>
            </a:r>
            <a:endParaRPr b="0" i="0" sz="1800" u="none" cap="none" strike="noStrike">
              <a:solidFill>
                <a:schemeClr val="dk1"/>
              </a:solidFill>
              <a:latin typeface="Calibri"/>
              <a:ea typeface="Calibri"/>
              <a:cs typeface="Calibri"/>
              <a:sym typeface="Calibri"/>
            </a:endParaRPr>
          </a:p>
          <a:p>
            <a:pPr indent="0" lvl="0" marL="0" marR="0" rtl="0" algn="r">
              <a:lnSpc>
                <a:spcPct val="100000"/>
              </a:lnSpc>
              <a:spcBef>
                <a:spcPts val="500"/>
              </a:spcBef>
              <a:spcAft>
                <a:spcPts val="0"/>
              </a:spcAft>
              <a:buClr>
                <a:srgbClr val="000000"/>
              </a:buClr>
              <a:buSzPts val="1800"/>
              <a:buFont typeface="Times New Roman"/>
              <a:buNone/>
            </a:pPr>
            <a:r>
              <a:rPr b="0" i="0" lang="en-US" sz="1800" u="none" cap="none" strike="noStrike">
                <a:solidFill>
                  <a:srgbClr val="000000"/>
                </a:solidFill>
                <a:latin typeface="Times New Roman"/>
                <a:ea typeface="Times New Roman"/>
                <a:cs typeface="Times New Roman"/>
                <a:sym typeface="Times New Roman"/>
              </a:rPr>
              <a:t>Мещерякова Е.В.</a:t>
            </a:r>
            <a:endParaRPr b="0" i="0" sz="1800" u="none" cap="none" strike="noStrike">
              <a:solidFill>
                <a:schemeClr val="dk1"/>
              </a:solidFill>
              <a:latin typeface="Calibri"/>
              <a:ea typeface="Calibri"/>
              <a:cs typeface="Calibri"/>
              <a:sym typeface="Calibri"/>
            </a:endParaRPr>
          </a:p>
          <a:p>
            <a:pPr indent="0" lvl="0" marL="0" marR="0" rtl="0" algn="r">
              <a:lnSpc>
                <a:spcPct val="100000"/>
              </a:lnSpc>
              <a:spcBef>
                <a:spcPts val="500"/>
              </a:spcBef>
              <a:spcAft>
                <a:spcPts val="0"/>
              </a:spcAft>
              <a:buClr>
                <a:srgbClr val="000000"/>
              </a:buClr>
              <a:buSzPts val="1800"/>
              <a:buFont typeface="Times New Roman"/>
              <a:buNone/>
            </a:pPr>
            <a:r>
              <a:rPr b="0" i="0" lang="en-US" sz="1800" u="none" cap="none" strike="noStrike">
                <a:solidFill>
                  <a:srgbClr val="000000"/>
                </a:solidFill>
                <a:latin typeface="Times New Roman"/>
                <a:ea typeface="Times New Roman"/>
                <a:cs typeface="Times New Roman"/>
                <a:sym typeface="Times New Roman"/>
              </a:rPr>
              <a:t>Доктор пед. наук, профессор</a:t>
            </a:r>
            <a:br>
              <a:rPr b="0" i="0" lang="en-US" sz="1800" u="none" cap="none" strike="noStrike">
                <a:solidFill>
                  <a:schemeClr val="dk1"/>
                </a:solidFill>
                <a:latin typeface="Calibri"/>
                <a:ea typeface="Calibri"/>
                <a:cs typeface="Calibri"/>
                <a:sym typeface="Calibri"/>
              </a:rPr>
            </a:br>
            <a:endParaRPr/>
          </a:p>
        </p:txBody>
      </p:sp>
      <p:sp>
        <p:nvSpPr>
          <p:cNvPr id="87" name="Google Shape;87;p1"/>
          <p:cNvSpPr txBox="1"/>
          <p:nvPr/>
        </p:nvSpPr>
        <p:spPr>
          <a:xfrm>
            <a:off x="3744912" y="6273800"/>
            <a:ext cx="1654175"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Garamond"/>
              <a:buNone/>
            </a:pPr>
            <a:r>
              <a:rPr b="0" i="0" lang="en-US" sz="1800" u="none" cap="none" strike="noStrike">
                <a:solidFill>
                  <a:schemeClr val="dk1"/>
                </a:solidFill>
                <a:latin typeface="Garamond"/>
                <a:ea typeface="Garamond"/>
                <a:cs typeface="Garamond"/>
                <a:sym typeface="Garamond"/>
              </a:rPr>
              <a:t>Волгоград 2024</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2"/>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Формирование навыков письма</a:t>
            </a:r>
            <a:endParaRPr/>
          </a:p>
        </p:txBody>
      </p:sp>
      <p:sp>
        <p:nvSpPr>
          <p:cNvPr id="93" name="Google Shape;93;p2"/>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38100" lvl="0" marL="171450" marR="0" rtl="0" algn="l">
              <a:lnSpc>
                <a:spcPct val="90000"/>
              </a:lnSpc>
              <a:spcBef>
                <a:spcPts val="0"/>
              </a:spcBef>
              <a:spcAft>
                <a:spcPts val="0"/>
              </a:spcAft>
              <a:buClr>
                <a:schemeClr val="dk1"/>
              </a:buClr>
              <a:buSzPts val="2100"/>
              <a:buFont typeface="Arial"/>
              <a:buNone/>
            </a:pPr>
            <a:r>
              <a:t/>
            </a:r>
            <a:endParaRPr sz="21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3"/>
          <p:cNvSpPr txBox="1"/>
          <p:nvPr>
            <p:ph type="ctrTitle"/>
          </p:nvPr>
        </p:nvSpPr>
        <p:spPr>
          <a:xfrm>
            <a:off x="152400" y="533400"/>
            <a:ext cx="8991600" cy="1920875"/>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5400"/>
              <a:buFont typeface="Calibri"/>
              <a:buNone/>
            </a:pPr>
            <a:r>
              <a:rPr b="0" i="0" lang="en-US" sz="5400" u="none">
                <a:solidFill>
                  <a:schemeClr val="dk1"/>
                </a:solidFill>
                <a:latin typeface="Calibri"/>
                <a:ea typeface="Calibri"/>
                <a:cs typeface="Calibri"/>
                <a:sym typeface="Calibri"/>
              </a:rPr>
              <a:t>Цели и задачи обучения письменной речи</a:t>
            </a:r>
            <a:endParaRPr/>
          </a:p>
        </p:txBody>
      </p:sp>
      <p:sp>
        <p:nvSpPr>
          <p:cNvPr id="99" name="Google Shape;99;p3"/>
          <p:cNvSpPr txBox="1"/>
          <p:nvPr>
            <p:ph idx="1" type="subTitle"/>
          </p:nvPr>
        </p:nvSpPr>
        <p:spPr>
          <a:xfrm>
            <a:off x="457200" y="2362200"/>
            <a:ext cx="8382000" cy="3657600"/>
          </a:xfrm>
          <a:prstGeom prst="rect">
            <a:avLst/>
          </a:prstGeom>
          <a:noFill/>
          <a:ln>
            <a:noFill/>
          </a:ln>
        </p:spPr>
        <p:txBody>
          <a:bodyPr anchorCtr="0" anchor="t" bIns="45700" lIns="91425" spcFirstLastPara="1" rIns="91425" wrap="square" tIns="45700">
            <a:normAutofit/>
          </a:bodyPr>
          <a:lstStyle/>
          <a:p>
            <a:pPr indent="0" lvl="0" marL="0" rtl="0" algn="ctr">
              <a:lnSpc>
                <a:spcPct val="80000"/>
              </a:lnSpc>
              <a:spcBef>
                <a:spcPts val="0"/>
              </a:spcBef>
              <a:spcAft>
                <a:spcPts val="0"/>
              </a:spcAft>
              <a:buClr>
                <a:schemeClr val="dk1"/>
              </a:buClr>
              <a:buSzPts val="2800"/>
              <a:buNone/>
            </a:pPr>
            <a:r>
              <a:rPr b="0" i="0" lang="en-US" sz="2800" u="none">
                <a:solidFill>
                  <a:schemeClr val="dk1"/>
                </a:solidFill>
                <a:latin typeface="Calibri"/>
                <a:ea typeface="Calibri"/>
                <a:cs typeface="Calibri"/>
                <a:sym typeface="Calibri"/>
              </a:rPr>
              <a:t>Письмо это техническая сторона фиксации речи.</a:t>
            </a:r>
            <a:endParaRPr/>
          </a:p>
          <a:p>
            <a:pPr indent="0" lvl="0" marL="0" rtl="0" algn="l">
              <a:lnSpc>
                <a:spcPct val="80000"/>
              </a:lnSpc>
              <a:spcBef>
                <a:spcPts val="700"/>
              </a:spcBef>
              <a:spcAft>
                <a:spcPts val="0"/>
              </a:spcAft>
              <a:buClr>
                <a:schemeClr val="dk1"/>
              </a:buClr>
              <a:buSzPts val="2800"/>
              <a:buNone/>
            </a:pPr>
            <a:r>
              <a:rPr b="0" i="0" lang="en-US" sz="2800" u="none">
                <a:solidFill>
                  <a:schemeClr val="dk1"/>
                </a:solidFill>
                <a:latin typeface="Calibri"/>
                <a:ea typeface="Calibri"/>
                <a:cs typeface="Calibri"/>
                <a:sym typeface="Calibri"/>
              </a:rPr>
              <a:t>В основе письма лежат навыки:</a:t>
            </a:r>
            <a:endParaRPr/>
          </a:p>
          <a:p>
            <a:pPr indent="0" lvl="0" marL="0" rtl="0" algn="l">
              <a:lnSpc>
                <a:spcPct val="80000"/>
              </a:lnSpc>
              <a:spcBef>
                <a:spcPts val="700"/>
              </a:spcBef>
              <a:spcAft>
                <a:spcPts val="0"/>
              </a:spcAft>
              <a:buClr>
                <a:schemeClr val="dk1"/>
              </a:buClr>
              <a:buSzPts val="2800"/>
              <a:buNone/>
            </a:pPr>
            <a:r>
              <a:rPr b="0" i="0" lang="en-US" sz="2800" u="none">
                <a:solidFill>
                  <a:schemeClr val="dk1"/>
                </a:solidFill>
                <a:latin typeface="Calibri"/>
                <a:ea typeface="Calibri"/>
                <a:cs typeface="Calibri"/>
                <a:sym typeface="Calibri"/>
              </a:rPr>
              <a:t>А) графические;</a:t>
            </a:r>
            <a:endParaRPr/>
          </a:p>
          <a:p>
            <a:pPr indent="0" lvl="0" marL="0" rtl="0" algn="l">
              <a:lnSpc>
                <a:spcPct val="80000"/>
              </a:lnSpc>
              <a:spcBef>
                <a:spcPts val="700"/>
              </a:spcBef>
              <a:spcAft>
                <a:spcPts val="0"/>
              </a:spcAft>
              <a:buClr>
                <a:schemeClr val="dk1"/>
              </a:buClr>
              <a:buSzPts val="2800"/>
              <a:buNone/>
            </a:pPr>
            <a:r>
              <a:rPr b="0" i="0" lang="en-US" sz="2800" u="none">
                <a:solidFill>
                  <a:schemeClr val="dk1"/>
                </a:solidFill>
                <a:latin typeface="Calibri"/>
                <a:ea typeface="Calibri"/>
                <a:cs typeface="Calibri"/>
                <a:sym typeface="Calibri"/>
              </a:rPr>
              <a:t>Б) каллиграфические;</a:t>
            </a:r>
            <a:endParaRPr/>
          </a:p>
          <a:p>
            <a:pPr indent="0" lvl="0" marL="0" rtl="0" algn="l">
              <a:lnSpc>
                <a:spcPct val="80000"/>
              </a:lnSpc>
              <a:spcBef>
                <a:spcPts val="700"/>
              </a:spcBef>
              <a:spcAft>
                <a:spcPts val="0"/>
              </a:spcAft>
              <a:buClr>
                <a:schemeClr val="dk1"/>
              </a:buClr>
              <a:buSzPts val="2800"/>
              <a:buNone/>
            </a:pPr>
            <a:r>
              <a:rPr b="0" i="0" lang="en-US" sz="2800" u="none">
                <a:solidFill>
                  <a:schemeClr val="dk1"/>
                </a:solidFill>
                <a:latin typeface="Calibri"/>
                <a:ea typeface="Calibri"/>
                <a:cs typeface="Calibri"/>
                <a:sym typeface="Calibri"/>
              </a:rPr>
              <a:t>В) фонетические, офографические.</a:t>
            </a:r>
            <a:endParaRPr/>
          </a:p>
          <a:p>
            <a:pPr indent="0" lvl="0" marL="0" rtl="0" algn="l">
              <a:lnSpc>
                <a:spcPct val="80000"/>
              </a:lnSpc>
              <a:spcBef>
                <a:spcPts val="700"/>
              </a:spcBef>
              <a:spcAft>
                <a:spcPts val="0"/>
              </a:spcAft>
              <a:buClr>
                <a:schemeClr val="dk1"/>
              </a:buClr>
              <a:buSzPts val="2800"/>
              <a:buNone/>
            </a:pPr>
            <a:r>
              <a:rPr b="0" i="0" lang="en-US" sz="2800" u="none">
                <a:solidFill>
                  <a:schemeClr val="dk1"/>
                </a:solidFill>
                <a:latin typeface="Calibri"/>
                <a:ea typeface="Calibri"/>
                <a:cs typeface="Calibri"/>
                <a:sym typeface="Calibri"/>
              </a:rPr>
              <a:t>Письменная речь – это продуктивный вид речевой деятельности, способность выражать мысли в письменной форме.</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4"/>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Необходимые умения для письменного общения</a:t>
            </a:r>
            <a:endParaRPr/>
          </a:p>
        </p:txBody>
      </p:sp>
      <p:sp>
        <p:nvSpPr>
          <p:cNvPr id="105" name="Google Shape;105;p4"/>
          <p:cNvSpPr txBox="1"/>
          <p:nvPr>
            <p:ph idx="1" type="body"/>
          </p:nvPr>
        </p:nvSpPr>
        <p:spPr>
          <a:xfrm>
            <a:off x="457200" y="1600200"/>
            <a:ext cx="8382000" cy="4525962"/>
          </a:xfrm>
          <a:prstGeom prst="rect">
            <a:avLst/>
          </a:prstGeom>
          <a:noFill/>
          <a:ln>
            <a:noFill/>
          </a:ln>
        </p:spPr>
        <p:txBody>
          <a:bodyPr anchorCtr="0" anchor="t" bIns="45700" lIns="91425" spcFirstLastPara="1" rIns="91425" wrap="square" tIns="45700">
            <a:noAutofit/>
          </a:bodyPr>
          <a:lstStyle/>
          <a:p>
            <a:pPr indent="-177800" lvl="0" marL="171450" marR="0" rtl="0" algn="just">
              <a:lnSpc>
                <a:spcPct val="90000"/>
              </a:lnSpc>
              <a:spcBef>
                <a:spcPts val="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Создавать тексты разного содержания.</a:t>
            </a:r>
            <a:endParaRPr/>
          </a:p>
          <a:p>
            <a:pPr indent="-177800" lvl="0" marL="171450" marR="0" rtl="0" algn="just">
              <a:lnSpc>
                <a:spcPct val="9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Выражать суждения, используя аргументы и эмоционально-оценочные языковые средства. </a:t>
            </a:r>
            <a:endParaRPr/>
          </a:p>
          <a:p>
            <a:pPr indent="-177800" lvl="0" marL="171450" marR="0" rtl="0" algn="just">
              <a:lnSpc>
                <a:spcPct val="9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Создавать вторичные тексты. </a:t>
            </a:r>
            <a:endParaRPr/>
          </a:p>
          <a:p>
            <a:pPr indent="-177800" lvl="0" marL="171450" marR="0" rtl="0" algn="just">
              <a:lnSpc>
                <a:spcPct val="9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Фиксировать фактическую информацию.</a:t>
            </a:r>
            <a:endParaRPr/>
          </a:p>
          <a:p>
            <a:pPr indent="-177800" lvl="0" marL="171450" marR="0" rtl="0" algn="just">
              <a:lnSpc>
                <a:spcPct val="9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Формулировать главную мысль текста.</a:t>
            </a:r>
            <a:endParaRPr/>
          </a:p>
          <a:p>
            <a:pPr indent="-177800" lvl="0" marL="171450" marR="0" rtl="0" algn="just">
              <a:lnSpc>
                <a:spcPct val="9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Сравнивать, сопоставлять факты из текста.</a:t>
            </a:r>
            <a:endParaRPr/>
          </a:p>
          <a:p>
            <a:pPr indent="-177800" lvl="0" marL="171450" marR="0" rtl="0" algn="just">
              <a:lnSpc>
                <a:spcPct val="9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Оценивать факты в результате общения.</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5"/>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Владение умениями обеспечивает возможность:</a:t>
            </a:r>
            <a:endParaRPr/>
          </a:p>
        </p:txBody>
      </p:sp>
      <p:sp>
        <p:nvSpPr>
          <p:cNvPr id="111" name="Google Shape;111;p5"/>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l">
              <a:lnSpc>
                <a:spcPct val="90000"/>
              </a:lnSpc>
              <a:spcBef>
                <a:spcPts val="0"/>
              </a:spcBef>
              <a:spcAft>
                <a:spcPts val="0"/>
              </a:spcAft>
              <a:buClr>
                <a:schemeClr val="dk1"/>
              </a:buClr>
              <a:buSzPts val="2100"/>
              <a:buFont typeface="Arial"/>
              <a:buChar char="•"/>
            </a:pPr>
            <a:r>
              <a:rPr b="0" i="0" lang="en-US" sz="2100" u="none">
                <a:solidFill>
                  <a:schemeClr val="dk1"/>
                </a:solidFill>
                <a:latin typeface="Calibri"/>
                <a:ea typeface="Calibri"/>
                <a:cs typeface="Calibri"/>
                <a:sym typeface="Calibri"/>
              </a:rPr>
              <a:t>Записать собственный устный текст в виде сочинения.</a:t>
            </a:r>
            <a:endParaRPr/>
          </a:p>
          <a:p>
            <a:pPr indent="-171450" lvl="0" marL="171450" marR="0" rtl="0" algn="l">
              <a:lnSpc>
                <a:spcPct val="90000"/>
              </a:lnSpc>
              <a:spcBef>
                <a:spcPts val="700"/>
              </a:spcBef>
              <a:spcAft>
                <a:spcPts val="0"/>
              </a:spcAft>
              <a:buClr>
                <a:schemeClr val="dk1"/>
              </a:buClr>
              <a:buSzPts val="2100"/>
              <a:buFont typeface="Arial"/>
              <a:buChar char="•"/>
            </a:pPr>
            <a:r>
              <a:rPr b="0" i="0" lang="en-US" sz="2100" u="none">
                <a:solidFill>
                  <a:schemeClr val="dk1"/>
                </a:solidFill>
                <a:latin typeface="Calibri"/>
                <a:ea typeface="Calibri"/>
                <a:cs typeface="Calibri"/>
                <a:sym typeface="Calibri"/>
              </a:rPr>
              <a:t>Записать чужой письменный текст в виде конспекта.</a:t>
            </a:r>
            <a:endParaRPr/>
          </a:p>
          <a:p>
            <a:pPr indent="-171450" lvl="0" marL="171450" marR="0" rtl="0" algn="l">
              <a:lnSpc>
                <a:spcPct val="90000"/>
              </a:lnSpc>
              <a:spcBef>
                <a:spcPts val="700"/>
              </a:spcBef>
              <a:spcAft>
                <a:spcPts val="0"/>
              </a:spcAft>
              <a:buClr>
                <a:schemeClr val="dk1"/>
              </a:buClr>
              <a:buSzPts val="2100"/>
              <a:buFont typeface="Arial"/>
              <a:buChar char="•"/>
            </a:pPr>
            <a:r>
              <a:rPr b="0" i="0" lang="en-US" sz="2100" u="none">
                <a:solidFill>
                  <a:schemeClr val="dk1"/>
                </a:solidFill>
                <a:latin typeface="Calibri"/>
                <a:ea typeface="Calibri"/>
                <a:cs typeface="Calibri"/>
                <a:sym typeface="Calibri"/>
              </a:rPr>
              <a:t>Записать чужой устный текст.</a:t>
            </a:r>
            <a:endParaRPr/>
          </a:p>
          <a:p>
            <a:pPr indent="-171450" lvl="0" marL="171450" marR="0" rtl="0" algn="l">
              <a:lnSpc>
                <a:spcPct val="90000"/>
              </a:lnSpc>
              <a:spcBef>
                <a:spcPts val="700"/>
              </a:spcBef>
              <a:spcAft>
                <a:spcPts val="0"/>
              </a:spcAft>
              <a:buClr>
                <a:schemeClr val="dk1"/>
              </a:buClr>
              <a:buSzPts val="2100"/>
              <a:buFont typeface="Arial"/>
              <a:buChar char="•"/>
            </a:pPr>
            <a:r>
              <a:rPr b="0" i="0" lang="en-US" sz="2100" u="none">
                <a:solidFill>
                  <a:schemeClr val="dk1"/>
                </a:solidFill>
                <a:latin typeface="Calibri"/>
                <a:ea typeface="Calibri"/>
                <a:cs typeface="Calibri"/>
                <a:sym typeface="Calibri"/>
              </a:rPr>
              <a:t>Списать текст из учебника.</a:t>
            </a:r>
            <a:endParaRPr/>
          </a:p>
          <a:p>
            <a:pPr indent="-171450" lvl="0" marL="171450" marR="0" rtl="0" algn="l">
              <a:lnSpc>
                <a:spcPct val="90000"/>
              </a:lnSpc>
              <a:spcBef>
                <a:spcPts val="700"/>
              </a:spcBef>
              <a:spcAft>
                <a:spcPts val="0"/>
              </a:spcAft>
              <a:buClr>
                <a:schemeClr val="dk1"/>
              </a:buClr>
              <a:buSzPts val="2100"/>
              <a:buFont typeface="Arial"/>
              <a:buChar char="•"/>
            </a:pPr>
            <a:r>
              <a:rPr b="0" i="0" lang="en-US" sz="2100" u="none">
                <a:solidFill>
                  <a:schemeClr val="dk1"/>
                </a:solidFill>
                <a:latin typeface="Calibri"/>
                <a:ea typeface="Calibri"/>
                <a:cs typeface="Calibri"/>
                <a:sym typeface="Calibri"/>
              </a:rPr>
              <a:t>Обучение письму и письменной речи являются целью и средством овладения языком.</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6"/>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Особенности письма и письменной речи</a:t>
            </a:r>
            <a:endParaRPr/>
          </a:p>
        </p:txBody>
      </p:sp>
      <p:sp>
        <p:nvSpPr>
          <p:cNvPr id="117" name="Google Shape;117;p6"/>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rmAutofit/>
          </a:bodyPr>
          <a:lstStyle/>
          <a:p>
            <a:pPr indent="-177800" lvl="0" marL="171450" marR="0" rtl="0" algn="l">
              <a:lnSpc>
                <a:spcPct val="80000"/>
              </a:lnSpc>
              <a:spcBef>
                <a:spcPts val="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Письмо и письменная речь вторичны по отношению к устной речи, так как возникли на ее основе в качестве способа хранения речевых произведений.</a:t>
            </a:r>
            <a:endParaRPr/>
          </a:p>
          <a:p>
            <a:pPr indent="-177800" lvl="0" marL="171450" marR="0" rtl="0" algn="l">
              <a:lnSpc>
                <a:spcPct val="8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Письменное общение в отличие от устного:</a:t>
            </a:r>
            <a:endParaRPr/>
          </a:p>
          <a:p>
            <a:pPr indent="-177800" lvl="0" marL="171450" marR="0" rtl="0" algn="l">
              <a:lnSpc>
                <a:spcPct val="8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дистантно; </a:t>
            </a:r>
            <a:endParaRPr/>
          </a:p>
          <a:p>
            <a:pPr indent="-177800" lvl="0" marL="171450" marR="0" rtl="0" algn="l">
              <a:lnSpc>
                <a:spcPct val="8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заранее фиксируется;</a:t>
            </a:r>
            <a:endParaRPr/>
          </a:p>
          <a:p>
            <a:pPr indent="-177800" lvl="0" marL="171450" marR="0" rtl="0" algn="l">
              <a:lnSpc>
                <a:spcPct val="8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монологично;</a:t>
            </a:r>
            <a:endParaRPr/>
          </a:p>
          <a:p>
            <a:pPr indent="-177800" lvl="0" marL="171450" marR="0" rtl="0" algn="l">
              <a:lnSpc>
                <a:spcPct val="8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рассчитано на зрительное восприятие;</a:t>
            </a:r>
            <a:endParaRPr/>
          </a:p>
          <a:p>
            <a:pPr indent="-177800" lvl="0" marL="171450" marR="0" rtl="0" algn="l">
              <a:lnSpc>
                <a:spcPct val="80000"/>
              </a:lnSpc>
              <a:spcBef>
                <a:spcPts val="700"/>
              </a:spcBef>
              <a:spcAft>
                <a:spcPts val="0"/>
              </a:spcAft>
              <a:buClr>
                <a:schemeClr val="dk1"/>
              </a:buClr>
              <a:buSzPts val="2800"/>
              <a:buFont typeface="Arial"/>
              <a:buChar char="•"/>
            </a:pPr>
            <a:r>
              <a:rPr b="0" i="0" lang="en-US" sz="2800" u="none">
                <a:solidFill>
                  <a:schemeClr val="dk1"/>
                </a:solidFill>
                <a:latin typeface="Calibri"/>
                <a:ea typeface="Calibri"/>
                <a:cs typeface="Calibri"/>
                <a:sym typeface="Calibri"/>
              </a:rPr>
              <a:t>более медленно в сравнении с говорением.</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7"/>
          <p:cNvSpPr txBox="1"/>
          <p:nvPr>
            <p:ph type="title"/>
          </p:nvPr>
        </p:nvSpPr>
        <p:spPr>
          <a:xfrm>
            <a:off x="0" y="274637"/>
            <a:ext cx="9144000" cy="11430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Механизмы письменного общения</a:t>
            </a:r>
            <a:endParaRPr/>
          </a:p>
        </p:txBody>
      </p:sp>
      <p:sp>
        <p:nvSpPr>
          <p:cNvPr id="123" name="Google Shape;123;p7"/>
          <p:cNvSpPr txBox="1"/>
          <p:nvPr>
            <p:ph idx="1" type="body"/>
          </p:nvPr>
        </p:nvSpPr>
        <p:spPr>
          <a:xfrm>
            <a:off x="152400" y="1447800"/>
            <a:ext cx="8839200" cy="51816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Процесс письма подобен процессу говорения, так как в их основе лежит проговаривание текста сначала во внутренней, а затем внешней речи.</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Процесс письменной коммуникации включает несколько этапов.</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Замысел высказывания: возникает потребность в письменном оформлении речи. Автор определяет цель высказывания - запись собственной речи в виде письма, заявления, сочинения, статьи (создание первичного текста) либо запись чужой речи - составление конспекта, реферата, плана, изложения (создание вторичного текста).</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Планирование высказывания: формируется план высказывания и его построения (композиции). Текст, структурируемый во внутренней речи, может быть реализован во внешней речи (шепотная речь).</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Реализация высказывания: представляет собой оформление речевого замысла в виде письменного текста.</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Контроль на этом этапе письменного общения: автор текста проверяет точность реализации своего замысла, вносит в текст исправления и дополнения.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8"/>
          <p:cNvSpPr txBox="1"/>
          <p:nvPr>
            <p:ph idx="1" type="body"/>
          </p:nvPr>
        </p:nvSpPr>
        <p:spPr>
          <a:xfrm>
            <a:off x="457200" y="304800"/>
            <a:ext cx="8458200" cy="64008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Реализация высказывания в форме письменного произведения обеспечивается работой следующих механизмов:</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Механизм осмысления (или установления смысловых связей) выражается в установлении смысловых связей между понятиями, затем связи между членами предложения, которая определяется логикой событий и единицами языка, отобранными для передачи информации. Наконец, это связь между данным и новым, т. е. между темой и ремой высказывания.</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Механизм упреждающего синтеза. Благодаря действию этого механизма пишущий, во-первых, проговаривает во внутренней речи единицы языка, которые планирует использовать при оформлении высказывания; во-вторых, в процессе произнесения слов, предвидит последующие слова и формы связи между ними; наконец, представляет себе дальнейшее развитие замысла в пределах не только одной фразы, но и высказывания в целом.3. </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Механизмы памяти, роль которой во всех видах коммуникации чрезвычайно велика. Особенно важную роль в письменной речи играет кратковременная (оперативная) память, так как при фиксации речи в виде текста предмет высказывания должен постоянно удерживаться в памяти. </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Таким образом, оперативная память служит средством организации и удержания информации, предназначенной для ее использования в письменном общении.</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9"/>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Содержание обучения</a:t>
            </a:r>
            <a:endParaRPr/>
          </a:p>
        </p:txBody>
      </p:sp>
      <p:sp>
        <p:nvSpPr>
          <p:cNvPr id="134" name="Google Shape;134;p9"/>
          <p:cNvSpPr txBox="1"/>
          <p:nvPr>
            <p:ph idx="1" type="body"/>
          </p:nvPr>
        </p:nvSpPr>
        <p:spPr>
          <a:xfrm>
            <a:off x="381000" y="1600200"/>
            <a:ext cx="8534400" cy="49530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Содержание обучение письму и письменной речи направлено на достижение различных уровней владения языком, требования к которым зафиксированы в госстандарте и программах по иностранному языку для разных этапов, уровней и профилей обучения.</a:t>
            </a:r>
            <a:endParaRPr/>
          </a:p>
          <a:p>
            <a:pPr indent="-171450" lvl="0" marL="171450" marR="0" rtl="0" algn="just">
              <a:lnSpc>
                <a:spcPct val="8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Обучение в общеобразовательной школе, а время обучения достигается пороговый уровень владения навыками и умениями письменного общения. </a:t>
            </a:r>
            <a:endParaRPr/>
          </a:p>
          <a:p>
            <a:pPr indent="-171450" lvl="0" marL="171450" marR="0" rtl="0" algn="just">
              <a:lnSpc>
                <a:spcPct val="8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Требования к языковой подготовке школьников сформулированы в документе «Новые государственные стандарты по иностранному языку» (2004) и в создаваемых на его основе программах. Установки на обучение письму и письменной речи в программе по английскому языку выглядят следующим образом.</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10"/>
          <p:cNvSpPr txBox="1"/>
          <p:nvPr>
            <p:ph idx="1" type="body"/>
          </p:nvPr>
        </p:nvSpPr>
        <p:spPr>
          <a:xfrm>
            <a:off x="228600" y="381000"/>
            <a:ext cx="8763000" cy="62484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Начальное общее образование (2-4 кл.)Списывание текста; вписывание в текст и выписывание из него слов, словосочетаний. Написание с опорой на образец поздравления, короткого личного письма.</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Основное общее образование (5-9 кл.)делать выписки из текста; писать короткие поздравления с днем рождения, другими праздниками (объемом 30 слов, включая адрес), выражать пожелания; заполнять бланки; писать личное письмо с опорой на образец. Объем личного письма - 50-60 слов, включая адрес.</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Среднее полное общее образование. Базовый уровень (10-11 кл.)Развитие умений писать личное письмо, заполнять анкеты, бланки; излагать сведения о себе в форме, принятой в англоязычных странах (автобио- графия/резюме); составлять план, тезисы устного/письменного сообщения, в том числе на основе выписок из текста. Развитие умений: расспрашивать в личном письме о новостях и сообщать их; рассказывать об отдельных фактах/событиях своей жизни, выражая свои суждения и чувства; описывать свои планы на будущее.</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Среднее полное общее образование. Профильный уровень (10-11 кл.)писать личное и деловое письмо: сообщать сведения о себе в форме, принятой в стране изучаемого языка (автобиография/резюме, анкета, формуляр);излагать содержание прочитанного/прослушанного иноязычного текста в виде тезисов, реферата, обзора; кратко записывать основное содержание лекций учителя; использовать письменную речь на иностранном языке в ходе проектноисследовательской деятельности, фиксировать и обобщать информацию, полученную из разных источников; составлять тезисы или развернутый план выступления; описывать события/факты/явления; сообщать/запрашивать информацию, выражая собственное мнение/суждение.</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1"/>
          <p:cNvSpPr txBox="1"/>
          <p:nvPr>
            <p:ph type="title"/>
          </p:nvPr>
        </p:nvSpPr>
        <p:spPr>
          <a:xfrm>
            <a:off x="152400" y="304800"/>
            <a:ext cx="8839200" cy="11430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Обучение письму в высшей школе</a:t>
            </a:r>
            <a:endParaRPr/>
          </a:p>
        </p:txBody>
      </p:sp>
      <p:sp>
        <p:nvSpPr>
          <p:cNvPr id="145" name="Google Shape;145;p11"/>
          <p:cNvSpPr txBox="1"/>
          <p:nvPr>
            <p:ph idx="1" type="body"/>
          </p:nvPr>
        </p:nvSpPr>
        <p:spPr>
          <a:xfrm>
            <a:off x="228600" y="1600200"/>
            <a:ext cx="8763000" cy="4525962"/>
          </a:xfrm>
          <a:prstGeom prst="rect">
            <a:avLst/>
          </a:prstGeom>
          <a:noFill/>
          <a:ln>
            <a:noFill/>
          </a:ln>
        </p:spPr>
        <p:txBody>
          <a:bodyPr anchorCtr="0" anchor="t" bIns="45700" lIns="91425" spcFirstLastPara="1" rIns="91425" wrap="square" tIns="45700">
            <a:noAutofit/>
          </a:bodyPr>
          <a:lstStyle/>
          <a:p>
            <a:pPr indent="-171450" lvl="0" marL="171450" marR="0" rtl="0" algn="l">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Нефилологический профиль.</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Умения в области письменной речи:</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передавать на иностранном языке и корректно оформлять информацию в соответствии с целями, задачами общения и с учетом адресата (фиксация информации, полученной при чтении, в форме рабочих записей, плана, конспекта);</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писать деловое письмо, резюме для приема на работу, заявление, заявки;</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заполнять формуляр, анкету;</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писать личное письмо, открытку и др., осуществляя при этом определенные коммуникативные намерения (запрос сведений/данных, информирование, предложение, побуждение к действию и др.);писать аннотацию, реферат;</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запрашивать/выражать согласие/несогласие, отказ.</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12"/>
          <p:cNvSpPr txBox="1"/>
          <p:nvPr>
            <p:ph idx="1" type="body"/>
          </p:nvPr>
        </p:nvSpPr>
        <p:spPr>
          <a:xfrm>
            <a:off x="152400" y="381000"/>
            <a:ext cx="8839200" cy="63246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Филологический профиль</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На основном этапе обучения учащиеся должны продемонстрировать умение:</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создавать письменные тексты на основе прочитанного / прослушанного текста, демонстрируя способности выделять в тексте основную информацию, проводить компрессию текста путем исключения второстепенной информации, создавать конспект, резюме;</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создавать собственный письменный текст, относящийся к учебной, социально-культурной и официально-деловой сферам общения (сочинение, заявление, объяснительная записка и т. д).На продвинутом этапе обучения достигается профессиональный уровень владения навыками и умениями письма, характерные для выпускника магистратуры. В рамках модуля «Филология» учащиеся в области письменной коммуникации должны уметь:</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записывать основную информацию при прослушивании монологического высказывания;</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составлять рефераты (монографический и обзорный), резюме;</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писать научную работу (курсовая, дипломная);писать рецензию с элементами лингвостилистического анализа художественного текста;</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написать или заполнить деловую бумагу: заявление, объяснительную записку, анкету, автобиографию, протокол и т. д.;</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оформлять научный текст в соответствии с требованиями жанра (цитировать источники, оформлять справочно-библиографический аппарат научной работы).</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3"/>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Приемы обучения письму и письменной речи</a:t>
            </a:r>
            <a:endParaRPr/>
          </a:p>
        </p:txBody>
      </p:sp>
      <p:sp>
        <p:nvSpPr>
          <p:cNvPr id="156" name="Google Shape;156;p13"/>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Обучение технике письма</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Овладение технической стороной письма предполагает усвоение учащимися иноязычной графики (совокупности способов изображения букв, буквосочетаний), каллиграфии (искусство писать красиво). Основными качествами письма являются разборчивость (удобочитаемость) букв при письме и скорость письма.</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Важными показателями правильного письма также являются:</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наклон буквы (примерно под углом 65°);соотнесение высоты строчных и заглавных букв (примерно 1:2);соединение букв между собой.</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Правильное начертание букв и соединение элементов письма во многом зависит от навыков письма на родном языке, которые переносятся на изучаемый язык и часто являются причиной интерференционных ошибок и затруднений. Владение техникой письма является предпосылкой овладения письменной речью.</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4"/>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Обучение графике</a:t>
            </a:r>
            <a:endParaRPr/>
          </a:p>
        </p:txBody>
      </p:sp>
      <p:sp>
        <p:nvSpPr>
          <p:cNvPr id="162" name="Google Shape;162;p14"/>
          <p:cNvSpPr txBox="1"/>
          <p:nvPr>
            <p:ph idx="1" type="body"/>
          </p:nvPr>
        </p:nvSpPr>
        <p:spPr>
          <a:xfrm>
            <a:off x="152400" y="1600200"/>
            <a:ext cx="8763000" cy="50292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Обучение графической стороне письма происходит в процессе вводно­фонетического курса, когда учащиеся знакомятся со звуками изучаемого языка и буквами, которые эти буквы обозначают. </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При этом решаются следующие задачи:</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Знакомство с алфавитом.</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Овладение звукобуквенными отношениями. Звуки речи обозначаются буквами, поэтому письмо на английском языке является буквенно-звуковым. Звуки при этом являются элементами речи, в то время как буквы - элементами письма.</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Установление связи между разными вариантами произношения каждой буквы.</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Первая задача тесно связана с обучением технике чтения, так как используются одинаковые психологические механизмы.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5"/>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Трудности овладения иноязычной графикой</a:t>
            </a:r>
            <a:endParaRPr/>
          </a:p>
        </p:txBody>
      </p:sp>
      <p:sp>
        <p:nvSpPr>
          <p:cNvPr id="168" name="Google Shape;168;p15"/>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 двух языках (родном и изучаемом) буквы пишутся одинаково, но произносятся по-разному. Например, Р (англ. «пи») и Р (русск. «эр»). Буква П в русском языке произносится «па», а в языках, имеющих латинскую графику, «эн».Буквы в двух языках близки по произношению, но пишутся по-разному. Например, т («эм» - в англ. языке) и м («эм» - в русском).Начертание букв, отсутствующих в родном (русском) языке учащихся: Gy, Ff, Jj, LI, Qq, Rr, Vv, Ww, Zz, Yy.</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Написание безударных гласных и оглушение согласных в конце слова в русском языке, отсутствующие во многих языках и являющееся причиной графических ошибок: God &gt; гот.</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Одной фонеме соответствуют разные буквы. Например, английской фонеме [I:] соответствуют буквы е (he), ее (green), еа (read), ге (field), ег (receive).</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6"/>
          <p:cNvSpPr txBox="1"/>
          <p:nvPr>
            <p:ph idx="1" type="body"/>
          </p:nvPr>
        </p:nvSpPr>
        <p:spPr>
          <a:xfrm>
            <a:off x="457200" y="381000"/>
            <a:ext cx="8229600" cy="60960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90000"/>
              </a:lnSpc>
              <a:spcBef>
                <a:spcPts val="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Обучение графике полезно проводить в следующей последовательности:</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Демонстрация и чтение прописной буквы в изолированном положении.</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Написание буквы на классной доске с объяснением написания буквы. Для этого желательно, чтобы доска имела специальную разлиновку в виде двух линий с косой чертой под углом 65°.</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Объяснение различий между отдельными элементами буквы и похожими на них элементами букв родного языка.</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Чтение буквы в изолированном виде и в контексте слова.</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Запись буквы учащимися в тетради и их чтение.</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Тренировка в воспроизведении буквы в контексте слова с целью формирования навыка.</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7"/>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Графические ошибки</a:t>
            </a:r>
            <a:endParaRPr/>
          </a:p>
        </p:txBody>
      </p:sp>
      <p:sp>
        <p:nvSpPr>
          <p:cNvPr id="179" name="Google Shape;179;p17"/>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rmAutofit/>
          </a:bodyPr>
          <a:lstStyle/>
          <a:p>
            <a:pPr indent="-171450" lvl="0" marL="171450" marR="0" rtl="0" algn="just">
              <a:lnSpc>
                <a:spcPct val="70000"/>
              </a:lnSpc>
              <a:spcBef>
                <a:spcPts val="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Графические ошибки относятся к числу неязыковых ошибок, так как не нарушают структуру языка и вызваны незнанием правил написания букв и других графических элементов. </a:t>
            </a:r>
            <a:endParaRPr/>
          </a:p>
          <a:p>
            <a:pPr indent="-171450" lvl="0" marL="171450" marR="0" rtl="0" algn="just">
              <a:lnSpc>
                <a:spcPct val="7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Наиболее распространенные графические ошибки:</a:t>
            </a:r>
            <a:endParaRPr/>
          </a:p>
          <a:p>
            <a:pPr indent="-171450" lvl="0" marL="171450" marR="0" rtl="0" algn="just">
              <a:lnSpc>
                <a:spcPct val="7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неправильное начертание букв, не соответствующее общепринятому;</a:t>
            </a:r>
            <a:endParaRPr/>
          </a:p>
          <a:p>
            <a:pPr indent="-171450" lvl="0" marL="171450" marR="0" rtl="0" algn="just">
              <a:lnSpc>
                <a:spcPct val="7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пропуски букв в тексте;</a:t>
            </a:r>
            <a:endParaRPr/>
          </a:p>
          <a:p>
            <a:pPr indent="-171450" lvl="0" marL="171450" marR="0" rtl="0" algn="just">
              <a:lnSpc>
                <a:spcPct val="7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перестановки букв в тексте;</a:t>
            </a:r>
            <a:endParaRPr/>
          </a:p>
          <a:p>
            <a:pPr indent="-171450" lvl="0" marL="171450" marR="0" rtl="0" algn="just">
              <a:lnSpc>
                <a:spcPct val="7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замена одной буквы другой, часто под влиянием родного языка;</a:t>
            </a:r>
            <a:endParaRPr/>
          </a:p>
          <a:p>
            <a:pPr indent="-171450" lvl="0" marL="171450" marR="0" rtl="0" algn="just">
              <a:lnSpc>
                <a:spcPct val="7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добавление к слову лишних букв;</a:t>
            </a:r>
            <a:endParaRPr/>
          </a:p>
          <a:p>
            <a:pPr indent="-171450" lvl="0" marL="171450" marR="0" rtl="0" algn="just">
              <a:lnSpc>
                <a:spcPct val="7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отсутствие абзацев в тексте при его оформлении;</a:t>
            </a:r>
            <a:endParaRPr/>
          </a:p>
          <a:p>
            <a:pPr indent="-171450" lvl="0" marL="171450" marR="0" rtl="0" algn="just">
              <a:lnSpc>
                <a:spcPct val="7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отсутствие кавычек при цитировании текста.</a:t>
            </a:r>
            <a:endParaRPr/>
          </a:p>
          <a:p>
            <a:pPr indent="-171450" lvl="0" marL="171450" marR="0" rtl="0" algn="just">
              <a:lnSpc>
                <a:spcPct val="7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Работа по предупреждению графических ошибок заключается в повышенной внимательности при списывании и исправление ошибок преподавателем с объяснением их причин. Важным условием предотвращения графических ошибок является также доведение работы по обучению графике до уровня графического навыка.</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8"/>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Обучение каллиграфии</a:t>
            </a:r>
            <a:endParaRPr/>
          </a:p>
        </p:txBody>
      </p:sp>
      <p:sp>
        <p:nvSpPr>
          <p:cNvPr id="185" name="Google Shape;185;p18"/>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90000"/>
              </a:lnSpc>
              <a:spcBef>
                <a:spcPts val="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На занятиях по каллиграфии внимание должно быть сосредоточено на формировании навыков написания букв и соединении их в слове.</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Занятия по каллиграфии проводятся в рамках вводно-фонетического курса. Показателем индивидуальной манеры письма является почерк, особенности которого, сформированные на родном языке, учащиеся стремятся перенести на изучаемый язык.</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Формирование почерка не является основной целью обучения языку, но преподаватель может влиять на почерк учащихся путем объяснения допускаемых ошибок.</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9"/>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Обучение орфографии</a:t>
            </a:r>
            <a:endParaRPr/>
          </a:p>
        </p:txBody>
      </p:sp>
      <p:sp>
        <p:nvSpPr>
          <p:cNvPr id="191" name="Google Shape;191;p19"/>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90000"/>
              </a:lnSpc>
              <a:spcBef>
                <a:spcPts val="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Орфография (правописание) - это исторически сложившаяся система правил написания слов и их значимых частей, которые используются в письменной речи.</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Правила современной орфографии:</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обозначения звуков буквами в значимых частях слова (корень, приставка, суффикс, окончание);</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слитное, раздельное и дефисное написание слов;</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употребление прописных и строчных букв;</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перенос слов.</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На занятиях по орфографии овладение орфографической нормой происходит на основе правил и следования образцовому написанию.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0"/>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Основные приемы обучения орфографии</a:t>
            </a:r>
            <a:endParaRPr/>
          </a:p>
        </p:txBody>
      </p:sp>
      <p:sp>
        <p:nvSpPr>
          <p:cNvPr id="197" name="Google Shape;197;p20"/>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rmAutofit/>
          </a:bodyPr>
          <a:lstStyle/>
          <a:p>
            <a:pPr indent="-171450" lvl="0" marL="171450" marR="0" rtl="0" algn="just">
              <a:lnSpc>
                <a:spcPct val="7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Основные приемы обучения орфографии - списывание и запись текста в форме диктанта.</a:t>
            </a:r>
            <a:endParaRPr/>
          </a:p>
          <a:p>
            <a:pPr indent="-171450" lvl="0" marL="171450" marR="0" rtl="0" algn="just">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Обучение списыванию развивает зрительную память, роль которой в овладении грамотным письмом чрезвычайно велика. При списывании учащимся могут быть предложены такие упражнения:</a:t>
            </a:r>
            <a:endParaRPr/>
          </a:p>
          <a:p>
            <a:pPr indent="-171450" lvl="0" marL="171450" marR="0" rtl="0" algn="just">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Спишите текст и вставьте пропущенные буквы.</a:t>
            </a:r>
            <a:endParaRPr/>
          </a:p>
          <a:p>
            <a:pPr indent="-171450" lvl="0" marL="171450" marR="0" rtl="0" algn="just">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Почитайте текст, а затем восстановите его в письменной форме по памяти.</a:t>
            </a:r>
            <a:endParaRPr/>
          </a:p>
          <a:p>
            <a:pPr indent="-171450" lvl="0" marL="171450" marR="0" rtl="0" algn="just">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Восстановите правильную форму слова.</a:t>
            </a:r>
            <a:endParaRPr/>
          </a:p>
          <a:p>
            <a:pPr indent="-171450" lvl="0" marL="171450" marR="0" rtl="0" algn="just">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Вставьте пропущенные в слове буквы.</a:t>
            </a:r>
            <a:endParaRPr/>
          </a:p>
          <a:p>
            <a:pPr indent="-171450" lvl="0" marL="171450" marR="0" rtl="0" algn="just">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Сгруппируйте слова по звукобуквенным составляющим.</a:t>
            </a:r>
            <a:endParaRPr/>
          </a:p>
          <a:p>
            <a:pPr indent="-171450" lvl="0" marL="171450" marR="0" rtl="0" algn="just">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Прочитайте слова, затем запишите их.</a:t>
            </a:r>
            <a:endParaRPr/>
          </a:p>
          <a:p>
            <a:pPr indent="-171450" lvl="0" marL="171450" marR="0" rtl="0" algn="just">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Сгруппируйте слова по общему корню и запишите их.</a:t>
            </a:r>
            <a:endParaRPr/>
          </a:p>
          <a:p>
            <a:pPr indent="-171450" lvl="0" marL="171450" marR="0" rtl="0" algn="just">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Сгруппируйте слова из данного списка по частям речи.</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1"/>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Диктант</a:t>
            </a:r>
            <a:endParaRPr/>
          </a:p>
        </p:txBody>
      </p:sp>
      <p:sp>
        <p:nvSpPr>
          <p:cNvPr id="203" name="Google Shape;203;p21"/>
          <p:cNvSpPr txBox="1"/>
          <p:nvPr>
            <p:ph idx="1" type="body"/>
          </p:nvPr>
        </p:nvSpPr>
        <p:spPr>
          <a:xfrm>
            <a:off x="381000" y="1371600"/>
            <a:ext cx="8229600" cy="52578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Диктант - это вид письменной работы, запись учащимися воспринимаемого на слух или зрительно текста. Диктант для обучения орфографии предполагает владение не только техникой письма, но и умениями воспринимать текст на слух. Эта форма обучения широко используется для достижения учащимися элементарного уровня владения языком (т. е. после 1-2 мес. обучения).</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Различные виды диктантов:</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Зрительный диктант. Учащиеся читают записанный на доске или в книге текст. Преподаватель комментирует содержащиеся в тексте орфографические трудности. Затем учащиеся записывают текст по памяти в тетрадях. После выполнения задания они могут сравнить свою запись с образцовой.</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Слуховой диктант. Текст диктуется преподавателем и записывается в тетрадях учащимися. Сначала преподаватель читает текст целиком, затем каждое предложение читает дважды в среднем темпе речи. При чтении текста не следует допускать его пословного представления, что превращает диктант в диктовку.</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Самодиктант представляет собой воспроизведение учащимися в письменной форме выученного наизусть текста. Затем запись сверяется по первоисточнику.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2"/>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Обучение письменной речи</a:t>
            </a:r>
            <a:endParaRPr/>
          </a:p>
        </p:txBody>
      </p:sp>
      <p:sp>
        <p:nvSpPr>
          <p:cNvPr id="209" name="Google Shape;209;p22"/>
          <p:cNvSpPr txBox="1"/>
          <p:nvPr>
            <p:ph idx="1" type="body"/>
          </p:nvPr>
        </p:nvSpPr>
        <p:spPr>
          <a:xfrm>
            <a:off x="457200" y="1600200"/>
            <a:ext cx="8229600" cy="49530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Является основной целью обучения и предполагает умения создавать письменные тексты разной сложности - вторичные (запись чужой речи) и первичные (фиксация собственной речи).</a:t>
            </a:r>
            <a:endParaRPr/>
          </a:p>
          <a:p>
            <a:pPr indent="-171450" lvl="0" marL="171450" marR="0" rtl="0" algn="just">
              <a:lnSpc>
                <a:spcPct val="8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Успешность создания письменных текстов во многом определяется:</a:t>
            </a:r>
            <a:endParaRPr/>
          </a:p>
          <a:p>
            <a:pPr indent="-171450" lvl="0" marL="171450" marR="0" rtl="0" algn="just">
              <a:lnSpc>
                <a:spcPct val="8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сформированностью навыков письма (графических, орфографических, лексико-грамматических);наличием автоматизмов перехода от звукового к графическому коду;</a:t>
            </a:r>
            <a:endParaRPr/>
          </a:p>
          <a:p>
            <a:pPr indent="-171450" lvl="0" marL="171450" marR="0" rtl="0" algn="just">
              <a:lnSpc>
                <a:spcPct val="8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владением материалом по теме общения, который предстоит преобразовать в письменной форме;</a:t>
            </a:r>
            <a:endParaRPr/>
          </a:p>
          <a:p>
            <a:pPr indent="-171450" lvl="0" marL="171450" marR="0" rtl="0" algn="just">
              <a:lnSpc>
                <a:spcPct val="8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условием создания письменного текста (в аудитории, дома, в процессе аудирования исходного текста либо чтения книги).</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3"/>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Языковые и речевые упражнения</a:t>
            </a:r>
            <a:endParaRPr/>
          </a:p>
        </p:txBody>
      </p:sp>
      <p:sp>
        <p:nvSpPr>
          <p:cNvPr id="215" name="Google Shape;215;p23"/>
          <p:cNvSpPr txBox="1"/>
          <p:nvPr>
            <p:ph idx="1" type="body"/>
          </p:nvPr>
        </p:nvSpPr>
        <p:spPr>
          <a:xfrm>
            <a:off x="228600" y="1600200"/>
            <a:ext cx="8763000" cy="51054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Языковые упражнения:</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Ответьте в письменной форме на вопросы к предложению.</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Выберите правильный ответ на вопрос и запишите свой ответ.</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Раскройте скобки в предложении.</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Вставьте в предложение пропущенные слова, части слова.</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Преобразуйте утвердительное предложение в отрицательное, активную форму предложения в пассивную.</a:t>
            </a:r>
            <a:endParaRPr/>
          </a:p>
          <a:p>
            <a:pPr indent="-44450" lvl="0" marL="171450" marR="0" rtl="0" algn="just">
              <a:lnSpc>
                <a:spcPct val="80000"/>
              </a:lnSpc>
              <a:spcBef>
                <a:spcPts val="700"/>
              </a:spcBef>
              <a:spcAft>
                <a:spcPts val="0"/>
              </a:spcAft>
              <a:buClr>
                <a:schemeClr val="dk1"/>
              </a:buClr>
              <a:buSzPts val="2000"/>
              <a:buFont typeface="Arial"/>
              <a:buNone/>
            </a:pPr>
            <a:r>
              <a:t/>
            </a:r>
            <a:endParaRPr b="0" i="0" sz="2000" u="none">
              <a:solidFill>
                <a:schemeClr val="dk1"/>
              </a:solidFill>
              <a:latin typeface="Calibri"/>
              <a:ea typeface="Calibri"/>
              <a:cs typeface="Calibri"/>
              <a:sym typeface="Calibri"/>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Речевые упражнения:</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Озаглавьте абзац текста, затем составьте план текста.</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Перепишите текст, исключив из него предложения, не передающие основную информацию.</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Читая текст, выпишите из него ключевые слова, определения, толкования понятий, фразы с характеристикой персонажей.</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4"/>
          <p:cNvSpPr txBox="1"/>
          <p:nvPr>
            <p:ph type="title"/>
          </p:nvPr>
        </p:nvSpPr>
        <p:spPr>
          <a:xfrm>
            <a:off x="152400" y="274637"/>
            <a:ext cx="8839200" cy="11430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000"/>
              <a:buFont typeface="Calibri"/>
              <a:buNone/>
            </a:pPr>
            <a:r>
              <a:rPr b="0" i="0" lang="en-US" sz="2000" u="none">
                <a:solidFill>
                  <a:schemeClr val="dk1"/>
                </a:solidFill>
                <a:latin typeface="Calibri"/>
                <a:ea typeface="Calibri"/>
                <a:cs typeface="Calibri"/>
                <a:sym typeface="Calibri"/>
              </a:rPr>
              <a:t>Классификация письменных речевых упражнений с учетом сложности содержания текста и характером предлагаемых заданий</a:t>
            </a:r>
            <a:r>
              <a:rPr b="0" i="0" lang="en-US" sz="4000" u="none">
                <a:solidFill>
                  <a:schemeClr val="dk1"/>
                </a:solidFill>
                <a:latin typeface="Calibri"/>
                <a:ea typeface="Calibri"/>
                <a:cs typeface="Calibri"/>
                <a:sym typeface="Calibri"/>
              </a:rPr>
              <a:t> </a:t>
            </a:r>
            <a:endParaRPr/>
          </a:p>
        </p:txBody>
      </p:sp>
      <p:sp>
        <p:nvSpPr>
          <p:cNvPr id="221" name="Google Shape;221;p24"/>
          <p:cNvSpPr txBox="1"/>
          <p:nvPr>
            <p:ph idx="1" type="body"/>
          </p:nvPr>
        </p:nvSpPr>
        <p:spPr>
          <a:xfrm>
            <a:off x="152400" y="1600200"/>
            <a:ext cx="8839200" cy="5105400"/>
          </a:xfrm>
          <a:prstGeom prst="rect">
            <a:avLst/>
          </a:prstGeom>
          <a:noFill/>
          <a:ln>
            <a:noFill/>
          </a:ln>
        </p:spPr>
        <p:txBody>
          <a:bodyPr anchorCtr="0" anchor="t" bIns="45700" lIns="91425" spcFirstLastPara="1" rIns="91425" wrap="square" tIns="45700">
            <a:normAutofit/>
          </a:bodyPr>
          <a:lstStyle/>
          <a:p>
            <a:pPr indent="-171450" lvl="0" marL="171450" marR="0" rtl="0" algn="just">
              <a:lnSpc>
                <a:spcPct val="70000"/>
              </a:lnSpc>
              <a:spcBef>
                <a:spcPts val="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Репродукция содержания исходного текста с использованием опор (ключевых слов, речевых формул, таблиц, заголовков к тексту):</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Воспроизведите текст (печатный или воспринятый на слух) по ключевым словам.</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Письменно изложите содержание текста с опорой на заголовки, подзаголовки, план.</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Составьте текст с использованием цепочки логически связанных предложений.</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Репродукция содержания с опорой на текст:</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Составьте план текста.</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Составьте письменно вопросы к тексту.</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Дополните или сократите текст.</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Разбейте текст на составные части и озаглавьте каждую часть.</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Трансформируйте диалогический текст в монологический.</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Продукция текста с опорой на изобразительную наглядность:</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Дайте описание зрительного ряда репродукции, фотографии, фрагмента фильма.</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Напишите сочинение на предложенную тему с опорой на зрительный образ.</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Напишите изложение с использованием зрительного ряда.</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Напишите рецензию на фильм, видеофильм, другое средство наглядности.</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Продукция текста с опорой на приобретенный опыт:</a:t>
            </a:r>
            <a:endParaRPr/>
          </a:p>
          <a:p>
            <a:pPr indent="-171450" lvl="0" marL="171450" marR="0" rtl="0" algn="just">
              <a:lnSpc>
                <a:spcPct val="7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Составьте развернутый план на предложенную тему.Изложите содержание прослушанного текста.</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5"/>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Изложение</a:t>
            </a:r>
            <a:endParaRPr/>
          </a:p>
        </p:txBody>
      </p:sp>
      <p:sp>
        <p:nvSpPr>
          <p:cNvPr id="227" name="Google Shape;227;p25"/>
          <p:cNvSpPr txBox="1"/>
          <p:nvPr>
            <p:ph idx="1" type="body"/>
          </p:nvPr>
        </p:nvSpPr>
        <p:spPr>
          <a:xfrm>
            <a:off x="152400" y="1600200"/>
            <a:ext cx="8763000" cy="50292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Изложение - это вид речевого упражнения: письменный пересказ (воспроизведение) прочитанного (прослушанного) текста либо видеоизображения. </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Методика работы преподавателя над изложением:</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Дает установку на работу (характер воспроизведения текста, время, отводимое на работу).</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Объясняет незнакомые слова и реалии, встречающиеся в тексте.Читает текст.</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Проводит подготовительную работу с текстом: задает вопросы по содержанию текста, предлагает упражнения на закрепление лексико­грамматического материала.</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Читает текст вторично. </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Такая работа может быть предложена в качестве домашнего задания, что экономит учебное время. На следующем занятии учащиеся знакомят со своими работами. Организуется их обсуждение. Преподаватель может также взять работы для проверки и оценки их выполнения.</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6"/>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Сочинение</a:t>
            </a:r>
            <a:endParaRPr/>
          </a:p>
        </p:txBody>
      </p:sp>
      <p:sp>
        <p:nvSpPr>
          <p:cNvPr id="233" name="Google Shape;233;p26"/>
          <p:cNvSpPr txBox="1"/>
          <p:nvPr>
            <p:ph idx="1" type="body"/>
          </p:nvPr>
        </p:nvSpPr>
        <p:spPr>
          <a:xfrm>
            <a:off x="152400" y="1371600"/>
            <a:ext cx="8839200" cy="53340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Сочинение - это вид письменного задания, предусматривающий изложение учащимся своих мыслей, переживаний, суждений с привлечением собственного жизненного опыта. Сочинение является эффективной формой выражения мыслей в письменной форме. Его следует использовать на всех этапах обучения с постепенным усложнением темы задания и способа его выполнения.</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Сочинение-повествование представляет собой изложение событий во времени. Такое сочинение считается наиболее простым способом формулирова­ния мыслей в сравнении с описанием или рассуждением. Сочинение-описание представляет собой текст, в котором словесно характеризуется предмет, пейзаж, обстановка и т. д. Сочинение-рассуждение, предполагает характеристику частей целого в их логической последовательности, описание не только предмета или действия, но и мотивированости того, на каком основании дается такое описание. Это наиболее трудный вид сочинения. Он требует предварительной подготовки учащихся.С самого начала обучения следует вести целенаправленную работу по овладению учащимися языковыми средствами, характерными для жанра повествования, описания, рассуждения. Целесообразно начинать с жанра повествования как наиболее легкого для учащихся. Работе над сочинением предшествует предварительная работа: составление плана, отбор языкового материала, а на начальном этапе - устное воспроизведение текста на уроке.</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7"/>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Обучение конспектированию</a:t>
            </a:r>
            <a:endParaRPr/>
          </a:p>
        </p:txBody>
      </p:sp>
      <p:sp>
        <p:nvSpPr>
          <p:cNvPr id="239" name="Google Shape;239;p27"/>
          <p:cNvSpPr txBox="1"/>
          <p:nvPr>
            <p:ph idx="1" type="body"/>
          </p:nvPr>
        </p:nvSpPr>
        <p:spPr>
          <a:xfrm>
            <a:off x="457200" y="1600200"/>
            <a:ext cx="8229600" cy="51054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Конспект (от лат. conspectus - обзор) - это вид письменного сообщения, запись высказываний других лиц в свернутой, обобщенной и систематизированной форме, которая впоследствии может стать базой для восстановления исходного текста. </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Конспектирование устной речи - процесс более сложный, так как базируется на умениях аудирования. </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При конспектировании печатного текста письменной фиксации текста предшествует его обработка в виде мысленного свертывания информации. </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Первичная обработка информации происходит на уровне абзаца и приводит к принятию решения: сделать запись в сокращенном виде либо вернуться к прочитанному абзацу для лучшего понимания его содержания и коррекции первоначального варианта записи.</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8"/>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Виды конспекта</a:t>
            </a:r>
            <a:endParaRPr/>
          </a:p>
        </p:txBody>
      </p:sp>
      <p:sp>
        <p:nvSpPr>
          <p:cNvPr id="245" name="Google Shape;245;p28"/>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Тезисный конспект представляет собой последовательное изложение основных положений исходного текста, каждое из которых передается одним-двумя предложениями. В таком конспекте нет аргументации, примеров и других подробностей исходного текст. Отдельные пункты конспекта нумеруются или отделяются абзацами. Подчеркивание и выделительные средства наглядности позволяют акцентировать внимание на основных положениях текста.</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Сплошной (общий) конспект - это изложение главных мыслей текста с включением в конспект их доказательств, примеров, дающих четкое представление о предмете текста и сущности поставленных в нем проблем. Как правило, указываются страницы письменного текста, на которых находится включенная в конспект информация. Могут быть включены цитаты из текста с указанием номера страницы источника.</a:t>
            </a:r>
            <a:endParaRPr/>
          </a:p>
          <a:p>
            <a:pPr indent="-171450" lvl="0" marL="171450" marR="0" rtl="0" algn="just">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Выборочный (целевой) конспект - это выписки информации для решения определенной задачи. Указываются страницы исходного текста, на которых находится выписанная информация. Цитаты берутся в кавычки и сопровождаются указанием номера страницы в круглых скобках.</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9"/>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Навыки и умения конспектирования</a:t>
            </a:r>
            <a:endParaRPr/>
          </a:p>
        </p:txBody>
      </p:sp>
      <p:sp>
        <p:nvSpPr>
          <p:cNvPr id="251" name="Google Shape;251;p29"/>
          <p:cNvSpPr txBox="1"/>
          <p:nvPr>
            <p:ph idx="1" type="body"/>
          </p:nvPr>
        </p:nvSpPr>
        <p:spPr>
          <a:xfrm>
            <a:off x="152400" y="1600200"/>
            <a:ext cx="8839200" cy="5029200"/>
          </a:xfrm>
          <a:prstGeom prst="rect">
            <a:avLst/>
          </a:prstGeom>
          <a:noFill/>
          <a:ln>
            <a:noFill/>
          </a:ln>
        </p:spPr>
        <p:txBody>
          <a:bodyPr anchorCtr="0" anchor="t" bIns="45700" lIns="91425" spcFirstLastPara="1" rIns="91425" wrap="square" tIns="45700">
            <a:normAutofit/>
          </a:bodyPr>
          <a:lstStyle/>
          <a:p>
            <a:pPr indent="-171450" lvl="0" marL="171450" marR="0" rtl="0" algn="just">
              <a:lnSpc>
                <a:spcPct val="70000"/>
              </a:lnSpc>
              <a:spcBef>
                <a:spcPts val="0"/>
              </a:spcBef>
              <a:spcAft>
                <a:spcPts val="0"/>
              </a:spcAft>
              <a:buClr>
                <a:schemeClr val="dk1"/>
              </a:buClr>
              <a:buSzPts val="1500"/>
              <a:buFont typeface="Arial"/>
              <a:buNone/>
            </a:pPr>
            <a:r>
              <a:rPr b="0" i="0" lang="en-US" sz="1500" u="none">
                <a:solidFill>
                  <a:schemeClr val="dk1"/>
                </a:solidFill>
                <a:latin typeface="Calibri"/>
                <a:ea typeface="Calibri"/>
                <a:cs typeface="Calibri"/>
                <a:sym typeface="Calibri"/>
              </a:rPr>
              <a:t>1. Скоростная запись с использованием профессионально-ориентированных слов и словосочетаний:</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словарный диктант; </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диктант на словосочетания;</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фразовый диктант; </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запись лекции;</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письменные ответы на устные вопросы преподавателя;</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конспект письменного текста (тезисный, сплошной, выборочный).</a:t>
            </a:r>
            <a:endParaRPr/>
          </a:p>
          <a:p>
            <a:pPr indent="-171450" lvl="0" marL="171450" marR="0" rtl="0" algn="just">
              <a:lnSpc>
                <a:spcPct val="70000"/>
              </a:lnSpc>
              <a:spcBef>
                <a:spcPts val="700"/>
              </a:spcBef>
              <a:spcAft>
                <a:spcPts val="0"/>
              </a:spcAft>
              <a:buClr>
                <a:schemeClr val="dk1"/>
              </a:buClr>
              <a:buSzPts val="1500"/>
              <a:buFont typeface="Arial"/>
              <a:buNone/>
            </a:pPr>
            <a:r>
              <a:rPr b="0" i="0" lang="en-US" sz="1500" u="none">
                <a:solidFill>
                  <a:schemeClr val="dk1"/>
                </a:solidFill>
                <a:latin typeface="Calibri"/>
                <a:ea typeface="Calibri"/>
                <a:cs typeface="Calibri"/>
                <a:sym typeface="Calibri"/>
              </a:rPr>
              <a:t>2. Свертывание информации с использованием следующих приемов:</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выделение смысловых частей при чтении текста и их озаглавливание;</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составление плана к прочитанному тексту;</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выделение смысловых вех в тексте и их запись в виде плана, конспекта.</a:t>
            </a:r>
            <a:endParaRPr/>
          </a:p>
          <a:p>
            <a:pPr indent="-171450" lvl="0" marL="171450" marR="0" rtl="0" algn="just">
              <a:lnSpc>
                <a:spcPct val="70000"/>
              </a:lnSpc>
              <a:spcBef>
                <a:spcPts val="700"/>
              </a:spcBef>
              <a:spcAft>
                <a:spcPts val="0"/>
              </a:spcAft>
              <a:buClr>
                <a:schemeClr val="dk1"/>
              </a:buClr>
              <a:buSzPts val="1500"/>
              <a:buFont typeface="Arial"/>
              <a:buNone/>
            </a:pPr>
            <a:r>
              <a:rPr b="0" i="0" lang="en-US" sz="1500" u="none">
                <a:solidFill>
                  <a:schemeClr val="dk1"/>
                </a:solidFill>
                <a:latin typeface="Calibri"/>
                <a:ea typeface="Calibri"/>
                <a:cs typeface="Calibri"/>
                <a:sym typeface="Calibri"/>
              </a:rPr>
              <a:t>3. Выделение главной информации, содержащейся в тексте:</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выделение опорных слов во фразе при чтении, затем восстановление фразы;</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выделение опорных слов во фразе при слушании с последующим восстановлением смысла текста;</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пересказ текста с последующим составлением плана;</a:t>
            </a:r>
            <a:endParaRPr/>
          </a:p>
          <a:p>
            <a:pPr indent="-171450" lvl="0" marL="171450" marR="0" rtl="0" algn="just">
              <a:lnSpc>
                <a:spcPct val="70000"/>
              </a:lnSpc>
              <a:spcBef>
                <a:spcPts val="700"/>
              </a:spcBef>
              <a:spcAft>
                <a:spcPts val="0"/>
              </a:spcAft>
              <a:buClr>
                <a:schemeClr val="dk1"/>
              </a:buClr>
              <a:buSzPts val="1500"/>
              <a:buFont typeface="Arial"/>
              <a:buChar char="•"/>
            </a:pPr>
            <a:r>
              <a:rPr b="0" i="0" lang="en-US" sz="1500" u="none">
                <a:solidFill>
                  <a:schemeClr val="dk1"/>
                </a:solidFill>
                <a:latin typeface="Calibri"/>
                <a:ea typeface="Calibri"/>
                <a:cs typeface="Calibri"/>
                <a:sym typeface="Calibri"/>
              </a:rPr>
              <a:t>сокращение печатного текста.</a:t>
            </a:r>
            <a:endParaRPr/>
          </a:p>
          <a:p>
            <a:pPr indent="-171450" lvl="0" marL="171450" marR="0" rtl="0" algn="just">
              <a:lnSpc>
                <a:spcPct val="70000"/>
              </a:lnSpc>
              <a:spcBef>
                <a:spcPts val="700"/>
              </a:spcBef>
              <a:spcAft>
                <a:spcPts val="0"/>
              </a:spcAft>
              <a:buClr>
                <a:schemeClr val="dk1"/>
              </a:buClr>
              <a:buSzPts val="1500"/>
              <a:buFont typeface="Arial"/>
              <a:buNone/>
            </a:pPr>
            <a:r>
              <a:rPr b="0" i="0" lang="en-US" sz="1500" u="none">
                <a:solidFill>
                  <a:schemeClr val="dk1"/>
                </a:solidFill>
                <a:latin typeface="Calibri"/>
                <a:ea typeface="Calibri"/>
                <a:cs typeface="Calibri"/>
                <a:sym typeface="Calibri"/>
              </a:rPr>
              <a:t>4. Овладение приемами использования сокращения слов, аббревиатур, специальных символов, используемых при записи текста. Знакомство с принятыми сокращениями и символами при записи текста (устного и письменного).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30"/>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Обучение реферированию</a:t>
            </a:r>
            <a:endParaRPr/>
          </a:p>
        </p:txBody>
      </p:sp>
      <p:sp>
        <p:nvSpPr>
          <p:cNvPr id="257" name="Google Shape;257;p30"/>
          <p:cNvSpPr txBox="1"/>
          <p:nvPr>
            <p:ph idx="1" type="body"/>
          </p:nvPr>
        </p:nvSpPr>
        <p:spPr>
          <a:xfrm>
            <a:off x="457200" y="2057400"/>
            <a:ext cx="8229600" cy="4525962"/>
          </a:xfrm>
          <a:prstGeom prst="rect">
            <a:avLst/>
          </a:prstGeom>
          <a:noFill/>
          <a:ln>
            <a:noFill/>
          </a:ln>
        </p:spPr>
        <p:txBody>
          <a:bodyPr anchorCtr="0" anchor="t" bIns="45700" lIns="91425" spcFirstLastPara="1" rIns="91425" wrap="square" tIns="45700">
            <a:noAutofit/>
          </a:bodyPr>
          <a:lstStyle/>
          <a:p>
            <a:pPr indent="-171450" lvl="0" marL="171450" marR="0" rtl="0" algn="l">
              <a:lnSpc>
                <a:spcPct val="90000"/>
              </a:lnSpc>
              <a:spcBef>
                <a:spcPts val="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Это вид речевой деятельности - извлечение из прочитанного текста основной содержащейся в нем информации с последующим ее письменным изложением в виде реферата (от лат. referare - доказывать, сообщать).</a:t>
            </a:r>
            <a:endParaRPr/>
          </a:p>
          <a:p>
            <a:pPr indent="-171450" lvl="0" marL="171450" marR="0" rtl="0" algn="l">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На занятиях по языку обучение составлению рефератов и знакомство с приемами реферирования текста является одной из задач обучения письменной речи. Предусматривается обсуждение составленных учащимися рефератов и их защита.</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31"/>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Виды рефератов</a:t>
            </a:r>
            <a:endParaRPr/>
          </a:p>
        </p:txBody>
      </p:sp>
      <p:sp>
        <p:nvSpPr>
          <p:cNvPr id="263" name="Google Shape;263;p31"/>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l">
              <a:lnSpc>
                <a:spcPct val="90000"/>
              </a:lnSpc>
              <a:spcBef>
                <a:spcPts val="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реферат-резюме содержит описание источника с указанием темы, проблематики, структуры, адресата, основных идей автора, полученных выводов;</a:t>
            </a:r>
            <a:endParaRPr/>
          </a:p>
          <a:p>
            <a:pPr indent="-171450" lvl="0" marL="171450" marR="0" rtl="0" algn="l">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реферат-описание содержит более подробное изложение источника в сравнении с рефератом-резюме. Может также содержать краткое выражение мнения составителя реферата об источнике;</a:t>
            </a:r>
            <a:endParaRPr/>
          </a:p>
          <a:p>
            <a:pPr indent="-171450" lvl="0" marL="171450" marR="0" rtl="0" algn="l">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реферативный обзор - это научно-исследовательская работа по определенной теме, цель которой состоит в информировании читателя о существующей литературе по теме и степени исследованности предмета обзора.</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32"/>
          <p:cNvSpPr txBox="1"/>
          <p:nvPr>
            <p:ph type="title"/>
          </p:nvPr>
        </p:nvSpPr>
        <p:spPr>
          <a:xfrm>
            <a:off x="152400" y="274637"/>
            <a:ext cx="8991600" cy="11430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Навыки и умения реферирования</a:t>
            </a:r>
            <a:endParaRPr/>
          </a:p>
        </p:txBody>
      </p:sp>
      <p:sp>
        <p:nvSpPr>
          <p:cNvPr id="269" name="Google Shape;269;p32"/>
          <p:cNvSpPr txBox="1"/>
          <p:nvPr>
            <p:ph idx="1" type="body"/>
          </p:nvPr>
        </p:nvSpPr>
        <p:spPr>
          <a:xfrm>
            <a:off x="152400" y="1600200"/>
            <a:ext cx="8839200" cy="4525962"/>
          </a:xfrm>
          <a:prstGeom prst="rect">
            <a:avLst/>
          </a:prstGeom>
          <a:noFill/>
          <a:ln>
            <a:noFill/>
          </a:ln>
        </p:spPr>
        <p:txBody>
          <a:bodyPr anchorCtr="0" anchor="t" bIns="45700" lIns="91425" spcFirstLastPara="1" rIns="91425" wrap="square" tIns="45700">
            <a:noAutofit/>
          </a:bodyPr>
          <a:lstStyle/>
          <a:p>
            <a:pPr indent="-171450" lvl="0" marL="171450" marR="0" rtl="0" algn="l">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лексико-грамматическая перефразировка текста;</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обобщение содержащихся в тексте фактов;применение аббревиатур и сокращений;</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корректное использование ссылок на источники информации;</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соблюдение требований, предъявляемых к структуре и содержанию реферата.</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Умения реферирования:</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членение текста на законченные смысловые части и установление смысловых отношений между отдельными частями;</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нахождение в каждой части смысловых вех, передающих основную информацию;</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обобщение фактов, содержащихся в тексте;</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формулирование выводов, полученных автором исходного текста.</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3"/>
          <p:cNvSpPr txBox="1"/>
          <p:nvPr>
            <p:ph type="title"/>
          </p:nvPr>
        </p:nvSpPr>
        <p:spPr>
          <a:xfrm>
            <a:off x="152400" y="274637"/>
            <a:ext cx="89154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libri"/>
              <a:buNone/>
            </a:pPr>
            <a:r>
              <a:rPr b="0" i="0" lang="en-US" sz="3600" u="none">
                <a:solidFill>
                  <a:schemeClr val="dk1"/>
                </a:solidFill>
                <a:latin typeface="Calibri"/>
                <a:ea typeface="Calibri"/>
                <a:cs typeface="Calibri"/>
                <a:sym typeface="Calibri"/>
              </a:rPr>
              <a:t>Упражнения для формирования навыков и умений реферирования </a:t>
            </a:r>
            <a:endParaRPr/>
          </a:p>
        </p:txBody>
      </p:sp>
      <p:sp>
        <p:nvSpPr>
          <p:cNvPr id="275" name="Google Shape;275;p33"/>
          <p:cNvSpPr txBox="1"/>
          <p:nvPr>
            <p:ph idx="1" type="body"/>
          </p:nvPr>
        </p:nvSpPr>
        <p:spPr>
          <a:xfrm>
            <a:off x="152400" y="1905000"/>
            <a:ext cx="8763000" cy="4525962"/>
          </a:xfrm>
          <a:prstGeom prst="rect">
            <a:avLst/>
          </a:prstGeom>
          <a:noFill/>
          <a:ln>
            <a:noFill/>
          </a:ln>
        </p:spPr>
        <p:txBody>
          <a:bodyPr anchorCtr="0" anchor="t" bIns="45700" lIns="91425" spcFirstLastPara="1" rIns="91425" wrap="square" tIns="45700">
            <a:noAutofit/>
          </a:bodyPr>
          <a:lstStyle/>
          <a:p>
            <a:pPr indent="-171450" lvl="0" marL="171450" marR="0" rtl="0" algn="l">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Выписать из текста ключевые положения, термины, клише.</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Сократить отдельные предложения за счет избыточной информации.</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Найти в тексте информацию о... . Объяснить смысл ключевой информации.</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Составить список проблем, затронутых в тексте.</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Пересказать текст кратко.</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Выписать основные положения, содержащиеся в тексте.</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Определить позицию автора текста и пояснить ее со ссылками на текст.</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Составить план текста.</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Реконструировать текст по ключевым словам.</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Составить реферат текста.</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4"/>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Обучение аннотированию</a:t>
            </a:r>
            <a:endParaRPr/>
          </a:p>
        </p:txBody>
      </p:sp>
      <p:sp>
        <p:nvSpPr>
          <p:cNvPr id="281" name="Google Shape;281;p34"/>
          <p:cNvSpPr txBox="1"/>
          <p:nvPr>
            <p:ph idx="1" type="body"/>
          </p:nvPr>
        </p:nvSpPr>
        <p:spPr>
          <a:xfrm>
            <a:off x="304800" y="1600200"/>
            <a:ext cx="8382000" cy="4953000"/>
          </a:xfrm>
          <a:prstGeom prst="rect">
            <a:avLst/>
          </a:prstGeom>
          <a:noFill/>
          <a:ln>
            <a:noFill/>
          </a:ln>
        </p:spPr>
        <p:txBody>
          <a:bodyPr anchorCtr="0" anchor="t" bIns="45700" lIns="91425" spcFirstLastPara="1" rIns="91425" wrap="square" tIns="45700">
            <a:noAutofit/>
          </a:bodyPr>
          <a:lstStyle/>
          <a:p>
            <a:pPr indent="-171450" lvl="0" marL="171450" marR="0" rtl="0" algn="l">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Аннотирование - краткое изложение письменного текста - статьи, книги, лекции - в устной либо письменной форме, составление аннотации (от лат. annotation - применение).Аннотация адресуется тем, кто хотел бы с ее помощью получить представление о содержании и назначении источника.</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Структура аннотации включает библиографическое описание источника, изложение темы источника, указание адресата источника. Пример аннотации:</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Методика преподавания английского языка. English teaching method­ology: учеб, пособие для вузов / Р. П. Мильруд. - 2-е изд., стереотип. - М. : Дрофа, 2007. — 253 с.Пособие содержит теоретический материал и задания для проверки его усвоения, а также исследовательские задания. Новизна данного курса обусловлена как содержанием предлагаемых материалов, так и формами их подачи (в виде модулей). Пособие может быть использовано студентами и преподавателями языковых факультетов педагогических вузов.</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5"/>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Обучение другим видам письменной речи</a:t>
            </a:r>
            <a:endParaRPr/>
          </a:p>
        </p:txBody>
      </p:sp>
      <p:sp>
        <p:nvSpPr>
          <p:cNvPr id="287" name="Google Shape;287;p35"/>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Выписки - это вид письменной работы, связанной с извлечением из читаемого текста его отдельных частей, которые, по мнению читателя, могут быть полезны в его собственной работе. Выписки являются основой работы над многими видами текстов и составляют содержание одного из методов исследования - анализа научной литературы.</a:t>
            </a:r>
            <a:endParaRPr/>
          </a:p>
          <a:p>
            <a:pPr indent="-171450" lvl="0" marL="171450" marR="0" rtl="0" algn="just">
              <a:lnSpc>
                <a:spcPct val="8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Выписки могут быть сделаны из конкретной части текста, содержать сокращенный или полный авторский текст, что часто свидетельствует о неумении отделить основную информацию, нужную для работы, от второстепенной. Выписки можно делать по ходу чтения текста либо после его прочтения.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6"/>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Обучение другим видам письменной речи</a:t>
            </a:r>
            <a:endParaRPr/>
          </a:p>
        </p:txBody>
      </p:sp>
      <p:sp>
        <p:nvSpPr>
          <p:cNvPr id="293" name="Google Shape;293;p36"/>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90000"/>
              </a:lnSpc>
              <a:spcBef>
                <a:spcPts val="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Тезисы - это письменное сообщение в виде кратко сформулированных основных положений доклада, лекции, сообщения и т. п.Тезисы способствуют формированию краткой, лаконичной речи, умения схватывать и формулировать главную мысль в собственном устном и письменном сообщении.</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Тезисы подразделяются на основные и дополняющие основные. Овладев навыками и умениями делать выписки, составлять тезисы, рефераты и аннотации (т. е. вторичные тексты), учащиеся будут готовы выполнять более сложные виды письменных произведений - первичные тексты.</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7"/>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Обучение другим видам письменной речи</a:t>
            </a:r>
            <a:endParaRPr/>
          </a:p>
        </p:txBody>
      </p:sp>
      <p:sp>
        <p:nvSpPr>
          <p:cNvPr id="299" name="Google Shape;299;p37"/>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90000"/>
              </a:lnSpc>
              <a:spcBef>
                <a:spcPts val="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Деловое письмо. </a:t>
            </a:r>
            <a:endParaRPr/>
          </a:p>
          <a:p>
            <a:pPr indent="-171450" lvl="0" marL="171450" marR="0" rtl="0" algn="just">
              <a:lnSpc>
                <a:spcPct val="9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Деловой переписке уделяется большое внимание не только на вузовском этапе обучения иностранному языку, но и в школьном курсе языка.Учащиеся знакомятся с жанровыми особенностями личного и делового письма, требованиями к его содержанию и способам оформления отдельных частей эпистолярного творчества. Грамотное ведение деловой переписки и составления писем представляет собой умение, которому следует специально обучать. Учащиеся знакомятся с конструкциями, часто используемыми в рамках делового письменного общения.</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38"/>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Контроль в обучении</a:t>
            </a:r>
            <a:endParaRPr/>
          </a:p>
        </p:txBody>
      </p:sp>
      <p:sp>
        <p:nvSpPr>
          <p:cNvPr id="305" name="Google Shape;305;p38"/>
          <p:cNvSpPr txBox="1"/>
          <p:nvPr>
            <p:ph idx="1" type="body"/>
          </p:nvPr>
        </p:nvSpPr>
        <p:spPr>
          <a:xfrm>
            <a:off x="152400" y="1600200"/>
            <a:ext cx="8763000" cy="4525962"/>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В процессе контроля письменной речи следует руководствоваться требованиями госстандарта, предъявляемым к навыкам и умениям письма и программ по иностранному языку для разных этапов, профилей и уровней обучения:</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1. Адекватность речевого поведения тестируемого при решении коммуникативных задач в области:</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а)репродукции - умение записывать основное содержание предъявляемого текста;</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б)продукции - умение построить письменное монологическое высказывание на предложенную тему в соответствии с коммуникативной установкой;</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2. Владение программным языковым и речевым материалом, необходимым для письменного общения в рамках пройденных тем и ситуаций общения.</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При оценке результатов тестирования проверяется умение репродукции высказывания с использованием следующих показателей:</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адекватность представленного тестируемым текста цели, сформулированной в задании;</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полнота отражения содержания текста-источника;</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точность передачи информации текста-источника;</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логичность и связность изложения информации;</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владение языковым и речевым материалом.</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39"/>
          <p:cNvSpPr txBox="1"/>
          <p:nvPr>
            <p:ph type="title"/>
          </p:nvPr>
        </p:nvSpPr>
        <p:spPr>
          <a:xfrm>
            <a:off x="76200" y="274637"/>
            <a:ext cx="90678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libri"/>
              <a:buNone/>
            </a:pPr>
            <a:r>
              <a:rPr b="0" i="0" lang="en-US" sz="3600" u="none">
                <a:solidFill>
                  <a:schemeClr val="dk1"/>
                </a:solidFill>
                <a:latin typeface="Calibri"/>
                <a:ea typeface="Calibri"/>
                <a:cs typeface="Calibri"/>
                <a:sym typeface="Calibri"/>
              </a:rPr>
              <a:t>Рекомендации Совета Европы для изучающих иностранный язык</a:t>
            </a:r>
            <a:endParaRPr/>
          </a:p>
        </p:txBody>
      </p:sp>
      <p:sp>
        <p:nvSpPr>
          <p:cNvPr id="311" name="Google Shape;311;p39"/>
          <p:cNvSpPr txBox="1"/>
          <p:nvPr>
            <p:ph idx="1" type="body"/>
          </p:nvPr>
        </p:nvSpPr>
        <p:spPr>
          <a:xfrm>
            <a:off x="152400" y="1600200"/>
            <a:ext cx="8839200" cy="5105400"/>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Европейская система уровней владения иностранным языком</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6С2. Native level</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Я умею логично и последовательно выражать свои мысли в письменной форме, используя при этом необходимые языковые средства. Я умею писать сложные письма, отчеты, доклады или статьи, которые имеют четкую логическую структуру, помогающую адресату отметить и запомнить наиболее важные мысли.Я умею писать резюме и рецензии.</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5C1. Mastery level Я умею четко и логично выражать свои мысли в письменной форме и подробно освещать свои взгляды.Я умею подробно излагать в письмах, сочинениях, докладах сложные проблемы, выделяя то, что мне пред­ставляется наиболее важным. Я умею использовать языковой стиль, соответствующий предполагаемому адресату.</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4В2. Advanced level Я умею писать понятные подробные сообщения по широкому кругу вопросов. Я умею писать эссе или до­клады, освещающие вопросы или аргументирующие точку зрения. Я умею писать письма, выделяя те сообщения и впечатления, которые для меня являются особенно важными.</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3B1. Threshold level Я умею писать простые связные тексты на знакомые и интересующие меня темы. Я умею писать письмо личного характера, сообщая в них о своих личных переживаниях и впечатлениях.</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2А2. Wantage level Я умею писать простые короткие записки и сообщения. Я могу написать несложное письмо личного характера.</a:t>
            </a:r>
            <a:endParaRPr/>
          </a:p>
          <a:p>
            <a:pPr indent="-171450" lvl="0" marL="171450" marR="0" rtl="0" algn="just">
              <a:lnSpc>
                <a:spcPct val="80000"/>
              </a:lnSpc>
              <a:spcBef>
                <a:spcPts val="700"/>
              </a:spcBef>
              <a:spcAft>
                <a:spcPts val="0"/>
              </a:spcAft>
              <a:buClr>
                <a:schemeClr val="dk1"/>
              </a:buClr>
              <a:buSzPts val="1600"/>
              <a:buFont typeface="Arial"/>
              <a:buChar char="•"/>
            </a:pPr>
            <a:r>
              <a:rPr b="0" i="0" lang="en-US" sz="1600" u="none">
                <a:solidFill>
                  <a:schemeClr val="dk1"/>
                </a:solidFill>
                <a:latin typeface="Calibri"/>
                <a:ea typeface="Calibri"/>
                <a:cs typeface="Calibri"/>
                <a:sym typeface="Calibri"/>
              </a:rPr>
              <a:t>1A1. Survival level Я умею писать простые открытки (например, поздравления с праздником), заполнять формуляры, вносить свою фамилию, адрес в регистрационный листок в гостинице.</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40"/>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Российская система уровней общего владения языком</a:t>
            </a:r>
            <a:endParaRPr/>
          </a:p>
        </p:txBody>
      </p:sp>
      <p:sp>
        <p:nvSpPr>
          <p:cNvPr id="317" name="Google Shape;317;p40"/>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just">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Этап обучения</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Продвинутый этап обучения (свободное владение языком): Совершенный. Достигается в результате повышения квалификации и обучения в аспирантуре.</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Постпороговый (профессиональный). Достигается за время обучения в магистратуре</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Основной этап (близкое к свободному владение языком):Пороговый продвинутый. Достигается за время обучения в бакалавриате.</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Пороговый. Среднее полное общее образование в школе (10-11 кл.)</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Начальный этап обучения (элементарное владение языком): Базовый (допороговый). Основное общее образование в школе (5-9 кл.)</a:t>
            </a:r>
            <a:endParaRPr/>
          </a:p>
          <a:p>
            <a:pPr indent="-171450" lvl="0" marL="171450" marR="0" rtl="0" algn="just">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Элементарный. Начальное общее образование в школе (2-4 кл.)</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41"/>
          <p:cNvSpPr txBox="1"/>
          <p:nvPr>
            <p:ph type="title"/>
          </p:nvPr>
        </p:nvSpPr>
        <p:spPr>
          <a:xfrm>
            <a:off x="152400" y="274637"/>
            <a:ext cx="8991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500"/>
              <a:buFont typeface="Calibri"/>
              <a:buNone/>
            </a:pPr>
            <a:r>
              <a:rPr b="0" i="0" lang="en-US" sz="2500" u="none">
                <a:solidFill>
                  <a:schemeClr val="dk1"/>
                </a:solidFill>
                <a:latin typeface="Calibri"/>
                <a:ea typeface="Calibri"/>
                <a:cs typeface="Calibri"/>
                <a:sym typeface="Calibri"/>
              </a:rPr>
              <a:t>Перечень профессионально-ориентированных умений учителя иностранного языка в области письменного общения</a:t>
            </a:r>
            <a:endParaRPr/>
          </a:p>
        </p:txBody>
      </p:sp>
      <p:sp>
        <p:nvSpPr>
          <p:cNvPr id="323" name="Google Shape;323;p41"/>
          <p:cNvSpPr txBox="1"/>
          <p:nvPr>
            <p:ph idx="1" type="body"/>
          </p:nvPr>
        </p:nvSpPr>
        <p:spPr>
          <a:xfrm>
            <a:off x="152400" y="1600200"/>
            <a:ext cx="4343400" cy="5257800"/>
          </a:xfrm>
          <a:prstGeom prst="rect">
            <a:avLst/>
          </a:prstGeom>
          <a:noFill/>
          <a:ln>
            <a:noFill/>
          </a:ln>
        </p:spPr>
        <p:txBody>
          <a:bodyPr anchorCtr="0" anchor="t" bIns="45700" lIns="91425" spcFirstLastPara="1" rIns="91425" wrap="square" tIns="45700">
            <a:normAutofit/>
          </a:bodyPr>
          <a:lstStyle/>
          <a:p>
            <a:pPr indent="-171450" lvl="0" marL="171450" marR="0" rtl="0" algn="l">
              <a:lnSpc>
                <a:spcPct val="70000"/>
              </a:lnSpc>
              <a:spcBef>
                <a:spcPts val="0"/>
              </a:spcBef>
              <a:spcAft>
                <a:spcPts val="0"/>
              </a:spcAft>
              <a:buClr>
                <a:schemeClr val="dk1"/>
              </a:buClr>
              <a:buSzPts val="1200"/>
              <a:buFont typeface="Arial"/>
              <a:buChar char="•"/>
            </a:pPr>
            <a:r>
              <a:rPr b="0" i="0" lang="en-US" sz="1200" u="none">
                <a:solidFill>
                  <a:schemeClr val="dk1"/>
                </a:solidFill>
                <a:latin typeface="Calibri"/>
                <a:ea typeface="Calibri"/>
                <a:cs typeface="Calibri"/>
                <a:sym typeface="Calibri"/>
              </a:rPr>
              <a:t>Уровень В1 (пороговый):</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умею исправлять орфографические, основные грамматические и лексические ошибки.</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умею иллюстрировать употребление отдельных слов, грамматических форм и моделей предложений.</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умею подготовить в письменном виде небольшое сообщение для устного воспроизведения перед учащимися.</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составить краткие тезисы прочитанных материалов на профессиональную тему.</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умею вести записи лекций и семинаров, относящихся к моей профессиональной области, если тема мне знакома.</a:t>
            </a:r>
            <a:endParaRPr/>
          </a:p>
          <a:p>
            <a:pPr indent="-171450" lvl="0" marL="171450" marR="0" rtl="0" algn="l">
              <a:lnSpc>
                <a:spcPct val="70000"/>
              </a:lnSpc>
              <a:spcBef>
                <a:spcPts val="700"/>
              </a:spcBef>
              <a:spcAft>
                <a:spcPts val="0"/>
              </a:spcAft>
              <a:buClr>
                <a:schemeClr val="dk1"/>
              </a:buClr>
              <a:buSzPts val="1200"/>
              <a:buFont typeface="Arial"/>
              <a:buChar char="•"/>
            </a:pPr>
            <a:r>
              <a:rPr b="0" i="0" lang="en-US" sz="1200" u="none">
                <a:solidFill>
                  <a:schemeClr val="dk1"/>
                </a:solidFill>
                <a:latin typeface="Calibri"/>
                <a:ea typeface="Calibri"/>
                <a:cs typeface="Calibri"/>
                <a:sym typeface="Calibri"/>
              </a:rPr>
              <a:t>Уровень В2 (пороговый продвинутый; обучение в бакалавриате):</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исправлять искажающие смысл грамматические и лексические ошибки.</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приводить примеры, иллюстрирующие особенности использования слов, грамматических правил, моделей предложения.</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кратко в письменной форме изложить содержание статьи по лингвистической или педагогической проблеме.</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обобщать информацию по профессиональным вопросам из разных источников.</a:t>
            </a:r>
            <a:endParaRPr/>
          </a:p>
        </p:txBody>
      </p:sp>
      <p:sp>
        <p:nvSpPr>
          <p:cNvPr id="324" name="Google Shape;324;p41"/>
          <p:cNvSpPr txBox="1"/>
          <p:nvPr>
            <p:ph idx="2" type="body"/>
          </p:nvPr>
        </p:nvSpPr>
        <p:spPr>
          <a:xfrm>
            <a:off x="4648200" y="1600200"/>
            <a:ext cx="4495800" cy="5257800"/>
          </a:xfrm>
          <a:prstGeom prst="rect">
            <a:avLst/>
          </a:prstGeom>
          <a:noFill/>
          <a:ln>
            <a:noFill/>
          </a:ln>
        </p:spPr>
        <p:txBody>
          <a:bodyPr anchorCtr="0" anchor="t" bIns="45700" lIns="91425" spcFirstLastPara="1" rIns="91425" wrap="square" tIns="45700">
            <a:normAutofit/>
          </a:bodyPr>
          <a:lstStyle/>
          <a:p>
            <a:pPr indent="-171450" lvl="0" marL="171450" marR="0" rtl="0" algn="l">
              <a:lnSpc>
                <a:spcPct val="70000"/>
              </a:lnSpc>
              <a:spcBef>
                <a:spcPts val="0"/>
              </a:spcBef>
              <a:spcAft>
                <a:spcPts val="0"/>
              </a:spcAft>
              <a:buClr>
                <a:schemeClr val="dk1"/>
              </a:buClr>
              <a:buSzPts val="1200"/>
              <a:buFont typeface="Arial"/>
              <a:buChar char="•"/>
            </a:pPr>
            <a:r>
              <a:rPr b="0" i="0" lang="en-US" sz="1200" u="none">
                <a:solidFill>
                  <a:schemeClr val="dk1"/>
                </a:solidFill>
                <a:latin typeface="Calibri"/>
                <a:ea typeface="Calibri"/>
                <a:cs typeface="Calibri"/>
                <a:sym typeface="Calibri"/>
              </a:rPr>
              <a:t>Уровень С1 (постпороговый, обучение в магистратуре):</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умею осуществлять самоконтроль письменных сообщений.</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привести тему/рассказ в сжатой форме, чтобы впоследствии предложить студентам изложить ее/его более полно.</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сделать письменный стилистический анализ любого типа текста.</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исправлять стилистические ошибки.</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приводить примеры, иллюстрирующие явные и скрытые межкультурные различия.</a:t>
            </a:r>
            <a:endParaRPr/>
          </a:p>
          <a:p>
            <a:pPr indent="-171450" lvl="0" marL="171450" marR="0" rtl="0" algn="l">
              <a:lnSpc>
                <a:spcPct val="70000"/>
              </a:lnSpc>
              <a:spcBef>
                <a:spcPts val="700"/>
              </a:spcBef>
              <a:spcAft>
                <a:spcPts val="0"/>
              </a:spcAft>
              <a:buClr>
                <a:schemeClr val="dk1"/>
              </a:buClr>
              <a:buSzPts val="1200"/>
              <a:buFont typeface="Arial"/>
              <a:buChar char="•"/>
            </a:pPr>
            <a:r>
              <a:rPr b="0" i="0" lang="en-US" sz="1200" u="none">
                <a:solidFill>
                  <a:schemeClr val="dk1"/>
                </a:solidFill>
                <a:latin typeface="Calibri"/>
                <a:ea typeface="Calibri"/>
                <a:cs typeface="Calibri"/>
                <a:sym typeface="Calibri"/>
              </a:rPr>
              <a:t>Уровень С2 (совершенный уровень, повышение квалификации):</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умею написать научную статью, доклад или эссе по проблемам лингвистики, педагогики или методики.</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умею писать лекции по проблемам лингвистики, педагогики или методики.</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умею делать разносторонний лингвистический анализ любого сложного текста.</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умею писать комментарии и давать критическую оценку художественному произведению.</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приводить примеры, иллюстрирующие тонкие межкультурные различия слов и понятий родного и изучаемого языка.</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исправить едва различимые неточности стилистического или культурного характера.</a:t>
            </a:r>
            <a:endParaRPr/>
          </a:p>
          <a:p>
            <a:pPr indent="-171450" lvl="0" marL="171450" marR="0" rtl="0" algn="l">
              <a:lnSpc>
                <a:spcPct val="70000"/>
              </a:lnSpc>
              <a:spcBef>
                <a:spcPts val="700"/>
              </a:spcBef>
              <a:spcAft>
                <a:spcPts val="0"/>
              </a:spcAft>
              <a:buClr>
                <a:schemeClr val="dk1"/>
              </a:buClr>
              <a:buSzPts val="1200"/>
              <a:buFont typeface="Arial"/>
              <a:buNone/>
            </a:pPr>
            <a:r>
              <a:rPr b="0" i="0" lang="en-US" sz="1200" u="none">
                <a:solidFill>
                  <a:schemeClr val="dk1"/>
                </a:solidFill>
                <a:latin typeface="Calibri"/>
                <a:ea typeface="Calibri"/>
                <a:cs typeface="Calibri"/>
                <a:sym typeface="Calibri"/>
              </a:rPr>
              <a:t>Я могу писать рецензии на проведенное студентом исследование.</a:t>
            </a:r>
            <a:endParaRPr/>
          </a:p>
          <a:p>
            <a:pPr indent="-95250" lvl="0" marL="171450" marR="0" rtl="0" algn="l">
              <a:lnSpc>
                <a:spcPct val="90000"/>
              </a:lnSpc>
              <a:spcBef>
                <a:spcPts val="750"/>
              </a:spcBef>
              <a:spcAft>
                <a:spcPts val="0"/>
              </a:spcAft>
              <a:buClr>
                <a:schemeClr val="dk1"/>
              </a:buClr>
              <a:buSzPts val="1200"/>
              <a:buFont typeface="Arial"/>
              <a:buNone/>
            </a:pPr>
            <a:r>
              <a:t/>
            </a:r>
            <a:endParaRPr b="0" i="0" sz="1200" u="none">
              <a:solidFill>
                <a:schemeClr val="dk1"/>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42"/>
          <p:cNvSpPr txBox="1"/>
          <p:nvPr>
            <p:ph type="title"/>
          </p:nvPr>
        </p:nvSpPr>
        <p:spPr>
          <a:xfrm>
            <a:off x="0" y="274637"/>
            <a:ext cx="8991600" cy="11430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Рекомендации для преподавателя</a:t>
            </a:r>
            <a:endParaRPr/>
          </a:p>
        </p:txBody>
      </p:sp>
      <p:sp>
        <p:nvSpPr>
          <p:cNvPr id="330" name="Google Shape;330;p42"/>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l">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Роль письменной речи на занятиях исключительно велика, ее недооценка замедляет процесс овладения языком в целом. Поэтому с первых уроков учащиеся наряду с устной речью должны овладевать навыками и умениями выражать свои мысли в письменной форме.</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Для овладения письменной речью следует широко использовать приемы списывания текста, различные формы диктанта (буквенный, словарный, фразовый, с использованием связного текста). </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Так как письменная речь есть особый способ функционирования устной речи (с помощью букв передаются звуки устной речи), обучение письменной речи следует проводить на основе устной речи. Успех в овладении письменной речью во многом зависит от выбора текста для занятий и от целевой установки работы с ним.</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43"/>
          <p:cNvSpPr txBox="1"/>
          <p:nvPr>
            <p:ph type="title"/>
          </p:nvPr>
        </p:nvSpPr>
        <p:spPr>
          <a:xfrm>
            <a:off x="76200" y="304800"/>
            <a:ext cx="8991600" cy="11430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Рекомендации для преподавателя</a:t>
            </a:r>
            <a:endParaRPr/>
          </a:p>
        </p:txBody>
      </p:sp>
      <p:sp>
        <p:nvSpPr>
          <p:cNvPr id="336" name="Google Shape;336;p43"/>
          <p:cNvSpPr txBox="1"/>
          <p:nvPr>
            <p:ph idx="1" type="body"/>
          </p:nvPr>
        </p:nvSpPr>
        <p:spPr>
          <a:xfrm>
            <a:off x="457200" y="1600200"/>
            <a:ext cx="8382000" cy="4876800"/>
          </a:xfrm>
          <a:prstGeom prst="rect">
            <a:avLst/>
          </a:prstGeom>
          <a:noFill/>
          <a:ln>
            <a:noFill/>
          </a:ln>
        </p:spPr>
        <p:txBody>
          <a:bodyPr anchorCtr="0" anchor="t" bIns="45700" lIns="91425" spcFirstLastPara="1" rIns="91425" wrap="square" tIns="45700">
            <a:noAutofit/>
          </a:bodyPr>
          <a:lstStyle/>
          <a:p>
            <a:pPr indent="-171450" lvl="0" marL="171450" marR="0" rtl="0" algn="l">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Обучение письменной речи должно быть направлено на формирование умений создавать учащимися первичные (сочинение, статья, текст доклада, курсовая работа) и вторичные (изложение, конспект, реферат, рецензия и др.) тексты. Последовательность работы с текстом определяется этапом обучения и профессиональными интересами учащихся. </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Следует проводить регулярный контроль формирования навыков и умений. Наиболее эффективным способом контроля письменной речи является тестирование. </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При оценке письменных работ учащихся необходимо учитывать:</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а)соответствие подготовленного учащимися текста жанру работы;</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б)адекватность теме;</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в)объем высказывания;</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г)логичность и последовательность изложения материала;</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д)корректность использования языковых и речевых средств.</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44"/>
          <p:cNvSpPr txBox="1"/>
          <p:nvPr>
            <p:ph type="title"/>
          </p:nvPr>
        </p:nvSpPr>
        <p:spPr>
          <a:xfrm>
            <a:off x="76200" y="274637"/>
            <a:ext cx="8991600" cy="11430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Рекомендации для преподавателя</a:t>
            </a:r>
            <a:endParaRPr/>
          </a:p>
        </p:txBody>
      </p:sp>
      <p:sp>
        <p:nvSpPr>
          <p:cNvPr id="342" name="Google Shape;342;p44"/>
          <p:cNvSpPr txBox="1"/>
          <p:nvPr>
            <p:ph idx="1" type="body"/>
          </p:nvPr>
        </p:nvSpPr>
        <p:spPr>
          <a:xfrm>
            <a:off x="457200" y="1600200"/>
            <a:ext cx="8229600" cy="5257800"/>
          </a:xfrm>
          <a:prstGeom prst="rect">
            <a:avLst/>
          </a:prstGeom>
          <a:noFill/>
          <a:ln>
            <a:noFill/>
          </a:ln>
        </p:spPr>
        <p:txBody>
          <a:bodyPr anchorCtr="0" anchor="t" bIns="45700" lIns="91425" spcFirstLastPara="1" rIns="91425" wrap="square" tIns="45700">
            <a:noAutofit/>
          </a:bodyPr>
          <a:lstStyle/>
          <a:p>
            <a:pPr indent="-171450" lvl="0" marL="171450" marR="0" rtl="0" algn="l">
              <a:lnSpc>
                <a:spcPct val="80000"/>
              </a:lnSpc>
              <a:spcBef>
                <a:spcPts val="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Недостатки в обучении письму и письменной речи:</a:t>
            </a:r>
            <a:endParaRPr/>
          </a:p>
          <a:p>
            <a:pPr indent="-171450" lvl="0" marL="171450" marR="0" rtl="0" algn="l">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Преподаватель не исправляет орфографические ошибки в письменных работах учащихся либо, исправляя ошибки, не объясняет их причины. Следует в обязательном порядке предлагать учащимся исправить отмеченные ошибки и дать дополнительные упражнения на их устранение.</a:t>
            </a:r>
            <a:endParaRPr/>
          </a:p>
          <a:p>
            <a:pPr indent="-171450" lvl="0" marL="171450" marR="0" rtl="0" algn="l">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Преподаватель не обращает внимания на графические и каллиграфические ошибки. В результате они закрепляются и затрудняют понимание письменной речи учащихся. Орфографические и каллиграфические навыки наряду с графическими следует формировать уже на начальном этапе. При этом надо иметь в виду, что многие ошибки связаны с влиянием графических навыков, переносимых из родного на изучаемый язык. В этой связи преподаватель должен иметь представление о графической системе родного языка учащихся и предусматривать трудности, которые возникают у учащихся при овладении графической и орфографической системой русского языка.</a:t>
            </a:r>
            <a:endParaRPr/>
          </a:p>
          <a:p>
            <a:pPr indent="-171450" lvl="0" marL="171450" marR="0" rtl="0" algn="l">
              <a:lnSpc>
                <a:spcPct val="80000"/>
              </a:lnSpc>
              <a:spcBef>
                <a:spcPts val="700"/>
              </a:spcBef>
              <a:spcAft>
                <a:spcPts val="0"/>
              </a:spcAft>
              <a:buClr>
                <a:schemeClr val="dk1"/>
              </a:buClr>
              <a:buSzPts val="1800"/>
              <a:buFont typeface="Arial"/>
              <a:buChar char="•"/>
            </a:pPr>
            <a:r>
              <a:rPr b="0" i="0" lang="en-US" sz="1800" u="none">
                <a:solidFill>
                  <a:schemeClr val="dk1"/>
                </a:solidFill>
                <a:latin typeface="Calibri"/>
                <a:ea typeface="Calibri"/>
                <a:cs typeface="Calibri"/>
                <a:sym typeface="Calibri"/>
              </a:rPr>
              <a:t>Мало внимания уделяется приемам записи устной речи (конспектированию), созданию реферата, аннотации, написанию тезисов, статьи, т. е. видам письменных работ, наиболее востребованным в профессиональной деятельности.</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45"/>
          <p:cNvSpPr txBox="1"/>
          <p:nvPr>
            <p:ph type="title"/>
          </p:nvPr>
        </p:nvSpPr>
        <p:spPr>
          <a:xfrm>
            <a:off x="76200" y="304800"/>
            <a:ext cx="8991600" cy="11430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Font typeface="Calibri"/>
              <a:buNone/>
            </a:pPr>
            <a:r>
              <a:rPr b="0" i="0" lang="en-US" sz="4000" u="none">
                <a:solidFill>
                  <a:schemeClr val="dk1"/>
                </a:solidFill>
                <a:latin typeface="Calibri"/>
                <a:ea typeface="Calibri"/>
                <a:cs typeface="Calibri"/>
                <a:sym typeface="Calibri"/>
              </a:rPr>
              <a:t>Рекомендации для преподавателя</a:t>
            </a:r>
            <a:endParaRPr/>
          </a:p>
        </p:txBody>
      </p:sp>
      <p:sp>
        <p:nvSpPr>
          <p:cNvPr id="348" name="Google Shape;348;p45"/>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l">
              <a:lnSpc>
                <a:spcPct val="8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Следует знакомить с приемами оформления письменного текста, составными частями которого являются вступление, главная часть, заключение, а также оформлению сносок и ссылок на другие тексты, цитированию источников, составлению библиографического списка.</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Следует знакомить учащихся с особенностями разных жанров письменной речи, координируя занятия по практике языка с занятиями по стилистике и культуре речи, которые проводят преподаватели других кафедр.</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Необходимо определить приоритет жанров письменной речи для разных этапов и профилей обучения и предлагать задания на составление учащимися собственных текстов разного жанра.</a:t>
            </a:r>
            <a:endParaRPr/>
          </a:p>
          <a:p>
            <a:pPr indent="-171450" lvl="0" marL="171450" marR="0" rtl="0" algn="l">
              <a:lnSpc>
                <a:spcPct val="8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 качестве источника для письменных работ следует широко использовать современные технологии обучения, в том числе аудио- и видеоматериалы, возможности Интернета.</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46"/>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Feedback correction</a:t>
            </a:r>
            <a:endParaRPr/>
          </a:p>
        </p:txBody>
      </p:sp>
      <p:sp>
        <p:nvSpPr>
          <p:cNvPr id="354" name="Google Shape;354;p46"/>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rmAutofit/>
          </a:bodyPr>
          <a:lstStyle/>
          <a:p>
            <a:pPr indent="-171450" lvl="0" marL="171450" marR="0" rtl="0" algn="just">
              <a:lnSpc>
                <a:spcPct val="90000"/>
              </a:lnSpc>
              <a:spcBef>
                <a:spcPts val="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Выберите правду или ложь  в следующих утверждениях:</a:t>
            </a:r>
            <a:endParaRPr/>
          </a:p>
          <a:p>
            <a:pPr indent="-171450" lvl="0" marL="171450" marR="0" rtl="0" algn="just">
              <a:lnSpc>
                <a:spcPct val="90000"/>
              </a:lnSpc>
              <a:spcBef>
                <a:spcPts val="700"/>
              </a:spcBef>
              <a:spcAft>
                <a:spcPts val="0"/>
              </a:spcAft>
              <a:buClr>
                <a:schemeClr val="dk1"/>
              </a:buClr>
              <a:buSzPts val="2000"/>
              <a:buFont typeface="Noto Sans Symbols"/>
              <a:buAutoNum type="arabicParenR"/>
            </a:pPr>
            <a:r>
              <a:rPr b="0" i="0" lang="en-US" sz="2000" u="none">
                <a:solidFill>
                  <a:schemeClr val="dk1"/>
                </a:solidFill>
                <a:latin typeface="Calibri"/>
                <a:ea typeface="Calibri"/>
                <a:cs typeface="Calibri"/>
                <a:sym typeface="Calibri"/>
              </a:rPr>
              <a:t>Преподаватель не исправляет орфографические ошибки в письменных работах учащихся либо, исправляя ошибки, не объясняет их причины;</a:t>
            </a:r>
            <a:endParaRPr/>
          </a:p>
          <a:p>
            <a:pPr indent="-171450" lvl="0" marL="171450" marR="0" rtl="0" algn="just">
              <a:lnSpc>
                <a:spcPct val="90000"/>
              </a:lnSpc>
              <a:spcBef>
                <a:spcPts val="700"/>
              </a:spcBef>
              <a:spcAft>
                <a:spcPts val="0"/>
              </a:spcAft>
              <a:buClr>
                <a:schemeClr val="dk1"/>
              </a:buClr>
              <a:buSzPts val="2000"/>
              <a:buFont typeface="Noto Sans Symbols"/>
              <a:buAutoNum type="arabicParenR"/>
            </a:pPr>
            <a:r>
              <a:rPr b="0" i="0" lang="en-US" sz="2000" u="none">
                <a:solidFill>
                  <a:schemeClr val="dk1"/>
                </a:solidFill>
                <a:latin typeface="Calibri"/>
                <a:ea typeface="Calibri"/>
                <a:cs typeface="Calibri"/>
                <a:sym typeface="Calibri"/>
              </a:rPr>
              <a:t>учащимся не стоит предлагать исправить отмеченные ошибки и дать дополнительные упражнения на их устранение;</a:t>
            </a:r>
            <a:endParaRPr/>
          </a:p>
          <a:p>
            <a:pPr indent="-171450" lvl="0" marL="171450" marR="0" rtl="0" algn="just">
              <a:lnSpc>
                <a:spcPct val="90000"/>
              </a:lnSpc>
              <a:spcBef>
                <a:spcPts val="700"/>
              </a:spcBef>
              <a:spcAft>
                <a:spcPts val="0"/>
              </a:spcAft>
              <a:buClr>
                <a:schemeClr val="dk1"/>
              </a:buClr>
              <a:buSzPts val="2000"/>
              <a:buFont typeface="Noto Sans Symbols"/>
              <a:buAutoNum type="arabicParenR"/>
            </a:pPr>
            <a:r>
              <a:rPr b="0" i="0" lang="en-US" sz="2000" u="none">
                <a:solidFill>
                  <a:schemeClr val="dk1"/>
                </a:solidFill>
                <a:latin typeface="Calibri"/>
                <a:ea typeface="Calibri"/>
                <a:cs typeface="Calibri"/>
                <a:sym typeface="Calibri"/>
              </a:rPr>
              <a:t>в процессе контроля письменной речи нет госстандарта;</a:t>
            </a:r>
            <a:endParaRPr/>
          </a:p>
          <a:p>
            <a:pPr indent="-171450" lvl="0" marL="171450" marR="0" rtl="0" algn="just">
              <a:lnSpc>
                <a:spcPct val="90000"/>
              </a:lnSpc>
              <a:spcBef>
                <a:spcPts val="700"/>
              </a:spcBef>
              <a:spcAft>
                <a:spcPts val="0"/>
              </a:spcAft>
              <a:buClr>
                <a:schemeClr val="dk1"/>
              </a:buClr>
              <a:buSzPts val="2000"/>
              <a:buFont typeface="Noto Sans Symbols"/>
              <a:buAutoNum type="arabicParenR"/>
            </a:pPr>
            <a:r>
              <a:rPr b="0" i="0" lang="en-US" sz="2000" u="none">
                <a:solidFill>
                  <a:schemeClr val="dk1"/>
                </a:solidFill>
                <a:latin typeface="Calibri"/>
                <a:ea typeface="Calibri"/>
                <a:cs typeface="Calibri"/>
                <a:sym typeface="Calibri"/>
              </a:rPr>
              <a:t>выборочный (целевой) конспект - это выписки информации для решения определенной задачи;</a:t>
            </a:r>
            <a:endParaRPr/>
          </a:p>
          <a:p>
            <a:pPr indent="-171450" lvl="0" marL="171450" marR="0" rtl="0" algn="just">
              <a:lnSpc>
                <a:spcPct val="90000"/>
              </a:lnSpc>
              <a:spcBef>
                <a:spcPts val="700"/>
              </a:spcBef>
              <a:spcAft>
                <a:spcPts val="0"/>
              </a:spcAft>
              <a:buClr>
                <a:schemeClr val="dk1"/>
              </a:buClr>
              <a:buSzPts val="2000"/>
              <a:buFont typeface="Noto Sans Symbols"/>
              <a:buAutoNum type="arabicParenR"/>
            </a:pPr>
            <a:r>
              <a:rPr b="0" i="0" lang="en-US" sz="2000" u="none">
                <a:solidFill>
                  <a:schemeClr val="dk1"/>
                </a:solidFill>
                <a:latin typeface="Calibri"/>
                <a:ea typeface="Calibri"/>
                <a:cs typeface="Calibri"/>
                <a:sym typeface="Calibri"/>
              </a:rPr>
              <a:t>процесс письма не подобен процессу говорения.</a:t>
            </a:r>
            <a:endParaRPr/>
          </a:p>
          <a:p>
            <a:pPr indent="-44450" lvl="0" marL="171450" marR="0" rtl="0" algn="just">
              <a:lnSpc>
                <a:spcPct val="90000"/>
              </a:lnSpc>
              <a:spcBef>
                <a:spcPts val="700"/>
              </a:spcBef>
              <a:spcAft>
                <a:spcPts val="0"/>
              </a:spcAft>
              <a:buClr>
                <a:schemeClr val="dk1"/>
              </a:buClr>
              <a:buSzPts val="2000"/>
              <a:buFont typeface="Noto Sans Symbols"/>
              <a:buNone/>
            </a:pPr>
            <a:r>
              <a:t/>
            </a:r>
            <a:endParaRPr b="0" i="0" sz="2000" u="none">
              <a:solidFill>
                <a:schemeClr val="dk1"/>
              </a:solidFill>
              <a:latin typeface="Calibri"/>
              <a:ea typeface="Calibri"/>
              <a:cs typeface="Calibri"/>
              <a:sym typeface="Calibri"/>
            </a:endParaRPr>
          </a:p>
          <a:p>
            <a:pPr indent="-44450" lvl="0" marL="171450" marR="0" rtl="0" algn="just">
              <a:lnSpc>
                <a:spcPct val="90000"/>
              </a:lnSpc>
              <a:spcBef>
                <a:spcPts val="700"/>
              </a:spcBef>
              <a:spcAft>
                <a:spcPts val="0"/>
              </a:spcAft>
              <a:buClr>
                <a:schemeClr val="dk1"/>
              </a:buClr>
              <a:buSzPts val="2000"/>
              <a:buFont typeface="Noto Sans Symbols"/>
              <a:buNone/>
            </a:pPr>
            <a:r>
              <a:t/>
            </a:r>
            <a:endParaRPr b="0" i="0" sz="2000" u="none">
              <a:solidFill>
                <a:schemeClr val="dk1"/>
              </a:solidFill>
              <a:latin typeface="Calibri"/>
              <a:ea typeface="Calibri"/>
              <a:cs typeface="Calibri"/>
              <a:sym typeface="Calibri"/>
            </a:endParaRPr>
          </a:p>
          <a:p>
            <a:pPr indent="-44450" lvl="0" marL="171450" marR="0" rtl="0" algn="just">
              <a:lnSpc>
                <a:spcPct val="90000"/>
              </a:lnSpc>
              <a:spcBef>
                <a:spcPts val="700"/>
              </a:spcBef>
              <a:spcAft>
                <a:spcPts val="0"/>
              </a:spcAft>
              <a:buClr>
                <a:schemeClr val="dk1"/>
              </a:buClr>
              <a:buSzPts val="2000"/>
              <a:buFont typeface="Noto Sans Symbols"/>
              <a:buNone/>
            </a:pPr>
            <a:r>
              <a:t/>
            </a:r>
            <a:endParaRPr b="0" i="0" sz="2000" u="none">
              <a:solidFill>
                <a:schemeClr val="dk1"/>
              </a:solidFill>
              <a:latin typeface="Calibri"/>
              <a:ea typeface="Calibri"/>
              <a:cs typeface="Calibri"/>
              <a:sym typeface="Calibri"/>
            </a:endParaRPr>
          </a:p>
          <a:p>
            <a:pPr indent="-44450" lvl="0" marL="171450" marR="0" rtl="0" algn="l">
              <a:lnSpc>
                <a:spcPct val="90000"/>
              </a:lnSpc>
              <a:spcBef>
                <a:spcPts val="750"/>
              </a:spcBef>
              <a:spcAft>
                <a:spcPts val="0"/>
              </a:spcAft>
              <a:buClr>
                <a:schemeClr val="dk1"/>
              </a:buClr>
              <a:buSzPts val="2000"/>
              <a:buFont typeface="Arial"/>
              <a:buNone/>
            </a:pPr>
            <a:r>
              <a:t/>
            </a:r>
            <a:endParaRPr b="0" i="0" sz="2000" u="none">
              <a:solidFill>
                <a:schemeClr val="dk1"/>
              </a:solidFill>
              <a:latin typeface="Calibri"/>
              <a:ea typeface="Calibri"/>
              <a:cs typeface="Calibri"/>
              <a:sym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47"/>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Ответы</a:t>
            </a:r>
            <a:endParaRPr/>
          </a:p>
        </p:txBody>
      </p:sp>
      <p:sp>
        <p:nvSpPr>
          <p:cNvPr id="360" name="Google Shape;360;p47"/>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rmAutofit/>
          </a:bodyPr>
          <a:lstStyle/>
          <a:p>
            <a:pPr indent="-514350" lvl="0" marL="514350" marR="0" rtl="0" algn="just">
              <a:lnSpc>
                <a:spcPct val="90000"/>
              </a:lnSpc>
              <a:spcBef>
                <a:spcPts val="0"/>
              </a:spcBef>
              <a:spcAft>
                <a:spcPts val="0"/>
              </a:spcAft>
              <a:buClr>
                <a:schemeClr val="dk1"/>
              </a:buClr>
              <a:buSzPts val="2800"/>
              <a:buFont typeface="Noto Sans Symbols"/>
              <a:buAutoNum type="arabicParenR"/>
            </a:pPr>
            <a:r>
              <a:rPr b="0" i="0" lang="en-US" sz="2800" u="none">
                <a:solidFill>
                  <a:schemeClr val="dk1"/>
                </a:solidFill>
                <a:latin typeface="Calibri"/>
                <a:ea typeface="Calibri"/>
                <a:cs typeface="Calibri"/>
                <a:sym typeface="Calibri"/>
              </a:rPr>
              <a:t>Правда;</a:t>
            </a:r>
            <a:endParaRPr/>
          </a:p>
          <a:p>
            <a:pPr indent="-514350" lvl="0" marL="514350" marR="0" rtl="0" algn="just">
              <a:lnSpc>
                <a:spcPct val="90000"/>
              </a:lnSpc>
              <a:spcBef>
                <a:spcPts val="700"/>
              </a:spcBef>
              <a:spcAft>
                <a:spcPts val="0"/>
              </a:spcAft>
              <a:buClr>
                <a:schemeClr val="dk1"/>
              </a:buClr>
              <a:buSzPts val="2800"/>
              <a:buFont typeface="Noto Sans Symbols"/>
              <a:buAutoNum type="arabicParenR"/>
            </a:pPr>
            <a:r>
              <a:rPr b="0" i="0" lang="en-US" sz="2800" u="none">
                <a:solidFill>
                  <a:schemeClr val="dk1"/>
                </a:solidFill>
                <a:latin typeface="Calibri"/>
                <a:ea typeface="Calibri"/>
                <a:cs typeface="Calibri"/>
                <a:sym typeface="Calibri"/>
              </a:rPr>
              <a:t>Ложь;</a:t>
            </a:r>
            <a:endParaRPr/>
          </a:p>
          <a:p>
            <a:pPr indent="-514350" lvl="0" marL="514350" marR="0" rtl="0" algn="just">
              <a:lnSpc>
                <a:spcPct val="90000"/>
              </a:lnSpc>
              <a:spcBef>
                <a:spcPts val="700"/>
              </a:spcBef>
              <a:spcAft>
                <a:spcPts val="0"/>
              </a:spcAft>
              <a:buClr>
                <a:schemeClr val="dk1"/>
              </a:buClr>
              <a:buSzPts val="2800"/>
              <a:buFont typeface="Noto Sans Symbols"/>
              <a:buAutoNum type="arabicParenR"/>
            </a:pPr>
            <a:r>
              <a:rPr b="0" i="0" lang="en-US" sz="2800" u="none">
                <a:solidFill>
                  <a:schemeClr val="dk1"/>
                </a:solidFill>
                <a:latin typeface="Calibri"/>
                <a:ea typeface="Calibri"/>
                <a:cs typeface="Calibri"/>
                <a:sym typeface="Calibri"/>
              </a:rPr>
              <a:t>Ложь;</a:t>
            </a:r>
            <a:endParaRPr/>
          </a:p>
          <a:p>
            <a:pPr indent="-514350" lvl="0" marL="514350" marR="0" rtl="0" algn="just">
              <a:lnSpc>
                <a:spcPct val="90000"/>
              </a:lnSpc>
              <a:spcBef>
                <a:spcPts val="700"/>
              </a:spcBef>
              <a:spcAft>
                <a:spcPts val="0"/>
              </a:spcAft>
              <a:buClr>
                <a:schemeClr val="dk1"/>
              </a:buClr>
              <a:buSzPts val="2800"/>
              <a:buFont typeface="Noto Sans Symbols"/>
              <a:buAutoNum type="arabicParenR"/>
            </a:pPr>
            <a:r>
              <a:rPr b="0" i="0" lang="en-US" sz="2800" u="none">
                <a:solidFill>
                  <a:schemeClr val="dk1"/>
                </a:solidFill>
                <a:latin typeface="Calibri"/>
                <a:ea typeface="Calibri"/>
                <a:cs typeface="Calibri"/>
                <a:sym typeface="Calibri"/>
              </a:rPr>
              <a:t>Правда;</a:t>
            </a:r>
            <a:endParaRPr/>
          </a:p>
          <a:p>
            <a:pPr indent="-514350" lvl="0" marL="514350" marR="0" rtl="0" algn="just">
              <a:lnSpc>
                <a:spcPct val="90000"/>
              </a:lnSpc>
              <a:spcBef>
                <a:spcPts val="700"/>
              </a:spcBef>
              <a:spcAft>
                <a:spcPts val="0"/>
              </a:spcAft>
              <a:buClr>
                <a:schemeClr val="dk1"/>
              </a:buClr>
              <a:buSzPts val="2800"/>
              <a:buFont typeface="Noto Sans Symbols"/>
              <a:buAutoNum type="arabicParenR"/>
            </a:pPr>
            <a:r>
              <a:rPr b="0" i="0" lang="en-US" sz="2800" u="none">
                <a:solidFill>
                  <a:schemeClr val="dk1"/>
                </a:solidFill>
                <a:latin typeface="Calibri"/>
                <a:ea typeface="Calibri"/>
                <a:cs typeface="Calibri"/>
                <a:sym typeface="Calibri"/>
              </a:rPr>
              <a:t>Ложь.</a:t>
            </a:r>
            <a:endParaRPr/>
          </a:p>
          <a:p>
            <a:pPr indent="-336550" lvl="0" marL="514350" marR="0" rtl="0" algn="just">
              <a:lnSpc>
                <a:spcPct val="90000"/>
              </a:lnSpc>
              <a:spcBef>
                <a:spcPts val="700"/>
              </a:spcBef>
              <a:spcAft>
                <a:spcPts val="0"/>
              </a:spcAft>
              <a:buClr>
                <a:schemeClr val="dk1"/>
              </a:buClr>
              <a:buSzPts val="2800"/>
              <a:buFont typeface="Noto Sans Symbols"/>
              <a:buNone/>
            </a:pPr>
            <a:r>
              <a:t/>
            </a:r>
            <a:endParaRPr b="0" i="0" sz="2800" u="none">
              <a:solidFill>
                <a:schemeClr val="dk1"/>
              </a:solidFill>
              <a:latin typeface="Calibri"/>
              <a:ea typeface="Calibri"/>
              <a:cs typeface="Calibri"/>
              <a:sym typeface="Calibri"/>
            </a:endParaRPr>
          </a:p>
          <a:p>
            <a:pPr indent="-336550" lvl="0" marL="514350" marR="0" rtl="0" algn="just">
              <a:lnSpc>
                <a:spcPct val="90000"/>
              </a:lnSpc>
              <a:spcBef>
                <a:spcPts val="700"/>
              </a:spcBef>
              <a:spcAft>
                <a:spcPts val="0"/>
              </a:spcAft>
              <a:buClr>
                <a:schemeClr val="dk1"/>
              </a:buClr>
              <a:buSzPts val="2800"/>
              <a:buFont typeface="Noto Sans Symbols"/>
              <a:buNone/>
            </a:pPr>
            <a:r>
              <a:t/>
            </a:r>
            <a:endParaRPr b="0" i="0" sz="2800" u="none">
              <a:solidFill>
                <a:schemeClr val="dk1"/>
              </a:solidFill>
              <a:latin typeface="Calibri"/>
              <a:ea typeface="Calibri"/>
              <a:cs typeface="Calibri"/>
              <a:sym typeface="Calibri"/>
            </a:endParaRPr>
          </a:p>
          <a:p>
            <a:pPr indent="-336550" lvl="0" marL="514350" marR="0" rtl="0" algn="just">
              <a:lnSpc>
                <a:spcPct val="90000"/>
              </a:lnSpc>
              <a:spcBef>
                <a:spcPts val="700"/>
              </a:spcBef>
              <a:spcAft>
                <a:spcPts val="0"/>
              </a:spcAft>
              <a:buClr>
                <a:schemeClr val="dk1"/>
              </a:buClr>
              <a:buSzPts val="2800"/>
              <a:buFont typeface="Noto Sans Symbols"/>
              <a:buNone/>
            </a:pPr>
            <a:r>
              <a:t/>
            </a:r>
            <a:endParaRPr b="0" i="0" sz="2800" u="none">
              <a:solidFill>
                <a:schemeClr val="dk1"/>
              </a:solidFill>
              <a:latin typeface="Calibri"/>
              <a:ea typeface="Calibri"/>
              <a:cs typeface="Calibri"/>
              <a:sym typeface="Calibri"/>
            </a:endParaRPr>
          </a:p>
          <a:p>
            <a:pPr indent="-514350" lvl="0" marL="514350" marR="0" rtl="0" algn="just">
              <a:lnSpc>
                <a:spcPct val="90000"/>
              </a:lnSpc>
              <a:spcBef>
                <a:spcPts val="700"/>
              </a:spcBef>
              <a:spcAft>
                <a:spcPts val="0"/>
              </a:spcAft>
              <a:buClr>
                <a:schemeClr val="dk1"/>
              </a:buClr>
              <a:buSzPts val="2800"/>
              <a:buFont typeface="Arial"/>
              <a:buNone/>
            </a:pPr>
            <a:r>
              <a:t/>
            </a:r>
            <a:endParaRPr b="0" i="0" sz="2800" u="none">
              <a:solidFill>
                <a:schemeClr val="dk1"/>
              </a:solidFill>
              <a:latin typeface="Calibri"/>
              <a:ea typeface="Calibri"/>
              <a:cs typeface="Calibri"/>
              <a:sym typeface="Calibri"/>
            </a:endParaRPr>
          </a:p>
          <a:p>
            <a:pPr indent="0" lvl="0" marL="171450" marR="0" rtl="0" algn="l">
              <a:lnSpc>
                <a:spcPct val="90000"/>
              </a:lnSpc>
              <a:spcBef>
                <a:spcPts val="750"/>
              </a:spcBef>
              <a:spcAft>
                <a:spcPts val="0"/>
              </a:spcAft>
              <a:buClr>
                <a:schemeClr val="dk1"/>
              </a:buClr>
              <a:buSzPts val="2800"/>
              <a:buFont typeface="Arial"/>
              <a:buNone/>
            </a:pPr>
            <a:r>
              <a:t/>
            </a:r>
            <a:endParaRPr b="0" i="0" sz="2800" u="none">
              <a:solidFill>
                <a:schemeClr val="dk1"/>
              </a:solidFill>
              <a:latin typeface="Calibri"/>
              <a:ea typeface="Calibri"/>
              <a:cs typeface="Calibri"/>
              <a:sym typeface="Calibri"/>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48"/>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Выберите правильные навыки и умения к каждому пункту</a:t>
            </a:r>
            <a:endParaRPr/>
          </a:p>
        </p:txBody>
      </p:sp>
      <p:sp>
        <p:nvSpPr>
          <p:cNvPr id="366" name="Google Shape;366;p48"/>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rmAutofit/>
          </a:bodyPr>
          <a:lstStyle/>
          <a:p>
            <a:pPr indent="-171450" lvl="0" marL="171450" marR="0" rtl="0" algn="just">
              <a:lnSpc>
                <a:spcPct val="60000"/>
              </a:lnSpc>
              <a:spcBef>
                <a:spcPts val="0"/>
              </a:spcBef>
              <a:spcAft>
                <a:spcPts val="0"/>
              </a:spcAft>
              <a:buClr>
                <a:schemeClr val="dk1"/>
              </a:buClr>
              <a:buSzPts val="1700"/>
              <a:buFont typeface="Arial"/>
              <a:buNone/>
            </a:pPr>
            <a:r>
              <a:rPr b="0" i="0" lang="en-US" sz="1700" u="none">
                <a:solidFill>
                  <a:schemeClr val="dk1"/>
                </a:solidFill>
                <a:latin typeface="Calibri"/>
                <a:ea typeface="Calibri"/>
                <a:cs typeface="Calibri"/>
                <a:sym typeface="Calibri"/>
              </a:rPr>
              <a:t>1. Скоростная запись с использованием профессионально-ориентированных слов и словосочетаний:</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словарный диктант; </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диктант на словосочетания;</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конспект письменного текста (тезисный, сплошной, выборочный).</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выделение смысловых частей при чтении текста и их озаглавливание;</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составление плана к прочитанному тексту;</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сокращение печатного текста;</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выделение смысловых вех в тексте и их запись в виде плана, конспекта.</a:t>
            </a:r>
            <a:endParaRPr/>
          </a:p>
          <a:p>
            <a:pPr indent="-171450" lvl="0" marL="171450" marR="0" rtl="0" algn="just">
              <a:lnSpc>
                <a:spcPct val="60000"/>
              </a:lnSpc>
              <a:spcBef>
                <a:spcPts val="700"/>
              </a:spcBef>
              <a:spcAft>
                <a:spcPts val="0"/>
              </a:spcAft>
              <a:buClr>
                <a:schemeClr val="dk1"/>
              </a:buClr>
              <a:buSzPts val="1700"/>
              <a:buFont typeface="Arial"/>
              <a:buNone/>
            </a:pPr>
            <a:r>
              <a:rPr b="0" i="0" lang="en-US" sz="1700" u="none">
                <a:solidFill>
                  <a:schemeClr val="dk1"/>
                </a:solidFill>
                <a:latin typeface="Calibri"/>
                <a:ea typeface="Calibri"/>
                <a:cs typeface="Calibri"/>
                <a:sym typeface="Calibri"/>
              </a:rPr>
              <a:t>2. Выделение главной информации, содержащейся в тексте:</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запись лекции;</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фразовый диктант; </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письменные ответы на устные вопросы преподавателя;</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выделение опорных слов во фразе при чтении, затем восстановление фразы;</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выделение опорных слов во фразе при слушании с последующим восстановлением смысла текста;</a:t>
            </a:r>
            <a:endParaRPr/>
          </a:p>
          <a:p>
            <a:pPr indent="-171450" lvl="0" marL="171450" marR="0" rtl="0" algn="just">
              <a:lnSpc>
                <a:spcPct val="60000"/>
              </a:lnSpc>
              <a:spcBef>
                <a:spcPts val="700"/>
              </a:spcBef>
              <a:spcAft>
                <a:spcPts val="0"/>
              </a:spcAft>
              <a:buClr>
                <a:schemeClr val="dk1"/>
              </a:buClr>
              <a:buSzPts val="1700"/>
              <a:buFont typeface="Arial"/>
              <a:buChar char="•"/>
            </a:pPr>
            <a:r>
              <a:rPr b="0" i="0" lang="en-US" sz="1700" u="none">
                <a:solidFill>
                  <a:schemeClr val="dk1"/>
                </a:solidFill>
                <a:latin typeface="Calibri"/>
                <a:ea typeface="Calibri"/>
                <a:cs typeface="Calibri"/>
                <a:sym typeface="Calibri"/>
              </a:rPr>
              <a:t>пересказ текста с последующим составлением плана.</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49"/>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Ответы:</a:t>
            </a:r>
            <a:endParaRPr/>
          </a:p>
        </p:txBody>
      </p:sp>
      <p:sp>
        <p:nvSpPr>
          <p:cNvPr id="372" name="Google Shape;372;p49"/>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rmAutofit/>
          </a:bodyPr>
          <a:lstStyle/>
          <a:p>
            <a:pPr indent="-171450" lvl="0" marL="171450" marR="0" rtl="0" algn="l">
              <a:lnSpc>
                <a:spcPct val="70000"/>
              </a:lnSpc>
              <a:spcBef>
                <a:spcPts val="0"/>
              </a:spcBef>
              <a:spcAft>
                <a:spcPts val="0"/>
              </a:spcAft>
              <a:buClr>
                <a:schemeClr val="dk1"/>
              </a:buClr>
              <a:buSzPts val="2000"/>
              <a:buFont typeface="Arial"/>
              <a:buNone/>
            </a:pPr>
            <a:r>
              <a:rPr b="0" i="0" lang="en-US" sz="2000" u="none">
                <a:solidFill>
                  <a:schemeClr val="dk1"/>
                </a:solidFill>
                <a:latin typeface="Calibri"/>
                <a:ea typeface="Calibri"/>
                <a:cs typeface="Calibri"/>
                <a:sym typeface="Calibri"/>
              </a:rPr>
              <a:t>1. Скоростная запись с использованием профессионально-ориентированных слов и словосочетаний:</a:t>
            </a:r>
            <a:endParaRPr/>
          </a:p>
          <a:p>
            <a:pPr indent="-171450" lvl="0" marL="171450" marR="0" rtl="0" algn="l">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словарный диктант; </a:t>
            </a:r>
            <a:endParaRPr/>
          </a:p>
          <a:p>
            <a:pPr indent="-171450" lvl="0" marL="171450" marR="0" rtl="0" algn="l">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диктант на словосочетания;</a:t>
            </a:r>
            <a:endParaRPr/>
          </a:p>
          <a:p>
            <a:pPr indent="-171450" lvl="0" marL="171450" marR="0" rtl="0" algn="l">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фразовый диктант; </a:t>
            </a:r>
            <a:endParaRPr/>
          </a:p>
          <a:p>
            <a:pPr indent="-171450" lvl="0" marL="171450" marR="0" rtl="0" algn="l">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запись лекции;</a:t>
            </a:r>
            <a:endParaRPr/>
          </a:p>
          <a:p>
            <a:pPr indent="-171450" lvl="0" marL="171450" marR="0" rtl="0" algn="l">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письменные ответы на устные вопросы преподавателя;</a:t>
            </a:r>
            <a:endParaRPr/>
          </a:p>
          <a:p>
            <a:pPr indent="-171450" lvl="0" marL="171450" marR="0" rtl="0" algn="l">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конспект письменного текста (тезисный, сплошной, выборочный).</a:t>
            </a:r>
            <a:endParaRPr/>
          </a:p>
          <a:p>
            <a:pPr indent="-171450" lvl="0" marL="171450" marR="0" rtl="0" algn="l">
              <a:lnSpc>
                <a:spcPct val="70000"/>
              </a:lnSpc>
              <a:spcBef>
                <a:spcPts val="700"/>
              </a:spcBef>
              <a:spcAft>
                <a:spcPts val="0"/>
              </a:spcAft>
              <a:buClr>
                <a:schemeClr val="dk1"/>
              </a:buClr>
              <a:buSzPts val="2000"/>
              <a:buFont typeface="Arial"/>
              <a:buNone/>
            </a:pPr>
            <a:r>
              <a:rPr b="0" i="0" lang="en-US" sz="2000" u="none">
                <a:solidFill>
                  <a:schemeClr val="dk1"/>
                </a:solidFill>
                <a:latin typeface="Calibri"/>
                <a:ea typeface="Calibri"/>
                <a:cs typeface="Calibri"/>
                <a:sym typeface="Calibri"/>
              </a:rPr>
              <a:t>2. Свертывание информации с использованием следующих приемов:</a:t>
            </a:r>
            <a:endParaRPr/>
          </a:p>
          <a:p>
            <a:pPr indent="-171450" lvl="0" marL="171450" marR="0" rtl="0" algn="l">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выделение смысловых частей при чтении текста и их озаглавливание;</a:t>
            </a:r>
            <a:endParaRPr/>
          </a:p>
          <a:p>
            <a:pPr indent="-171450" lvl="0" marL="171450" marR="0" rtl="0" algn="l">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составление плана к прочитанному тексту;</a:t>
            </a:r>
            <a:endParaRPr/>
          </a:p>
          <a:p>
            <a:pPr indent="-171450" lvl="0" marL="171450" marR="0" rtl="0" algn="l">
              <a:lnSpc>
                <a:spcPct val="70000"/>
              </a:lnSpc>
              <a:spcBef>
                <a:spcPts val="700"/>
              </a:spcBef>
              <a:spcAft>
                <a:spcPts val="0"/>
              </a:spcAft>
              <a:buClr>
                <a:schemeClr val="dk1"/>
              </a:buClr>
              <a:buSzPts val="2000"/>
              <a:buFont typeface="Arial"/>
              <a:buChar char="•"/>
            </a:pPr>
            <a:r>
              <a:rPr b="0" i="0" lang="en-US" sz="2000" u="none">
                <a:solidFill>
                  <a:schemeClr val="dk1"/>
                </a:solidFill>
                <a:latin typeface="Calibri"/>
                <a:ea typeface="Calibri"/>
                <a:cs typeface="Calibri"/>
                <a:sym typeface="Calibri"/>
              </a:rPr>
              <a:t>выделение смысловых вех в тексте и их запись в виде плана, конспекта.</a:t>
            </a:r>
            <a:endParaRPr/>
          </a:p>
          <a:p>
            <a:pPr indent="-44450" lvl="0" marL="171450" marR="0" rtl="0" algn="l">
              <a:lnSpc>
                <a:spcPct val="90000"/>
              </a:lnSpc>
              <a:spcBef>
                <a:spcPts val="750"/>
              </a:spcBef>
              <a:spcAft>
                <a:spcPts val="0"/>
              </a:spcAft>
              <a:buClr>
                <a:schemeClr val="dk1"/>
              </a:buClr>
              <a:buSzPts val="2000"/>
              <a:buFont typeface="Arial"/>
              <a:buNone/>
            </a:pPr>
            <a:r>
              <a:t/>
            </a:r>
            <a:endParaRPr b="0" i="0" sz="2000" u="none">
              <a:solidFill>
                <a:schemeClr val="dk1"/>
              </a:solidFill>
              <a:latin typeface="Calibri"/>
              <a:ea typeface="Calibri"/>
              <a:cs typeface="Calibri"/>
              <a:sym typeface="Calibri"/>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50"/>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Дайте характеристику данным видам диктанта:</a:t>
            </a:r>
            <a:endParaRPr/>
          </a:p>
        </p:txBody>
      </p:sp>
      <p:sp>
        <p:nvSpPr>
          <p:cNvPr id="378" name="Google Shape;378;p50"/>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Autofit/>
          </a:bodyPr>
          <a:lstStyle/>
          <a:p>
            <a:pPr indent="-171450" lvl="0" marL="171450" marR="0" rtl="0" algn="l">
              <a:lnSpc>
                <a:spcPct val="80000"/>
              </a:lnSpc>
              <a:spcBef>
                <a:spcPts val="0"/>
              </a:spcBef>
              <a:spcAft>
                <a:spcPts val="0"/>
              </a:spcAft>
              <a:buClr>
                <a:schemeClr val="dk1"/>
              </a:buClr>
              <a:buSzPts val="2100"/>
              <a:buFont typeface="Arial"/>
              <a:buChar char="•"/>
            </a:pPr>
            <a:r>
              <a:rPr b="0" i="0" lang="en-US" sz="2100" u="none">
                <a:solidFill>
                  <a:schemeClr val="dk1"/>
                </a:solidFill>
                <a:latin typeface="Calibri"/>
                <a:ea typeface="Calibri"/>
                <a:cs typeface="Calibri"/>
                <a:sym typeface="Calibri"/>
              </a:rPr>
              <a:t>Зрительный диктант. </a:t>
            </a:r>
            <a:endParaRPr/>
          </a:p>
          <a:p>
            <a:pPr indent="-171450" lvl="0" marL="171450" marR="0" rtl="0" algn="l">
              <a:lnSpc>
                <a:spcPct val="80000"/>
              </a:lnSpc>
              <a:spcBef>
                <a:spcPts val="700"/>
              </a:spcBef>
              <a:spcAft>
                <a:spcPts val="0"/>
              </a:spcAft>
              <a:buClr>
                <a:schemeClr val="dk1"/>
              </a:buClr>
              <a:buSzPts val="2100"/>
              <a:buFont typeface="Arial"/>
              <a:buChar char="•"/>
            </a:pPr>
            <a:r>
              <a:rPr b="0" i="0" lang="en-US" sz="2100" u="none">
                <a:solidFill>
                  <a:schemeClr val="dk1"/>
                </a:solidFill>
                <a:latin typeface="Calibri"/>
                <a:ea typeface="Calibri"/>
                <a:cs typeface="Calibri"/>
                <a:sym typeface="Calibri"/>
              </a:rPr>
              <a:t>Слуховой диктант. </a:t>
            </a:r>
            <a:endParaRPr/>
          </a:p>
          <a:p>
            <a:pPr indent="-171450" lvl="0" marL="171450" marR="0" rtl="0" algn="l">
              <a:lnSpc>
                <a:spcPct val="80000"/>
              </a:lnSpc>
              <a:spcBef>
                <a:spcPts val="700"/>
              </a:spcBef>
              <a:spcAft>
                <a:spcPts val="0"/>
              </a:spcAft>
              <a:buClr>
                <a:schemeClr val="dk1"/>
              </a:buClr>
              <a:buSzPts val="2100"/>
              <a:buFont typeface="Arial"/>
              <a:buChar char="•"/>
            </a:pPr>
            <a:r>
              <a:rPr b="0" i="0" lang="en-US" sz="2100" u="none">
                <a:solidFill>
                  <a:schemeClr val="dk1"/>
                </a:solidFill>
                <a:latin typeface="Calibri"/>
                <a:ea typeface="Calibri"/>
                <a:cs typeface="Calibri"/>
                <a:sym typeface="Calibri"/>
              </a:rPr>
              <a:t>Самодиктант.</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51"/>
          <p:cNvSpPr txBox="1"/>
          <p:nvPr>
            <p:ph type="title"/>
          </p:nvPr>
        </p:nvSpPr>
        <p:spPr>
          <a:xfrm>
            <a:off x="628650" y="365125"/>
            <a:ext cx="7886700" cy="132556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300"/>
              <a:buFont typeface="Calibri"/>
              <a:buNone/>
            </a:pPr>
            <a:r>
              <a:rPr b="0" i="0" lang="en-US" sz="3300" u="none">
                <a:solidFill>
                  <a:schemeClr val="dk1"/>
                </a:solidFill>
                <a:latin typeface="Calibri"/>
                <a:ea typeface="Calibri"/>
                <a:cs typeface="Calibri"/>
                <a:sym typeface="Calibri"/>
              </a:rPr>
              <a:t>Ответы</a:t>
            </a:r>
            <a:endParaRPr/>
          </a:p>
        </p:txBody>
      </p:sp>
      <p:sp>
        <p:nvSpPr>
          <p:cNvPr id="384" name="Google Shape;384;p51"/>
          <p:cNvSpPr txBox="1"/>
          <p:nvPr>
            <p:ph idx="1" type="body"/>
          </p:nvPr>
        </p:nvSpPr>
        <p:spPr>
          <a:xfrm>
            <a:off x="628650" y="1825625"/>
            <a:ext cx="7886700" cy="4351337"/>
          </a:xfrm>
          <a:prstGeom prst="rect">
            <a:avLst/>
          </a:prstGeom>
          <a:noFill/>
          <a:ln>
            <a:noFill/>
          </a:ln>
        </p:spPr>
        <p:txBody>
          <a:bodyPr anchorCtr="0" anchor="t" bIns="45700" lIns="91425" spcFirstLastPara="1" rIns="91425" wrap="square" tIns="45700">
            <a:normAutofit/>
          </a:bodyPr>
          <a:lstStyle/>
          <a:p>
            <a:pPr indent="-171450" lvl="0" marL="171450" marR="0" rtl="0" algn="just">
              <a:lnSpc>
                <a:spcPct val="70000"/>
              </a:lnSpc>
              <a:spcBef>
                <a:spcPts val="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Зрительный диктант. Учащиеся читают записанный на доске или в книге текст. Преподаватель комментирует содержащиеся в тексте орфографические трудности. Затем учащиеся записывают текст по памяти в тетрадях. После выполнения задания они могут сравнить свою запись с образцовой.</a:t>
            </a:r>
            <a:endParaRPr/>
          </a:p>
          <a:p>
            <a:pPr indent="-171450" lvl="0" marL="171450" marR="0" rtl="0" algn="just">
              <a:lnSpc>
                <a:spcPct val="7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Слуховой диктант. Текст диктуется преподавателем и записывается в тетрадях учащимися. Сначала преподаватель читает текст целиком, затем каждое предложение читает дважды в среднем темпе речи. При чтении текста не следует допускать его пословного представления, что превращает диктант в диктовку.</a:t>
            </a:r>
            <a:endParaRPr/>
          </a:p>
          <a:p>
            <a:pPr indent="-171450" lvl="0" marL="171450" marR="0" rtl="0" algn="just">
              <a:lnSpc>
                <a:spcPct val="70000"/>
              </a:lnSpc>
              <a:spcBef>
                <a:spcPts val="700"/>
              </a:spcBef>
              <a:spcAft>
                <a:spcPts val="0"/>
              </a:spcAft>
              <a:buClr>
                <a:schemeClr val="dk1"/>
              </a:buClr>
              <a:buSzPts val="2400"/>
              <a:buFont typeface="Arial"/>
              <a:buChar char="•"/>
            </a:pPr>
            <a:r>
              <a:rPr b="0" i="0" lang="en-US" sz="2400" u="none">
                <a:solidFill>
                  <a:schemeClr val="dk1"/>
                </a:solidFill>
                <a:latin typeface="Calibri"/>
                <a:ea typeface="Calibri"/>
                <a:cs typeface="Calibri"/>
                <a:sym typeface="Calibri"/>
              </a:rPr>
              <a:t>Самодиктант представляет собой воспроизведение учащимися в письменной форме выученного наизусть текста. Затем запись сверяется по первоисточнику. </a:t>
            </a:r>
            <a:endParaRPr/>
          </a:p>
          <a:p>
            <a:pPr indent="-19050" lvl="0" marL="171450" marR="0" rtl="0" algn="l">
              <a:lnSpc>
                <a:spcPct val="90000"/>
              </a:lnSpc>
              <a:spcBef>
                <a:spcPts val="750"/>
              </a:spcBef>
              <a:spcAft>
                <a:spcPts val="0"/>
              </a:spcAft>
              <a:buClr>
                <a:schemeClr val="dk1"/>
              </a:buClr>
              <a:buSzPts val="2400"/>
              <a:buFont typeface="Arial"/>
              <a:buNone/>
            </a:pPr>
            <a:r>
              <a:t/>
            </a:r>
            <a:endParaRPr b="0" i="0" sz="2400" u="none">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2024-02-18T09:42:41Z</dcterms:created>
  <dc:creator>12345</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