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1" r:id="rId1"/>
  </p:sldMasterIdLst>
  <p:notesMasterIdLst>
    <p:notesMasterId r:id="rId48"/>
  </p:notesMasterIdLst>
  <p:sldIdLst>
    <p:sldId id="300"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301" r:id="rId46"/>
    <p:sldId id="299" r:id="rId47"/>
  </p:sldIdLst>
  <p:sldSz cx="9144000" cy="6858000" type="screen4x3"/>
  <p:notesSz cx="6858000" cy="9144000"/>
  <p:embeddedFontLst>
    <p:embeddedFont>
      <p:font typeface="Verdana" pitchFamily="34" charset="0"/>
      <p:regular r:id="rId49"/>
      <p:bold r:id="rId50"/>
      <p:italic r:id="rId51"/>
      <p:boldItalic r:id="rId52"/>
    </p:embeddedFont>
    <p:embeddedFont>
      <p:font typeface="Rambla" charset="0"/>
      <p:regular r:id="rId53"/>
      <p:bold r:id="rId54"/>
      <p:italic r:id="rId55"/>
      <p:boldItalic r:id="rId5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xmlns="">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snapToGrid="0">
      <p:cViewPr>
        <p:scale>
          <a:sx n="76" d="100"/>
          <a:sy n="76" d="100"/>
        </p:scale>
        <p:origin x="-1170"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font" Target="fonts/font2.fntdata"/><Relationship Id="rId55"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5.fntdata"/><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1.fntdata"/><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4.fntdata"/><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56" Type="http://schemas.openxmlformats.org/officeDocument/2006/relationships/font" Target="fonts/font8.fntdata"/><Relationship Id="rId8" Type="http://schemas.openxmlformats.org/officeDocument/2006/relationships/slide" Target="slides/slide7.xml"/><Relationship Id="rId51" Type="http://schemas.openxmlformats.org/officeDocument/2006/relationships/font" Target="fonts/font3.fntdata"/><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extLst>
      <p:ext uri="{BB962C8B-B14F-4D97-AF65-F5344CB8AC3E}">
        <p14:creationId xmlns:p14="http://schemas.microsoft.com/office/powerpoint/2010/main" val="3833970382"/>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
        <p:cNvGrpSpPr/>
        <p:nvPr/>
      </p:nvGrpSpPr>
      <p:grpSpPr>
        <a:xfrm>
          <a:off x="0" y="0"/>
          <a:ext cx="0" cy="0"/>
          <a:chOff x="0" y="0"/>
          <a:chExt cx="0" cy="0"/>
        </a:xfrm>
      </p:grpSpPr>
      <p:sp>
        <p:nvSpPr>
          <p:cNvPr id="37" name="Google Shape;37;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8" name="Google Shape;38;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
        <p:cNvGrpSpPr/>
        <p:nvPr/>
      </p:nvGrpSpPr>
      <p:grpSpPr>
        <a:xfrm>
          <a:off x="0" y="0"/>
          <a:ext cx="0" cy="0"/>
          <a:chOff x="0" y="0"/>
          <a:chExt cx="0" cy="0"/>
        </a:xfrm>
      </p:grpSpPr>
      <p:sp>
        <p:nvSpPr>
          <p:cNvPr id="42" name="Google Shape;42;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3" name="Google Shape;43;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ru-RU" sz="3200"/>
              <a:t>Одной из основных форм речевого общения является диалогическая речь.</a:t>
            </a:r>
            <a:endParaRPr/>
          </a:p>
          <a:p>
            <a:pPr marL="0" lvl="0" indent="0" algn="l" rtl="0">
              <a:lnSpc>
                <a:spcPct val="100000"/>
              </a:lnSpc>
              <a:spcBef>
                <a:spcPts val="0"/>
              </a:spcBef>
              <a:spcAft>
                <a:spcPts val="0"/>
              </a:spcAft>
              <a:buSzPts val="1100"/>
              <a:buNone/>
            </a:pPr>
            <a:r>
              <a:rPr lang="ru-RU" sz="3200"/>
              <a:t>“Диалогическая речь представляет собой процесс непосредственного общения, который характеризуется поочередно сменяющими друг друга и порождающими одна другую репликами двух и более лиц. В состав реплики может входить от одного нерасчлененного предложения — слова в функции предложения (минимальная степень развернутости реплики) до монологического высказывания”(И.Л. БИМ) </a:t>
            </a:r>
            <a:endParaRPr/>
          </a:p>
          <a:p>
            <a:pPr marL="0" lvl="0" indent="0" algn="l" rtl="0">
              <a:lnSpc>
                <a:spcPct val="100000"/>
              </a:lnSpc>
              <a:spcBef>
                <a:spcPts val="0"/>
              </a:spcBef>
              <a:spcAft>
                <a:spcPts val="0"/>
              </a:spcAft>
              <a:buSzPts val="1100"/>
              <a:buNone/>
            </a:pPr>
            <a:endParaRPr/>
          </a:p>
        </p:txBody>
      </p:sp>
      <p:sp>
        <p:nvSpPr>
          <p:cNvPr id="49" name="Google Shape;49;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
        <p:cNvGrpSpPr/>
        <p:nvPr/>
      </p:nvGrpSpPr>
      <p:grpSpPr>
        <a:xfrm>
          <a:off x="0" y="0"/>
          <a:ext cx="0" cy="0"/>
          <a:chOff x="0" y="0"/>
          <a:chExt cx="0" cy="0"/>
        </a:xfrm>
      </p:grpSpPr>
      <p:sp>
        <p:nvSpPr>
          <p:cNvPr id="54" name="Google Shape;54;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ru-RU" sz="3200"/>
              <a:t>Диалогическая речь представляет собой сложную речевую деятельность, в которой речь одного из участников зависит от речевого поведения другого.</a:t>
            </a:r>
            <a:endParaRPr/>
          </a:p>
          <a:p>
            <a:pPr marL="0" lvl="0" indent="0" algn="l" rtl="0">
              <a:lnSpc>
                <a:spcPct val="100000"/>
              </a:lnSpc>
              <a:spcBef>
                <a:spcPts val="0"/>
              </a:spcBef>
              <a:spcAft>
                <a:spcPts val="0"/>
              </a:spcAft>
              <a:buSzPts val="1100"/>
              <a:buNone/>
            </a:pPr>
            <a:r>
              <a:rPr lang="ru-RU" sz="3200"/>
              <a:t>К психолого-лингвистическим особенностям диалогической речи относится лимитированность во времени, т.е. необходимость быстро реагировать на реплику собеседника, что предполагает владение неподготовленной речью. Отмечают также ситуативность диалогической речи, поскольку собеседники всегда находятся в определенных условиях и реплики их часто зависят от ситуации.</a:t>
            </a:r>
            <a:endParaRPr/>
          </a:p>
          <a:p>
            <a:pPr marL="0" lvl="0" indent="0" algn="l" rtl="0">
              <a:lnSpc>
                <a:spcPct val="100000"/>
              </a:lnSpc>
              <a:spcBef>
                <a:spcPts val="0"/>
              </a:spcBef>
              <a:spcAft>
                <a:spcPts val="0"/>
              </a:spcAft>
              <a:buSzPts val="1100"/>
              <a:buNone/>
            </a:pPr>
            <a:r>
              <a:rPr lang="ru-RU" sz="3200"/>
              <a:t>Диалог характеризуется краткостью высказывания (лингвистическая характеристика речи) за счет знания ситуации, в которой происходит общение. Диалог характеризуется наличием большого количества клише, штампов (лингвистическая характеристика речи), </a:t>
            </a:r>
            <a:endParaRPr/>
          </a:p>
          <a:p>
            <a:pPr marL="0" lvl="0" indent="0" algn="l" rtl="0">
              <a:lnSpc>
                <a:spcPct val="100000"/>
              </a:lnSpc>
              <a:spcBef>
                <a:spcPts val="0"/>
              </a:spcBef>
              <a:spcAft>
                <a:spcPts val="0"/>
              </a:spcAft>
              <a:buSzPts val="1100"/>
              <a:buNone/>
            </a:pPr>
            <a:r>
              <a:rPr lang="ru-RU" sz="3200"/>
              <a:t>Не следует забывать, что диалогическая речь по своей структуре многообразна. Она не сводится только к вопросам и ответам.</a:t>
            </a:r>
            <a:endParaRPr/>
          </a:p>
          <a:p>
            <a:pPr marL="0" lvl="0" indent="0" algn="l" rtl="0">
              <a:lnSpc>
                <a:spcPct val="100000"/>
              </a:lnSpc>
              <a:spcBef>
                <a:spcPts val="0"/>
              </a:spcBef>
              <a:spcAft>
                <a:spcPts val="0"/>
              </a:spcAft>
              <a:buSzPts val="1100"/>
              <a:buNone/>
            </a:pPr>
            <a:r>
              <a:rPr lang="ru-RU" sz="3200"/>
              <a:t>Важнейшая особенность диалогической речи в том, что диалог основан на взаимодействии собеседников, приспособлении поведения одного к поведению другого. </a:t>
            </a:r>
            <a:endParaRPr/>
          </a:p>
          <a:p>
            <a:pPr marL="0" lvl="0" indent="0" algn="l" rtl="0">
              <a:lnSpc>
                <a:spcPct val="100000"/>
              </a:lnSpc>
              <a:spcBef>
                <a:spcPts val="0"/>
              </a:spcBef>
              <a:spcAft>
                <a:spcPts val="0"/>
              </a:spcAft>
              <a:buSzPts val="1100"/>
              <a:buNone/>
            </a:pPr>
            <a:r>
              <a:rPr lang="ru-RU" sz="3200"/>
              <a:t>Одним из свойств диалогической речи является наличие механизма предвосхищения, упреждения элемента, следующего за данным элементом. Действие этого механизма было названо «упреждающим синтезом». При слушании таким механизмом считают «вероятностное прогнозирование». Предугадать можно как смысл будущей реплики, так и способ реализации этого смысла теми или другими языковыми средствами. </a:t>
            </a:r>
            <a:endParaRPr/>
          </a:p>
          <a:p>
            <a:pPr marL="0" lvl="0" indent="0" algn="l" rtl="0">
              <a:lnSpc>
                <a:spcPct val="100000"/>
              </a:lnSpc>
              <a:spcBef>
                <a:spcPts val="0"/>
              </a:spcBef>
              <a:spcAft>
                <a:spcPts val="0"/>
              </a:spcAft>
              <a:buSzPts val="1100"/>
              <a:buNone/>
            </a:pPr>
            <a:r>
              <a:rPr lang="ru-RU" sz="3200"/>
              <a:t>Т.об., собеседник может понять по догадке слово, которое он не знает или забыл на ИЯ, а кроме того, предугадать смысл реплики собеседника по первым его словам. </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p:txBody>
      </p:sp>
      <p:sp>
        <p:nvSpPr>
          <p:cNvPr id="55" name="Google Shape;55;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ru-RU" sz="3200"/>
              <a:t>Цель обучения диалогической речи - развитие умения общаться в условиях непосредственного контакта, т.е. понимать и реагировать на устные высказывания партнера в рамках сфер, тем и ситуаций, предусмотренных программой.</a:t>
            </a:r>
            <a:endParaRPr/>
          </a:p>
          <a:p>
            <a:pPr marL="0" lvl="0" indent="0" algn="l" rtl="0">
              <a:lnSpc>
                <a:spcPct val="100000"/>
              </a:lnSpc>
              <a:spcBef>
                <a:spcPts val="0"/>
              </a:spcBef>
              <a:spcAft>
                <a:spcPts val="0"/>
              </a:spcAft>
              <a:buSzPts val="1100"/>
              <a:buNone/>
            </a:pPr>
            <a:r>
              <a:rPr lang="ru-RU" sz="3200"/>
              <a:t>В основной школе усиливается значимость принципов дифференциации и индивидуализации обучения, большее значение приобретает использование современных технологий обучения иностранному языку и проектной методики. В 8—9 классах реальной становится предпрофильная ориентация школьников средствами английского языка. На данной ступени у школьников отмечаются также значительные индивидуальные и возрастные различия, которые должны учитываться как в использовании приемов, так и при отборе содержания обучения.</a:t>
            </a:r>
            <a:endParaRPr/>
          </a:p>
          <a:p>
            <a:pPr marL="0" lvl="0" indent="0" algn="l" rtl="0">
              <a:lnSpc>
                <a:spcPct val="100000"/>
              </a:lnSpc>
              <a:spcBef>
                <a:spcPts val="0"/>
              </a:spcBef>
              <a:spcAft>
                <a:spcPts val="0"/>
              </a:spcAft>
              <a:buSzPts val="1100"/>
              <a:buNone/>
            </a:pPr>
            <a:r>
              <a:rPr lang="ru-RU" sz="3200"/>
              <a:t>	К завершению обучения в основной школе планируется достижение учащимися общеевропейского допорогового уровня подготовки по немецкому языку (уровень А—2). Этот уровень дает возможность выпускникам основной школы использовать иностранный язык для продолжения образования на старшей ступени в полной средней школе, в специальных учебных заведениях и для дальнейшего самообразования.</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p:txBody>
      </p:sp>
      <p:sp>
        <p:nvSpPr>
          <p:cNvPr id="62" name="Google Shape;62;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ru-RU" sz="3200"/>
              <a:t>В федеральном государственном образовательном стандарте основного общего образования цели и образовательные результаты обучения иностранному языку представлены на нескольких уровнях: метапредметном, личностном и предметном. Это развитие иноязычной коммуникативной компетенции учащихся в совокупности её составляющих: речевой, языковой, социокультурной/ межкультурной, компенсаторной и учебно—познавательной компетенций, а также развитие личности учащихся посредством реализации воспитательного потенциала предмета «Иностранный язык». Такое развитие предполагает «формирование у учащихся потребности овладения иностранным языком как средством общения, познания, самореализации и социальной адаптации в поликультурном полиэтническом мире». В основной школе усиливается значимость принципов дифференциации и индивидуализации обучения, большее значение приобретает использование современных технологий обучения иностранному языку и проектной методики. В 8-9 классах реальной становится предпрофильная ориентация школьников средствами английского языка. На данной ступени у школьников отмечаются также значительные индивидуальные и возрастные различия, которые должны учитываться как в использовании приемов, так и при отборе содержания обучения.</a:t>
            </a:r>
            <a:endParaRPr/>
          </a:p>
          <a:p>
            <a:pPr marL="0" lvl="0" indent="0" algn="l" rtl="0">
              <a:lnSpc>
                <a:spcPct val="100000"/>
              </a:lnSpc>
              <a:spcBef>
                <a:spcPts val="0"/>
              </a:spcBef>
              <a:spcAft>
                <a:spcPts val="0"/>
              </a:spcAft>
              <a:buSzPts val="1100"/>
              <a:buNone/>
            </a:pPr>
            <a:r>
              <a:rPr lang="ru-RU" sz="3200"/>
              <a:t>	К завершению обучения в основной школе планируется достижение учащимися общеевропейского допорогового уровня подготовки по немецкому языку (уровень А—2). Этот уровень дает возможность выпускникам основной школы использовать иностранный язык для продолжения образования на старшей ступени в полной средней школе, в специальных учебных заведениях и для дальнейшего самообразования.</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p:txBody>
      </p:sp>
      <p:sp>
        <p:nvSpPr>
          <p:cNvPr id="68" name="Google Shape;68;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
        <p:cNvGrpSpPr/>
        <p:nvPr/>
      </p:nvGrpSpPr>
      <p:grpSpPr>
        <a:xfrm>
          <a:off x="0" y="0"/>
          <a:ext cx="0" cy="0"/>
          <a:chOff x="0" y="0"/>
          <a:chExt cx="0" cy="0"/>
        </a:xfrm>
      </p:grpSpPr>
      <p:sp>
        <p:nvSpPr>
          <p:cNvPr id="73" name="Google Shape;73;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ru-RU" sz="3200"/>
              <a:t>Рассмотрим требования ФГОС к уровню владения диалогической речью для учеников 8—9 классов:</a:t>
            </a:r>
            <a:endParaRPr/>
          </a:p>
          <a:p>
            <a:pPr marL="0" lvl="0" indent="0" algn="l" rtl="0">
              <a:lnSpc>
                <a:spcPct val="100000"/>
              </a:lnSpc>
              <a:spcBef>
                <a:spcPts val="0"/>
              </a:spcBef>
              <a:spcAft>
                <a:spcPts val="0"/>
              </a:spcAft>
              <a:buSzPts val="1100"/>
              <a:buNone/>
            </a:pPr>
            <a:r>
              <a:rPr lang="ru-RU" sz="3200"/>
              <a:t>Предметное содержание речи</a:t>
            </a:r>
            <a:endParaRPr/>
          </a:p>
          <a:p>
            <a:pPr marL="0" lvl="0" indent="0" algn="l" rtl="0">
              <a:lnSpc>
                <a:spcPct val="100000"/>
              </a:lnSpc>
              <a:spcBef>
                <a:spcPts val="0"/>
              </a:spcBef>
              <a:spcAft>
                <a:spcPts val="0"/>
              </a:spcAft>
              <a:buSzPts val="1100"/>
              <a:buNone/>
            </a:pPr>
            <a:r>
              <a:rPr lang="ru-RU" sz="3200"/>
              <a:t>1. Межличностные взаимоотношения (в семье, с друзьями, в школе).</a:t>
            </a:r>
            <a:endParaRPr/>
          </a:p>
          <a:p>
            <a:pPr marL="0" lvl="0" indent="0" algn="l" rtl="0">
              <a:lnSpc>
                <a:spcPct val="100000"/>
              </a:lnSpc>
              <a:spcBef>
                <a:spcPts val="0"/>
              </a:spcBef>
              <a:spcAft>
                <a:spcPts val="0"/>
              </a:spcAft>
              <a:buSzPts val="1100"/>
              <a:buNone/>
            </a:pPr>
            <a:r>
              <a:rPr lang="ru-RU" sz="3200"/>
              <a:t>2. Внешность и характеристики человека.</a:t>
            </a:r>
            <a:endParaRPr/>
          </a:p>
          <a:p>
            <a:pPr marL="0" lvl="0" indent="0" algn="l" rtl="0">
              <a:lnSpc>
                <a:spcPct val="100000"/>
              </a:lnSpc>
              <a:spcBef>
                <a:spcPts val="0"/>
              </a:spcBef>
              <a:spcAft>
                <a:spcPts val="0"/>
              </a:spcAft>
              <a:buSzPts val="1100"/>
              <a:buNone/>
            </a:pPr>
            <a:r>
              <a:rPr lang="ru-RU" sz="3200"/>
              <a:t>3. Увлечения и досуг (музыка, спорт, посещение кафе, кино, театра).</a:t>
            </a:r>
            <a:endParaRPr/>
          </a:p>
          <a:p>
            <a:pPr marL="0" lvl="0" indent="0" algn="l" rtl="0">
              <a:lnSpc>
                <a:spcPct val="100000"/>
              </a:lnSpc>
              <a:spcBef>
                <a:spcPts val="0"/>
              </a:spcBef>
              <a:spcAft>
                <a:spcPts val="0"/>
              </a:spcAft>
              <a:buSzPts val="1100"/>
              <a:buNone/>
            </a:pPr>
            <a:r>
              <a:rPr lang="ru-RU" sz="3200"/>
              <a:t>4. Молодежная мода.</a:t>
            </a:r>
            <a:endParaRPr/>
          </a:p>
          <a:p>
            <a:pPr marL="0" lvl="0" indent="0" algn="l" rtl="0">
              <a:lnSpc>
                <a:spcPct val="100000"/>
              </a:lnSpc>
              <a:spcBef>
                <a:spcPts val="0"/>
              </a:spcBef>
              <a:spcAft>
                <a:spcPts val="0"/>
              </a:spcAft>
              <a:buSzPts val="1100"/>
              <a:buNone/>
            </a:pPr>
            <a:r>
              <a:rPr lang="ru-RU" sz="3200"/>
              <a:t>5. Покупки, карманные деньги.</a:t>
            </a:r>
            <a:endParaRPr/>
          </a:p>
          <a:p>
            <a:pPr marL="0" lvl="0" indent="0" algn="l" rtl="0">
              <a:lnSpc>
                <a:spcPct val="100000"/>
              </a:lnSpc>
              <a:spcBef>
                <a:spcPts val="0"/>
              </a:spcBef>
              <a:spcAft>
                <a:spcPts val="0"/>
              </a:spcAft>
              <a:buSzPts val="1100"/>
              <a:buNone/>
            </a:pPr>
            <a:r>
              <a:rPr lang="ru-RU" sz="3200"/>
              <a:t>6. Школьное образование, школьная жизнь, изучаемые предметы и отношение к ним.</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p:txBody>
      </p:sp>
      <p:sp>
        <p:nvSpPr>
          <p:cNvPr id="74" name="Google Shape;74;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ru-RU" sz="3200"/>
              <a:t>7. Международные школьные обмены; переписка.</a:t>
            </a:r>
            <a:endParaRPr/>
          </a:p>
          <a:p>
            <a:pPr marL="0" lvl="0" indent="0" algn="l" rtl="0">
              <a:lnSpc>
                <a:spcPct val="100000"/>
              </a:lnSpc>
              <a:spcBef>
                <a:spcPts val="0"/>
              </a:spcBef>
              <a:spcAft>
                <a:spcPts val="0"/>
              </a:spcAft>
              <a:buSzPts val="1100"/>
              <a:buNone/>
            </a:pPr>
            <a:r>
              <a:rPr lang="ru-RU" sz="3200"/>
              <a:t>8. Проблемы выбора профессии и роль иностранного языка.</a:t>
            </a:r>
            <a:endParaRPr/>
          </a:p>
          <a:p>
            <a:pPr marL="0" lvl="0" indent="0" algn="l" rtl="0">
              <a:lnSpc>
                <a:spcPct val="100000"/>
              </a:lnSpc>
              <a:spcBef>
                <a:spcPts val="0"/>
              </a:spcBef>
              <a:spcAft>
                <a:spcPts val="0"/>
              </a:spcAft>
              <a:buSzPts val="1100"/>
              <a:buNone/>
            </a:pPr>
            <a:r>
              <a:rPr lang="ru-RU" sz="3200"/>
              <a:t>9. Страна и страна/страны изучаемого языка и родная страна, их культурные особенности (традиции, обычаи, национальные праздники, знаменательные даты), путешествие по странам изучаемого языка и России.</a:t>
            </a:r>
            <a:endParaRPr/>
          </a:p>
          <a:p>
            <a:pPr marL="0" lvl="0" indent="0" algn="l" rtl="0">
              <a:lnSpc>
                <a:spcPct val="100000"/>
              </a:lnSpc>
              <a:spcBef>
                <a:spcPts val="0"/>
              </a:spcBef>
              <a:spcAft>
                <a:spcPts val="0"/>
              </a:spcAft>
              <a:buSzPts val="1100"/>
              <a:buNone/>
            </a:pPr>
            <a:r>
              <a:rPr lang="ru-RU" sz="3200"/>
              <a:t>10. Выдающиеся люди, их вклад в мировую культуру и науку.</a:t>
            </a:r>
            <a:endParaRPr/>
          </a:p>
          <a:p>
            <a:pPr marL="0" lvl="0" indent="0" algn="l" rtl="0">
              <a:lnSpc>
                <a:spcPct val="100000"/>
              </a:lnSpc>
              <a:spcBef>
                <a:spcPts val="0"/>
              </a:spcBef>
              <a:spcAft>
                <a:spcPts val="0"/>
              </a:spcAft>
              <a:buSzPts val="1100"/>
              <a:buNone/>
            </a:pPr>
            <a:r>
              <a:rPr lang="ru-RU" sz="3200"/>
              <a:t>11. Средства массовой информации (Интернет, телевидение, радио, пресса).</a:t>
            </a:r>
            <a:endParaRPr/>
          </a:p>
          <a:p>
            <a:pPr marL="0" lvl="0" indent="0" algn="l" rtl="0">
              <a:lnSpc>
                <a:spcPct val="100000"/>
              </a:lnSpc>
              <a:spcBef>
                <a:spcPts val="0"/>
              </a:spcBef>
              <a:spcAft>
                <a:spcPts val="0"/>
              </a:spcAft>
              <a:buSzPts val="1100"/>
              <a:buNone/>
            </a:pPr>
            <a:r>
              <a:rPr lang="ru-RU" sz="3200"/>
              <a:t>12. Природа и проблемы экологии. Здоровый образ жизни.</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p:txBody>
      </p:sp>
      <p:sp>
        <p:nvSpPr>
          <p:cNvPr id="80" name="Google Shape;80;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sz="3200"/>
          </a:p>
          <a:p>
            <a:pPr marL="0" lvl="0" indent="0" algn="l" rtl="0">
              <a:lnSpc>
                <a:spcPct val="100000"/>
              </a:lnSpc>
              <a:spcBef>
                <a:spcPts val="0"/>
              </a:spcBef>
              <a:spcAft>
                <a:spcPts val="0"/>
              </a:spcAft>
              <a:buSzPts val="1100"/>
              <a:buNone/>
            </a:pPr>
            <a:r>
              <a:rPr lang="ru-RU" sz="3200"/>
              <a:t>Развитие у школьников диалогической речи на средней ступени предусматривает овладение ими умениями вести диалог—расспрос, диалог этикетного характера, диалог—обмен мнениями и диалог—побуждение к действию, а также их комбинации.</a:t>
            </a:r>
            <a:endParaRPr/>
          </a:p>
          <a:p>
            <a:pPr marL="0" lvl="0" indent="0" algn="l" rtl="0">
              <a:lnSpc>
                <a:spcPct val="100000"/>
              </a:lnSpc>
              <a:spcBef>
                <a:spcPts val="0"/>
              </a:spcBef>
              <a:spcAft>
                <a:spcPts val="0"/>
              </a:spcAft>
              <a:buSzPts val="1100"/>
              <a:buNone/>
            </a:pPr>
            <a:r>
              <a:rPr lang="ru-RU" sz="3200"/>
              <a:t>Речевые умения при ведении диалога—расспроса (до 6 реплик со стороны каждого учащегося)</a:t>
            </a:r>
            <a:endParaRPr/>
          </a:p>
          <a:p>
            <a:pPr marL="0" lvl="0" indent="0" algn="l" rtl="0">
              <a:lnSpc>
                <a:spcPct val="100000"/>
              </a:lnSpc>
              <a:spcBef>
                <a:spcPts val="0"/>
              </a:spcBef>
              <a:spcAft>
                <a:spcPts val="0"/>
              </a:spcAft>
              <a:buSzPts val="1100"/>
              <a:buNone/>
            </a:pPr>
            <a:r>
              <a:rPr lang="ru-RU" sz="3200"/>
              <a:t>●	сообщать и запрашивать фактическую информацию, переходя с позиции спрашивающего на позицию отвечающего;</a:t>
            </a:r>
            <a:endParaRPr/>
          </a:p>
          <a:p>
            <a:pPr marL="0" lvl="0" indent="0" algn="l" rtl="0">
              <a:lnSpc>
                <a:spcPct val="100000"/>
              </a:lnSpc>
              <a:spcBef>
                <a:spcPts val="0"/>
              </a:spcBef>
              <a:spcAft>
                <a:spcPts val="0"/>
              </a:spcAft>
              <a:buSzPts val="1100"/>
              <a:buNone/>
            </a:pPr>
            <a:r>
              <a:rPr lang="ru-RU" sz="3200"/>
              <a:t>●	целенаправленно расспрашивать, «брать интервью».</a:t>
            </a:r>
            <a:endParaRPr/>
          </a:p>
          <a:p>
            <a:pPr marL="0" lvl="0" indent="0" algn="l" rtl="0">
              <a:lnSpc>
                <a:spcPct val="100000"/>
              </a:lnSpc>
              <a:spcBef>
                <a:spcPts val="0"/>
              </a:spcBef>
              <a:spcAft>
                <a:spcPts val="0"/>
              </a:spcAft>
              <a:buSzPts val="1100"/>
              <a:buNone/>
            </a:pPr>
            <a:r>
              <a:rPr lang="ru-RU" sz="3200"/>
              <a:t>Речевые умения при ведении диалогов этикетного характера (до 4 реплик со стороны каждого учащегося):</a:t>
            </a:r>
            <a:endParaRPr/>
          </a:p>
          <a:p>
            <a:pPr marL="0" lvl="0" indent="0" algn="l" rtl="0">
              <a:lnSpc>
                <a:spcPct val="100000"/>
              </a:lnSpc>
              <a:spcBef>
                <a:spcPts val="0"/>
              </a:spcBef>
              <a:spcAft>
                <a:spcPts val="0"/>
              </a:spcAft>
              <a:buSzPts val="1100"/>
              <a:buNone/>
            </a:pPr>
            <a:r>
              <a:rPr lang="ru-RU" sz="3200"/>
              <a:t>●	начать, поддержать и закончить разговор;</a:t>
            </a:r>
            <a:endParaRPr/>
          </a:p>
          <a:p>
            <a:pPr marL="0" lvl="0" indent="0" algn="l" rtl="0">
              <a:lnSpc>
                <a:spcPct val="100000"/>
              </a:lnSpc>
              <a:spcBef>
                <a:spcPts val="0"/>
              </a:spcBef>
              <a:spcAft>
                <a:spcPts val="0"/>
              </a:spcAft>
              <a:buSzPts val="1100"/>
              <a:buNone/>
            </a:pPr>
            <a:r>
              <a:rPr lang="ru-RU" sz="3200"/>
              <a:t>●	поздравить, выразить пожелания и отреагировать на них; выразить благодарность;</a:t>
            </a:r>
            <a:endParaRPr/>
          </a:p>
          <a:p>
            <a:pPr marL="0" lvl="0" indent="0" algn="l" rtl="0">
              <a:lnSpc>
                <a:spcPct val="100000"/>
              </a:lnSpc>
              <a:spcBef>
                <a:spcPts val="0"/>
              </a:spcBef>
              <a:spcAft>
                <a:spcPts val="0"/>
              </a:spcAft>
              <a:buSzPts val="1100"/>
              <a:buNone/>
            </a:pPr>
            <a:r>
              <a:rPr lang="ru-RU" sz="3200"/>
              <a:t>●	вежливо переспросить, выразить согласие/ отказ.</a:t>
            </a:r>
            <a:endParaRPr/>
          </a:p>
          <a:p>
            <a:pPr marL="0" lvl="0" indent="0" algn="l" rtl="0">
              <a:lnSpc>
                <a:spcPct val="100000"/>
              </a:lnSpc>
              <a:spcBef>
                <a:spcPts val="0"/>
              </a:spcBef>
              <a:spcAft>
                <a:spcPts val="0"/>
              </a:spcAft>
              <a:buSzPts val="1100"/>
              <a:buNone/>
            </a:pPr>
            <a:r>
              <a:rPr lang="ru-RU" sz="3200"/>
              <a:t>Речевые умения при ведении диалога—обмена мнениями (не менее 5—7 реплик со стороны каждого учащегося):</a:t>
            </a:r>
            <a:endParaRPr/>
          </a:p>
          <a:p>
            <a:pPr marL="0" lvl="0" indent="0" algn="l" rtl="0">
              <a:lnSpc>
                <a:spcPct val="100000"/>
              </a:lnSpc>
              <a:spcBef>
                <a:spcPts val="0"/>
              </a:spcBef>
              <a:spcAft>
                <a:spcPts val="0"/>
              </a:spcAft>
              <a:buSzPts val="1100"/>
              <a:buNone/>
            </a:pPr>
            <a:r>
              <a:rPr lang="ru-RU" sz="3200"/>
              <a:t>●	выразить точку зрения и согласиться/не согласиться с ней;</a:t>
            </a:r>
            <a:endParaRPr/>
          </a:p>
          <a:p>
            <a:pPr marL="0" lvl="0" indent="0" algn="l" rtl="0">
              <a:lnSpc>
                <a:spcPct val="100000"/>
              </a:lnSpc>
              <a:spcBef>
                <a:spcPts val="0"/>
              </a:spcBef>
              <a:spcAft>
                <a:spcPts val="0"/>
              </a:spcAft>
              <a:buSzPts val="1100"/>
              <a:buNone/>
            </a:pPr>
            <a:r>
              <a:rPr lang="ru-RU" sz="3200"/>
              <a:t>●	высказать одобрение/неодобрение;</a:t>
            </a:r>
            <a:endParaRPr/>
          </a:p>
          <a:p>
            <a:pPr marL="0" lvl="0" indent="0" algn="l" rtl="0">
              <a:lnSpc>
                <a:spcPct val="100000"/>
              </a:lnSpc>
              <a:spcBef>
                <a:spcPts val="0"/>
              </a:spcBef>
              <a:spcAft>
                <a:spcPts val="0"/>
              </a:spcAft>
              <a:buSzPts val="1100"/>
              <a:buNone/>
            </a:pPr>
            <a:r>
              <a:rPr lang="ru-RU" sz="3200"/>
              <a:t>●	выразить эмоциональную оценку обсуждаемых событий;</a:t>
            </a:r>
            <a:endParaRPr/>
          </a:p>
          <a:p>
            <a:pPr marL="0" lvl="0" indent="0" algn="l" rtl="0">
              <a:lnSpc>
                <a:spcPct val="100000"/>
              </a:lnSpc>
              <a:spcBef>
                <a:spcPts val="0"/>
              </a:spcBef>
              <a:spcAft>
                <a:spcPts val="0"/>
              </a:spcAft>
              <a:buSzPts val="1100"/>
              <a:buNone/>
            </a:pPr>
            <a:r>
              <a:rPr lang="ru-RU" sz="3200"/>
              <a:t>●	выразить сомнение;</a:t>
            </a:r>
            <a:endParaRPr/>
          </a:p>
          <a:p>
            <a:pPr marL="0" lvl="0" indent="0" algn="l" rtl="0">
              <a:lnSpc>
                <a:spcPct val="100000"/>
              </a:lnSpc>
              <a:spcBef>
                <a:spcPts val="0"/>
              </a:spcBef>
              <a:spcAft>
                <a:spcPts val="0"/>
              </a:spcAft>
              <a:buSzPts val="1100"/>
              <a:buNone/>
            </a:pPr>
            <a:r>
              <a:rPr lang="ru-RU" sz="3200"/>
              <a:t>●	выразить эмоциональную поддержку партнера, в том числе с помощью комплиментов.</a:t>
            </a:r>
            <a:endParaRPr/>
          </a:p>
          <a:p>
            <a:pPr marL="0" lvl="0" indent="0" algn="l" rtl="0">
              <a:lnSpc>
                <a:spcPct val="100000"/>
              </a:lnSpc>
              <a:spcBef>
                <a:spcPts val="0"/>
              </a:spcBef>
              <a:spcAft>
                <a:spcPts val="0"/>
              </a:spcAft>
              <a:buSzPts val="1100"/>
              <a:buNone/>
            </a:pPr>
            <a:r>
              <a:rPr lang="ru-RU" sz="3200"/>
              <a:t>Речевые умения при ведении диалога—побуждения к действию  (до 4 реплик со стороны каждого учащегося):</a:t>
            </a:r>
            <a:endParaRPr/>
          </a:p>
          <a:p>
            <a:pPr marL="0" lvl="0" indent="0" algn="l" rtl="0">
              <a:lnSpc>
                <a:spcPct val="100000"/>
              </a:lnSpc>
              <a:spcBef>
                <a:spcPts val="0"/>
              </a:spcBef>
              <a:spcAft>
                <a:spcPts val="0"/>
              </a:spcAft>
              <a:buSzPts val="1100"/>
              <a:buNone/>
            </a:pPr>
            <a:r>
              <a:rPr lang="ru-RU" sz="3200"/>
              <a:t>●	пригласить к действию/взаимодействию и согласиться/не согласиться принять в нем участие;</a:t>
            </a:r>
            <a:endParaRPr/>
          </a:p>
          <a:p>
            <a:pPr marL="0" lvl="0" indent="0" algn="l" rtl="0">
              <a:lnSpc>
                <a:spcPct val="100000"/>
              </a:lnSpc>
              <a:spcBef>
                <a:spcPts val="0"/>
              </a:spcBef>
              <a:spcAft>
                <a:spcPts val="0"/>
              </a:spcAft>
              <a:buSzPts val="1100"/>
              <a:buNone/>
            </a:pPr>
            <a:r>
              <a:rPr lang="ru-RU" sz="3200"/>
              <a:t>●	обратиться с просьбой и выразить готовность/отказ ее выполнить;</a:t>
            </a:r>
            <a:endParaRPr/>
          </a:p>
          <a:p>
            <a:pPr marL="0" lvl="0" indent="0" algn="l" rtl="0">
              <a:lnSpc>
                <a:spcPct val="100000"/>
              </a:lnSpc>
              <a:spcBef>
                <a:spcPts val="0"/>
              </a:spcBef>
              <a:spcAft>
                <a:spcPts val="0"/>
              </a:spcAft>
              <a:buSzPts val="1100"/>
              <a:buNone/>
            </a:pPr>
            <a:r>
              <a:rPr lang="ru-RU" sz="3200"/>
              <a:t>●	дать совет и принять/не принять его;</a:t>
            </a:r>
            <a:endParaRPr/>
          </a:p>
          <a:p>
            <a:pPr marL="0" lvl="0" indent="0" algn="l" rtl="0">
              <a:lnSpc>
                <a:spcPct val="100000"/>
              </a:lnSpc>
              <a:spcBef>
                <a:spcPts val="0"/>
              </a:spcBef>
              <a:spcAft>
                <a:spcPts val="0"/>
              </a:spcAft>
              <a:buSzPts val="1100"/>
              <a:buNone/>
            </a:pPr>
            <a:r>
              <a:rPr lang="ru-RU" sz="3200"/>
              <a:t>●	сделать предложение и выразить согласие/несогласие, принять его, объяснить причину.</a:t>
            </a:r>
            <a:endParaRPr/>
          </a:p>
          <a:p>
            <a:pPr marL="0" lvl="0" indent="0" algn="l" rtl="0">
              <a:lnSpc>
                <a:spcPct val="100000"/>
              </a:lnSpc>
              <a:spcBef>
                <a:spcPts val="0"/>
              </a:spcBef>
              <a:spcAft>
                <a:spcPts val="0"/>
              </a:spcAft>
              <a:buSzPts val="1100"/>
              <a:buNone/>
            </a:pPr>
            <a:r>
              <a:rPr lang="ru-RU" sz="3200"/>
              <a:t>При участии в этих видах диалога и их комбинациях школьники решают различные коммуникативные задачи, предполагающие развитие и совершенствование культуры речи и соответствующих речевых умений</a:t>
            </a:r>
            <a:endParaRPr/>
          </a:p>
          <a:p>
            <a:pPr marL="0" lvl="0" indent="0" algn="l" rtl="0">
              <a:lnSpc>
                <a:spcPct val="100000"/>
              </a:lnSpc>
              <a:spcBef>
                <a:spcPts val="0"/>
              </a:spcBef>
              <a:spcAft>
                <a:spcPts val="0"/>
              </a:spcAft>
              <a:buSzPts val="1100"/>
              <a:buNone/>
            </a:pPr>
            <a:endParaRPr sz="3200"/>
          </a:p>
          <a:p>
            <a:pPr marL="0" lvl="0" indent="0" algn="l" rtl="0">
              <a:lnSpc>
                <a:spcPct val="100000"/>
              </a:lnSpc>
              <a:spcBef>
                <a:spcPts val="0"/>
              </a:spcBef>
              <a:spcAft>
                <a:spcPts val="0"/>
              </a:spcAft>
              <a:buSzPts val="1100"/>
              <a:buNone/>
            </a:pPr>
            <a:endParaRPr sz="3200"/>
          </a:p>
          <a:p>
            <a:pPr marL="0" lvl="0" indent="0" algn="l" rtl="0">
              <a:lnSpc>
                <a:spcPct val="100000"/>
              </a:lnSpc>
              <a:spcBef>
                <a:spcPts val="0"/>
              </a:spcBef>
              <a:spcAft>
                <a:spcPts val="0"/>
              </a:spcAft>
              <a:buSzPts val="1100"/>
              <a:buNone/>
            </a:pPr>
            <a:endParaRPr sz="3200"/>
          </a:p>
        </p:txBody>
      </p:sp>
      <p:sp>
        <p:nvSpPr>
          <p:cNvPr id="86" name="Google Shape;86;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ru-RU" sz="3200"/>
              <a:t>В методике преподавания иностранных языков сложились два пути обучения диалогической речи – дедуктивный и индуктивный, путь «сверху вниз» (дедуктивный подход) и путь «снизу вверх» (индуктивный подход).</a:t>
            </a:r>
            <a:endParaRPr/>
          </a:p>
          <a:p>
            <a:pPr marL="0" lvl="0" indent="0" algn="l" rtl="0">
              <a:lnSpc>
                <a:spcPct val="100000"/>
              </a:lnSpc>
              <a:spcBef>
                <a:spcPts val="0"/>
              </a:spcBef>
              <a:spcAft>
                <a:spcPts val="0"/>
              </a:spcAft>
              <a:buSzPts val="1100"/>
              <a:buNone/>
            </a:pPr>
            <a:r>
              <a:rPr lang="ru-RU" sz="3200"/>
              <a:t>При дедуктивном методе обучение начинается с целого диалогического образца, рассматриваемого в качестве эталона для построения ему подобных. Диалог—образец является диалогическим комплексом, он состоит из нескольких диалогических единств (ДЕ — “взаимосвязанные по смыслу реплики, вступающие в структурно—семантические связи”). Обучение начинается с того, что диалог прослушивается целиком, заучивается наизусть, затем происходит варьирование его лексического наполнения, отработка элементов и, наконец, учащиеся подводятся к ведению диалогов на ту же тему, что и заучиваемый. Отталкиваясь от диалога образца учащиеся проходят следующие этапы:</a:t>
            </a:r>
            <a:endParaRPr/>
          </a:p>
          <a:p>
            <a:pPr marL="0" lvl="0" indent="0" algn="l" rtl="0">
              <a:lnSpc>
                <a:spcPct val="100000"/>
              </a:lnSpc>
              <a:spcBef>
                <a:spcPts val="0"/>
              </a:spcBef>
              <a:spcAft>
                <a:spcPts val="0"/>
              </a:spcAft>
              <a:buSzPts val="1100"/>
              <a:buNone/>
            </a:pPr>
            <a:r>
              <a:rPr lang="ru-RU" sz="3200"/>
              <a:t>1.	восприятие на слух, а затем выявление действующих лиц и их позиций с графической опорой готового диалога с целью общего понимания его смысла;</a:t>
            </a:r>
            <a:endParaRPr/>
          </a:p>
          <a:p>
            <a:pPr marL="0" lvl="0" indent="0" algn="l" rtl="0">
              <a:lnSpc>
                <a:spcPct val="100000"/>
              </a:lnSpc>
              <a:spcBef>
                <a:spcPts val="0"/>
              </a:spcBef>
              <a:spcAft>
                <a:spcPts val="0"/>
              </a:spcAft>
              <a:buSzPts val="1100"/>
              <a:buNone/>
            </a:pPr>
            <a:r>
              <a:rPr lang="ru-RU" sz="3200"/>
              <a:t>2.	выявление и присвоение особенности диалога (речевых клише, эмоционально—модальных реплик, обращений и т.д.);</a:t>
            </a:r>
            <a:endParaRPr/>
          </a:p>
          <a:p>
            <a:pPr marL="0" lvl="0" indent="0" algn="l" rtl="0">
              <a:lnSpc>
                <a:spcPct val="100000"/>
              </a:lnSpc>
              <a:spcBef>
                <a:spcPts val="0"/>
              </a:spcBef>
              <a:spcAft>
                <a:spcPts val="0"/>
              </a:spcAft>
              <a:buSzPts val="1100"/>
              <a:buNone/>
            </a:pPr>
            <a:r>
              <a:rPr lang="ru-RU" sz="3200"/>
              <a:t>3.	воспроизведение по ролям, драматизация, предполагающая полное присвоение данного диалога.</a:t>
            </a:r>
            <a:endParaRPr/>
          </a:p>
          <a:p>
            <a:pPr marL="0" lvl="0" indent="0" algn="l" rtl="0">
              <a:lnSpc>
                <a:spcPct val="100000"/>
              </a:lnSpc>
              <a:spcBef>
                <a:spcPts val="0"/>
              </a:spcBef>
              <a:spcAft>
                <a:spcPts val="0"/>
              </a:spcAft>
              <a:buSzPts val="1100"/>
              <a:buNone/>
            </a:pPr>
            <a:r>
              <a:rPr lang="ru-RU" sz="3200"/>
              <a:t>Сторонники такого метода ссылаются на то, что в естественных условиях ребенок усваивает систему языка «сверху вниз»: от крупных интонационно—синтаксических блоков к их элементам, развитие идет путем вычленения элементов из целого. Недостаток этого подхода в том, что автоматизация элементов происходит в той взаимосвязи, в которой они употреблены в целом диалоге. Это ведет к его механическому заучиванию и ограничивает возможности свободного разговора в новых условиях. Такой путь можно выбрать в том случае, когда необходимо усвоить речевое поведение в стандартных ситуациях общения (заказ номера в гостинице, объяснение маршрута, заказ в кафе, покупка билетов, и т. п.).</a:t>
            </a:r>
            <a:endParaRPr/>
          </a:p>
          <a:p>
            <a:pPr marL="0" lvl="0" indent="0" algn="l" rtl="0">
              <a:lnSpc>
                <a:spcPct val="100000"/>
              </a:lnSpc>
              <a:spcBef>
                <a:spcPts val="0"/>
              </a:spcBef>
              <a:spcAft>
                <a:spcPts val="0"/>
              </a:spcAft>
              <a:buSzPts val="1100"/>
              <a:buNone/>
            </a:pPr>
            <a:r>
              <a:rPr lang="ru-RU" sz="3200"/>
              <a:t>Обучение путем “снизу вверх” используется в случае совершенствования сложных творческих умений, состоящих из разных речевых действий: отстаивание своей точки зрения, высказывание и аргументация своего мнения. Согласно Е.Н. Солововой, обучение диалогу путем «снизу вверх» является наиболее оптимальным для обучения диалогам. Данный метод предполагает путь от усвоения элементов диалога к самостоятельному его ведению на основе учебно—речевой ситуации. Этот метод направлен на обучение взаимодействию, лежащему в основе диалогической речи; становление речевых умений и навыков при таком пути происходит в процессе общения. На нижнем уровне развития умений большую роль играет опора на аналогию, и здесь эталонный диалог может сыграть свою роль не для заучивания, а как образец для подражания. На более высоком уровне на первый план выступает задача научить школьни­ков самостоятельно планировать речевые действия «через осознание мо­тивов, целей и возможных результатов действия», а также «развертывать содержание и форму речевых значений, адекватных смыслу»</a:t>
            </a:r>
            <a:endParaRPr/>
          </a:p>
          <a:p>
            <a:pPr marL="0" lvl="0" indent="0" algn="l" rtl="0">
              <a:lnSpc>
                <a:spcPct val="100000"/>
              </a:lnSpc>
              <a:spcBef>
                <a:spcPts val="0"/>
              </a:spcBef>
              <a:spcAft>
                <a:spcPts val="0"/>
              </a:spcAft>
              <a:buSzPts val="1100"/>
              <a:buNone/>
            </a:pPr>
            <a:endParaRPr/>
          </a:p>
        </p:txBody>
      </p:sp>
      <p:sp>
        <p:nvSpPr>
          <p:cNvPr id="93" name="Google Shape;93;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ru-RU" sz="3200"/>
              <a:t>Обучение путем “снизу вверх” используется в случае совершенствования сложных творческих умений, состоящих из разных речевых действий: отстаивание своей точки зрения, высказывание и аргументация своего мнения. Согласно Е.Н. Солововой, обучение диалогу путем «снизу вверх» является наиболее оптимальным для обучения диалогам. [Соловова,2005,с.106] Данный метод предполагает путь от усвоения элементов диалога к самостоятельному его ведению на основе учебно—речевой ситуации. Этот метод направлен на обучение взаимодействию, лежащему в основе диалогической речи; становление речевых умений и навыков при таком пути происходит в процессе общения. Речевая Ситуаиця– совокупность обстоятельств, в которых реализуется общение; система речевых и неречевых условий, необходимых и достаточных для совершения речевого действия.</a:t>
            </a:r>
            <a:endParaRPr sz="3200"/>
          </a:p>
        </p:txBody>
      </p:sp>
      <p:sp>
        <p:nvSpPr>
          <p:cNvPr id="99" name="Google Shape;99;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ru-RU" sz="3200"/>
              <a:t>Виды ситуации</a:t>
            </a:r>
            <a:endParaRPr/>
          </a:p>
          <a:p>
            <a:pPr marL="0" lvl="0" indent="0" algn="l" rtl="0">
              <a:lnSpc>
                <a:spcPct val="100000"/>
              </a:lnSpc>
              <a:spcBef>
                <a:spcPts val="0"/>
              </a:spcBef>
              <a:spcAft>
                <a:spcPts val="0"/>
              </a:spcAft>
              <a:buSzPts val="1100"/>
              <a:buNone/>
            </a:pPr>
            <a:r>
              <a:rPr lang="ru-RU" sz="3200"/>
              <a:t>Виды:   </a:t>
            </a:r>
            <a:endParaRPr/>
          </a:p>
          <a:p>
            <a:pPr marL="0" lvl="0" indent="0" algn="l" rtl="0">
              <a:lnSpc>
                <a:spcPct val="100000"/>
              </a:lnSpc>
              <a:spcBef>
                <a:spcPts val="0"/>
              </a:spcBef>
              <a:spcAft>
                <a:spcPts val="0"/>
              </a:spcAft>
              <a:buSzPts val="1100"/>
              <a:buNone/>
            </a:pPr>
            <a:r>
              <a:rPr lang="ru-RU" sz="3200"/>
              <a:t>Реальная  речевая ситуация</a:t>
            </a:r>
            <a:endParaRPr/>
          </a:p>
          <a:p>
            <a:pPr marL="0" lvl="0" indent="0" algn="l" rtl="0">
              <a:lnSpc>
                <a:spcPct val="100000"/>
              </a:lnSpc>
              <a:spcBef>
                <a:spcPts val="0"/>
              </a:spcBef>
              <a:spcAft>
                <a:spcPts val="0"/>
              </a:spcAft>
              <a:buSzPts val="1100"/>
              <a:buNone/>
            </a:pPr>
            <a:r>
              <a:rPr lang="ru-RU" sz="3200"/>
              <a:t>Учебная речевая ситуация</a:t>
            </a:r>
            <a:endParaRPr/>
          </a:p>
          <a:p>
            <a:pPr marL="0" lvl="0" indent="0" algn="l" rtl="0">
              <a:lnSpc>
                <a:spcPct val="100000"/>
              </a:lnSpc>
              <a:spcBef>
                <a:spcPts val="0"/>
              </a:spcBef>
              <a:spcAft>
                <a:spcPts val="0"/>
              </a:spcAft>
              <a:buSzPts val="1100"/>
              <a:buNone/>
            </a:pPr>
            <a:r>
              <a:rPr lang="ru-RU" sz="3200"/>
              <a:t>Ситуация отношений</a:t>
            </a:r>
            <a:endParaRPr/>
          </a:p>
          <a:p>
            <a:pPr marL="0" lvl="0" indent="0" algn="l" rtl="0">
              <a:lnSpc>
                <a:spcPct val="100000"/>
              </a:lnSpc>
              <a:spcBef>
                <a:spcPts val="0"/>
              </a:spcBef>
              <a:spcAft>
                <a:spcPts val="0"/>
              </a:spcAft>
              <a:buSzPts val="1100"/>
              <a:buNone/>
            </a:pPr>
            <a:r>
              <a:rPr lang="ru-RU" sz="3200"/>
              <a:t>Предметная ситуация</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p:txBody>
      </p:sp>
      <p:sp>
        <p:nvSpPr>
          <p:cNvPr id="105" name="Google Shape;105;p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1" name="Google Shape;111;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00000"/>
              </a:lnSpc>
              <a:spcBef>
                <a:spcPts val="0"/>
              </a:spcBef>
              <a:spcAft>
                <a:spcPts val="0"/>
              </a:spcAft>
              <a:buSzPts val="1100"/>
              <a:buChar char="●"/>
            </a:pPr>
            <a:r>
              <a:rPr lang="ru-RU" sz="3200"/>
              <a:t>Характеристики речевой ситуации:</a:t>
            </a:r>
            <a:endParaRPr/>
          </a:p>
          <a:p>
            <a:pPr marL="457200" lvl="0" indent="-298450" algn="l" rtl="0">
              <a:lnSpc>
                <a:spcPct val="100000"/>
              </a:lnSpc>
              <a:spcBef>
                <a:spcPts val="0"/>
              </a:spcBef>
              <a:spcAft>
                <a:spcPts val="0"/>
              </a:spcAft>
              <a:buSzPts val="1100"/>
              <a:buChar char="●"/>
            </a:pPr>
            <a:r>
              <a:rPr lang="ru-RU" sz="3200"/>
              <a:t>1)	тип и жанр события(встреча, урок)</a:t>
            </a:r>
            <a:endParaRPr/>
          </a:p>
          <a:p>
            <a:pPr marL="457200" lvl="0" indent="-298450" algn="l" rtl="0">
              <a:lnSpc>
                <a:spcPct val="100000"/>
              </a:lnSpc>
              <a:spcBef>
                <a:spcPts val="0"/>
              </a:spcBef>
              <a:spcAft>
                <a:spcPts val="0"/>
              </a:spcAft>
              <a:buSzPts val="1100"/>
              <a:buChar char="●"/>
            </a:pPr>
            <a:r>
              <a:rPr lang="ru-RU" sz="3200"/>
              <a:t>2)	тема (предмет речи)</a:t>
            </a:r>
            <a:endParaRPr/>
          </a:p>
          <a:p>
            <a:pPr marL="457200" lvl="0" indent="-298450" algn="l" rtl="0">
              <a:lnSpc>
                <a:spcPct val="100000"/>
              </a:lnSpc>
              <a:spcBef>
                <a:spcPts val="0"/>
              </a:spcBef>
              <a:spcAft>
                <a:spcPts val="0"/>
              </a:spcAft>
              <a:buSzPts val="1100"/>
              <a:buChar char="●"/>
            </a:pPr>
            <a:r>
              <a:rPr lang="ru-RU" sz="3200"/>
              <a:t>3)	функция (сообщение информации, приказ)</a:t>
            </a:r>
            <a:endParaRPr/>
          </a:p>
          <a:p>
            <a:pPr marL="457200" lvl="0" indent="-298450" algn="l" rtl="0">
              <a:lnSpc>
                <a:spcPct val="100000"/>
              </a:lnSpc>
              <a:spcBef>
                <a:spcPts val="0"/>
              </a:spcBef>
              <a:spcAft>
                <a:spcPts val="0"/>
              </a:spcAft>
              <a:buSzPts val="1100"/>
              <a:buChar char="●"/>
            </a:pPr>
            <a:r>
              <a:rPr lang="ru-RU" sz="3200"/>
              <a:t>4)	обстановка (время, место)</a:t>
            </a:r>
            <a:endParaRPr/>
          </a:p>
          <a:p>
            <a:pPr marL="457200" lvl="0" indent="-298450" algn="l" rtl="0">
              <a:lnSpc>
                <a:spcPct val="100000"/>
              </a:lnSpc>
              <a:spcBef>
                <a:spcPts val="0"/>
              </a:spcBef>
              <a:spcAft>
                <a:spcPts val="0"/>
              </a:spcAft>
              <a:buSzPts val="1100"/>
              <a:buChar char="●"/>
            </a:pPr>
            <a:r>
              <a:rPr lang="ru-RU" sz="3200"/>
              <a:t>5)	социальные роли</a:t>
            </a:r>
            <a:endParaRPr/>
          </a:p>
          <a:p>
            <a:pPr marL="457200" lvl="0" indent="-298450" algn="l" rtl="0">
              <a:lnSpc>
                <a:spcPct val="100000"/>
              </a:lnSpc>
              <a:spcBef>
                <a:spcPts val="0"/>
              </a:spcBef>
              <a:spcAft>
                <a:spcPts val="0"/>
              </a:spcAft>
              <a:buSzPts val="1100"/>
              <a:buChar char="●"/>
            </a:pPr>
            <a:r>
              <a:rPr lang="ru-RU" sz="3200"/>
              <a:t>6)	правила и нормы, регулирующие общение и др.</a:t>
            </a:r>
            <a:endParaRPr/>
          </a:p>
          <a:p>
            <a:pPr marL="457200" lvl="0" indent="-228600" algn="l" rtl="0">
              <a:lnSpc>
                <a:spcPct val="100000"/>
              </a:lnSpc>
              <a:spcBef>
                <a:spcPts val="0"/>
              </a:spcBef>
              <a:spcAft>
                <a:spcPts val="0"/>
              </a:spcAft>
              <a:buSzPts val="1100"/>
              <a:buNone/>
            </a:pP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8" name="Google Shape;118;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00000"/>
              </a:lnSpc>
              <a:spcBef>
                <a:spcPts val="0"/>
              </a:spcBef>
              <a:spcAft>
                <a:spcPts val="0"/>
              </a:spcAft>
              <a:buSzPts val="1100"/>
              <a:buChar char="●"/>
            </a:pPr>
            <a:r>
              <a:rPr lang="ru-RU" sz="3200"/>
              <a:t>При проверке сформированности умений диалогического обще­ния на старшем этапе учитываются:</a:t>
            </a:r>
            <a:endParaRPr/>
          </a:p>
          <a:p>
            <a:pPr marL="457200" lvl="0" indent="-228600" algn="l" rtl="0">
              <a:lnSpc>
                <a:spcPct val="100000"/>
              </a:lnSpc>
              <a:spcBef>
                <a:spcPts val="0"/>
              </a:spcBef>
              <a:spcAft>
                <a:spcPts val="0"/>
              </a:spcAft>
              <a:buSzPts val="1100"/>
              <a:buNone/>
            </a:pPr>
            <a:endParaRPr sz="3200"/>
          </a:p>
          <a:p>
            <a:pPr marL="457200" lvl="0" indent="-298450" algn="l" rtl="0">
              <a:lnSpc>
                <a:spcPct val="100000"/>
              </a:lnSpc>
              <a:spcBef>
                <a:spcPts val="0"/>
              </a:spcBef>
              <a:spcAft>
                <a:spcPts val="0"/>
              </a:spcAft>
              <a:buSzPts val="1100"/>
              <a:buChar char="●"/>
            </a:pPr>
            <a:r>
              <a:rPr lang="ru-RU" sz="3200"/>
              <a:t>- быстрота реакции (беглость);</a:t>
            </a:r>
            <a:endParaRPr/>
          </a:p>
          <a:p>
            <a:pPr marL="457200" lvl="0" indent="-228600" algn="l" rtl="0">
              <a:lnSpc>
                <a:spcPct val="100000"/>
              </a:lnSpc>
              <a:spcBef>
                <a:spcPts val="0"/>
              </a:spcBef>
              <a:spcAft>
                <a:spcPts val="0"/>
              </a:spcAft>
              <a:buSzPts val="1100"/>
              <a:buNone/>
            </a:pPr>
            <a:endParaRPr sz="3200"/>
          </a:p>
          <a:p>
            <a:pPr marL="457200" lvl="0" indent="-298450" algn="l" rtl="0">
              <a:lnSpc>
                <a:spcPct val="100000"/>
              </a:lnSpc>
              <a:spcBef>
                <a:spcPts val="0"/>
              </a:spcBef>
              <a:spcAft>
                <a:spcPts val="0"/>
              </a:spcAft>
              <a:buSzPts val="1100"/>
              <a:buChar char="●"/>
            </a:pPr>
            <a:r>
              <a:rPr lang="ru-RU" sz="3200"/>
              <a:t>- наличие и правильная реализация речевых формул;</a:t>
            </a:r>
            <a:endParaRPr/>
          </a:p>
          <a:p>
            <a:pPr marL="457200" lvl="0" indent="-228600" algn="l" rtl="0">
              <a:lnSpc>
                <a:spcPct val="100000"/>
              </a:lnSpc>
              <a:spcBef>
                <a:spcPts val="0"/>
              </a:spcBef>
              <a:spcAft>
                <a:spcPts val="0"/>
              </a:spcAft>
              <a:buSzPts val="1100"/>
              <a:buNone/>
            </a:pPr>
            <a:endParaRPr sz="3200"/>
          </a:p>
          <a:p>
            <a:pPr marL="457200" lvl="0" indent="-298450" algn="l" rtl="0">
              <a:lnSpc>
                <a:spcPct val="100000"/>
              </a:lnSpc>
              <a:spcBef>
                <a:spcPts val="0"/>
              </a:spcBef>
              <a:spcAft>
                <a:spcPts val="0"/>
              </a:spcAft>
              <a:buSzPts val="1100"/>
              <a:buChar char="●"/>
            </a:pPr>
            <a:r>
              <a:rPr lang="ru-RU" sz="3200"/>
              <a:t>- уместность реплик и их разнообразие;</a:t>
            </a:r>
            <a:endParaRPr/>
          </a:p>
          <a:p>
            <a:pPr marL="457200" lvl="0" indent="-228600" algn="l" rtl="0">
              <a:lnSpc>
                <a:spcPct val="100000"/>
              </a:lnSpc>
              <a:spcBef>
                <a:spcPts val="0"/>
              </a:spcBef>
              <a:spcAft>
                <a:spcPts val="0"/>
              </a:spcAft>
              <a:buSzPts val="1100"/>
              <a:buNone/>
            </a:pPr>
            <a:endParaRPr sz="3200"/>
          </a:p>
          <a:p>
            <a:pPr marL="457200" lvl="0" indent="-298450" algn="l" rtl="0">
              <a:lnSpc>
                <a:spcPct val="100000"/>
              </a:lnSpc>
              <a:spcBef>
                <a:spcPts val="0"/>
              </a:spcBef>
              <a:spcAft>
                <a:spcPts val="0"/>
              </a:spcAft>
              <a:buSzPts val="1100"/>
              <a:buChar char="●"/>
            </a:pPr>
            <a:r>
              <a:rPr lang="ru-RU" sz="3200"/>
              <a:t>- правильность использования лексики и грамматических струк­тур;</a:t>
            </a:r>
            <a:endParaRPr/>
          </a:p>
          <a:p>
            <a:pPr marL="457200" lvl="0" indent="-228600" algn="l" rtl="0">
              <a:lnSpc>
                <a:spcPct val="100000"/>
              </a:lnSpc>
              <a:spcBef>
                <a:spcPts val="0"/>
              </a:spcBef>
              <a:spcAft>
                <a:spcPts val="0"/>
              </a:spcAft>
              <a:buSzPts val="1100"/>
              <a:buNone/>
            </a:pPr>
            <a:endParaRPr sz="3200"/>
          </a:p>
          <a:p>
            <a:pPr marL="457200" lvl="0" indent="-298450" algn="l" rtl="0">
              <a:lnSpc>
                <a:spcPct val="100000"/>
              </a:lnSpc>
              <a:spcBef>
                <a:spcPts val="0"/>
              </a:spcBef>
              <a:spcAft>
                <a:spcPts val="0"/>
              </a:spcAft>
              <a:buSzPts val="1100"/>
              <a:buChar char="●"/>
            </a:pPr>
            <a:r>
              <a:rPr lang="ru-RU" sz="3200"/>
              <a:t>- соблюдение характеристик диалога (эллипсность, ситуативность, наличие эмоционально-оценочных слов и предложений).</a:t>
            </a:r>
            <a:endParaRPr/>
          </a:p>
          <a:p>
            <a:pPr marL="457200" lvl="0" indent="-228600" algn="l" rtl="0">
              <a:lnSpc>
                <a:spcPct val="100000"/>
              </a:lnSpc>
              <a:spcBef>
                <a:spcPts val="0"/>
              </a:spcBef>
              <a:spcAft>
                <a:spcPts val="0"/>
              </a:spcAft>
              <a:buSzPts val="1100"/>
              <a:buNone/>
            </a:pP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
        <p:cNvGrpSpPr/>
        <p:nvPr/>
      </p:nvGrpSpPr>
      <p:grpSpPr>
        <a:xfrm>
          <a:off x="0" y="0"/>
          <a:ext cx="0" cy="0"/>
          <a:chOff x="0" y="0"/>
          <a:chExt cx="0" cy="0"/>
        </a:xfrm>
      </p:grpSpPr>
      <p:sp>
        <p:nvSpPr>
          <p:cNvPr id="40" name="Google Shape;40;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0"/>
              </a:spcAft>
              <a:buClr>
                <a:schemeClr val="dk1"/>
              </a:buClr>
              <a:buSzPts val="1100"/>
              <a:buFont typeface="Arial"/>
              <a:buNone/>
            </a:pPr>
            <a:r>
              <a:rPr lang="ru-RU" sz="3200" b="1">
                <a:solidFill>
                  <a:schemeClr val="dk1"/>
                </a:solidFill>
                <a:highlight>
                  <a:srgbClr val="FFFFFF"/>
                </a:highlight>
              </a:rPr>
              <a:t>ОБУЧЕНИЕ</a:t>
            </a:r>
            <a:endParaRPr sz="3200" b="1">
              <a:solidFill>
                <a:schemeClr val="dk1"/>
              </a:solidFill>
              <a:highlight>
                <a:srgbClr val="FFFFFF"/>
              </a:highlight>
            </a:endParaRPr>
          </a:p>
          <a:p>
            <a:pPr marL="0" lvl="0" indent="0" algn="ctr" rtl="0">
              <a:lnSpc>
                <a:spcPct val="115000"/>
              </a:lnSpc>
              <a:spcBef>
                <a:spcPts val="0"/>
              </a:spcBef>
              <a:spcAft>
                <a:spcPts val="0"/>
              </a:spcAft>
              <a:buClr>
                <a:schemeClr val="dk1"/>
              </a:buClr>
              <a:buSzPts val="1100"/>
              <a:buFont typeface="Arial"/>
              <a:buNone/>
            </a:pPr>
            <a:r>
              <a:rPr lang="ru-RU" sz="3200" b="1">
                <a:solidFill>
                  <a:schemeClr val="dk1"/>
                </a:solidFill>
                <a:highlight>
                  <a:srgbClr val="FFFFFF"/>
                </a:highlight>
              </a:rPr>
              <a:t>МОНОЛОГИЧЕСКОЙ РЕЧИ</a:t>
            </a:r>
            <a:endParaRPr sz="3200" b="1">
              <a:solidFill>
                <a:schemeClr val="dk1"/>
              </a:solidFill>
              <a:highlight>
                <a:srgbClr val="FFFFFF"/>
              </a:highlight>
            </a:endParaRPr>
          </a:p>
          <a:p>
            <a:pPr marL="0" lvl="0" indent="0" algn="l" rtl="0">
              <a:lnSpc>
                <a:spcPct val="100000"/>
              </a:lnSpc>
              <a:spcBef>
                <a:spcPts val="0"/>
              </a:spcBef>
              <a:spcAft>
                <a:spcPts val="0"/>
              </a:spcAft>
              <a:buSzPts val="1100"/>
              <a:buNone/>
            </a:pPr>
            <a:endParaRPr/>
          </a:p>
        </p:txBody>
      </p:sp>
      <p:sp>
        <p:nvSpPr>
          <p:cNvPr id="41" name="Google Shape;41;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737258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
        <p:cNvGrpSpPr/>
        <p:nvPr/>
      </p:nvGrpSpPr>
      <p:grpSpPr>
        <a:xfrm>
          <a:off x="0" y="0"/>
          <a:ext cx="0" cy="0"/>
          <a:chOff x="0" y="0"/>
          <a:chExt cx="0" cy="0"/>
        </a:xfrm>
      </p:grpSpPr>
      <p:sp>
        <p:nvSpPr>
          <p:cNvPr id="45" name="Google Shape;45;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ru-RU" sz="3200"/>
              <a:t>Характеристика монологической речи. </a:t>
            </a:r>
            <a:r>
              <a:rPr lang="ru-RU" sz="3200">
                <a:solidFill>
                  <a:schemeClr val="dk1"/>
                </a:solidFill>
                <a:highlight>
                  <a:srgbClr val="FFFFFF"/>
                </a:highlight>
              </a:rPr>
              <a:t>Монологическая речь представляет собой связное непрерывное предложение мыслей одним лицом, обращенное к одному или нескольким лицам (аудиториям).</a:t>
            </a:r>
            <a:endParaRPr sz="3200">
              <a:solidFill>
                <a:schemeClr val="dk1"/>
              </a:solidFill>
              <a:highlight>
                <a:srgbClr val="FFFFFF"/>
              </a:highlight>
            </a:endParaRPr>
          </a:p>
          <a:p>
            <a:pPr marL="0" lvl="0" indent="0" algn="just" rtl="0">
              <a:lnSpc>
                <a:spcPct val="115000"/>
              </a:lnSpc>
              <a:spcBef>
                <a:spcPts val="0"/>
              </a:spcBef>
              <a:spcAft>
                <a:spcPts val="0"/>
              </a:spcAft>
              <a:buClr>
                <a:schemeClr val="dk1"/>
              </a:buClr>
              <a:buSzPts val="1100"/>
              <a:buFont typeface="Arial"/>
              <a:buNone/>
            </a:pPr>
            <a:r>
              <a:rPr lang="ru-RU" sz="3200" i="1">
                <a:solidFill>
                  <a:schemeClr val="dk1"/>
                </a:solidFill>
              </a:rPr>
              <a:t>Монолог – это непосредственно обращённый к собеседнику непринуждённый рассказ, организованный вид речи, продукт индивидуального построения, предполагающий продолжительное высказывание одного лица. При этом объем и характер информации, а также выбор языковых средств определяются самим говорящим. Основная трудность заключается в определение объекта высказывания и последовательности изложения.</a:t>
            </a:r>
            <a:endParaRPr sz="3200" i="1">
              <a:solidFill>
                <a:schemeClr val="dk1"/>
              </a:solidFill>
            </a:endParaRPr>
          </a:p>
          <a:p>
            <a:pPr marL="0" lvl="0" indent="0" algn="just" rtl="0">
              <a:lnSpc>
                <a:spcPct val="115000"/>
              </a:lnSpc>
              <a:spcBef>
                <a:spcPts val="0"/>
              </a:spcBef>
              <a:spcAft>
                <a:spcPts val="0"/>
              </a:spcAft>
              <a:buSzPts val="1100"/>
              <a:buNone/>
            </a:pPr>
            <a:r>
              <a:rPr lang="ru-RU" sz="3200">
                <a:solidFill>
                  <a:schemeClr val="dk1"/>
                </a:solidFill>
                <a:highlight>
                  <a:srgbClr val="FFFFFF"/>
                </a:highlight>
              </a:rPr>
              <a:t>Цель этой направленности, обращенности - достигнуть необходимого воздействия на слушателей (слушателя).</a:t>
            </a:r>
            <a:endParaRPr sz="3200"/>
          </a:p>
        </p:txBody>
      </p:sp>
      <p:sp>
        <p:nvSpPr>
          <p:cNvPr id="46" name="Google Shape;46;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5008220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0"/>
              </a:spcBef>
              <a:spcAft>
                <a:spcPts val="0"/>
              </a:spcAft>
              <a:buClr>
                <a:schemeClr val="dk1"/>
              </a:buClr>
              <a:buSzPts val="1100"/>
              <a:buFont typeface="Arial"/>
              <a:buNone/>
            </a:pPr>
            <a:r>
              <a:rPr lang="ru-RU" sz="3200" b="1">
                <a:solidFill>
                  <a:schemeClr val="dk1"/>
                </a:solidFill>
              </a:rPr>
              <a:t>Психологические особенности:</a:t>
            </a:r>
            <a:endParaRPr sz="3200" b="1">
              <a:solidFill>
                <a:schemeClr val="dk1"/>
              </a:solidFill>
            </a:endParaRPr>
          </a:p>
          <a:p>
            <a:pPr marL="0" lvl="0" indent="0" algn="just" rtl="0">
              <a:lnSpc>
                <a:spcPct val="115000"/>
              </a:lnSpc>
              <a:spcBef>
                <a:spcPts val="0"/>
              </a:spcBef>
              <a:spcAft>
                <a:spcPts val="0"/>
              </a:spcAft>
              <a:buClr>
                <a:schemeClr val="dk1"/>
              </a:buClr>
              <a:buSzPts val="1100"/>
              <a:buFont typeface="Arial"/>
              <a:buNone/>
            </a:pPr>
            <a:r>
              <a:rPr lang="ru-RU" sz="3200">
                <a:solidFill>
                  <a:schemeClr val="dk1"/>
                </a:solidFill>
              </a:rPr>
              <a:t>1. отсутствие непосредственно обратной связи 2. носит однонаправленный характер </a:t>
            </a:r>
            <a:endParaRPr sz="3200">
              <a:solidFill>
                <a:schemeClr val="dk1"/>
              </a:solidFill>
            </a:endParaRPr>
          </a:p>
          <a:p>
            <a:pPr marL="0" lvl="0" indent="0" algn="just" rtl="0">
              <a:lnSpc>
                <a:spcPct val="115000"/>
              </a:lnSpc>
              <a:spcBef>
                <a:spcPts val="0"/>
              </a:spcBef>
              <a:spcAft>
                <a:spcPts val="0"/>
              </a:spcAft>
              <a:buClr>
                <a:schemeClr val="dk1"/>
              </a:buClr>
              <a:buSzPts val="1100"/>
              <a:buFont typeface="Arial"/>
              <a:buNone/>
            </a:pPr>
            <a:r>
              <a:rPr lang="ru-RU" sz="3200">
                <a:solidFill>
                  <a:schemeClr val="dk1"/>
                </a:solidFill>
              </a:rPr>
              <a:t>3. Требует последовательности и логичности изложения </a:t>
            </a:r>
            <a:endParaRPr sz="3200">
              <a:solidFill>
                <a:schemeClr val="dk1"/>
              </a:solidFill>
            </a:endParaRPr>
          </a:p>
          <a:p>
            <a:pPr marL="0" lvl="0" indent="0" algn="just" rtl="0">
              <a:lnSpc>
                <a:spcPct val="115000"/>
              </a:lnSpc>
              <a:spcBef>
                <a:spcPts val="0"/>
              </a:spcBef>
              <a:spcAft>
                <a:spcPts val="0"/>
              </a:spcAft>
              <a:buClr>
                <a:schemeClr val="dk1"/>
              </a:buClr>
              <a:buSzPts val="1100"/>
              <a:buFont typeface="Arial"/>
              <a:buNone/>
            </a:pPr>
            <a:r>
              <a:rPr lang="ru-RU" sz="3200">
                <a:solidFill>
                  <a:schemeClr val="dk1"/>
                </a:solidFill>
              </a:rPr>
              <a:t>4. Структурированность </a:t>
            </a:r>
            <a:endParaRPr sz="3200">
              <a:solidFill>
                <a:schemeClr val="dk1"/>
              </a:solidFill>
            </a:endParaRPr>
          </a:p>
          <a:p>
            <a:pPr marL="0" lvl="0" indent="0" algn="just" rtl="0">
              <a:lnSpc>
                <a:spcPct val="115000"/>
              </a:lnSpc>
              <a:spcBef>
                <a:spcPts val="0"/>
              </a:spcBef>
              <a:spcAft>
                <a:spcPts val="0"/>
              </a:spcAft>
              <a:buClr>
                <a:schemeClr val="dk1"/>
              </a:buClr>
              <a:buSzPts val="1100"/>
              <a:buFont typeface="Arial"/>
              <a:buNone/>
            </a:pPr>
            <a:r>
              <a:rPr lang="ru-RU" sz="3200">
                <a:solidFill>
                  <a:schemeClr val="dk1"/>
                </a:solidFill>
              </a:rPr>
              <a:t>5. контекстность</a:t>
            </a:r>
            <a:endParaRPr sz="3200">
              <a:solidFill>
                <a:schemeClr val="dk1"/>
              </a:solidFill>
            </a:endParaRPr>
          </a:p>
          <a:p>
            <a:pPr marL="0" lvl="0" indent="0" algn="l" rtl="0">
              <a:lnSpc>
                <a:spcPct val="100000"/>
              </a:lnSpc>
              <a:spcBef>
                <a:spcPts val="0"/>
              </a:spcBef>
              <a:spcAft>
                <a:spcPts val="0"/>
              </a:spcAft>
              <a:buSzPts val="1100"/>
              <a:buNone/>
            </a:pPr>
            <a:endParaRPr/>
          </a:p>
        </p:txBody>
      </p:sp>
      <p:sp>
        <p:nvSpPr>
          <p:cNvPr id="52" name="Google Shape;52;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2426127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0"/>
              </a:spcBef>
              <a:spcAft>
                <a:spcPts val="0"/>
              </a:spcAft>
              <a:buSzPts val="1100"/>
              <a:buNone/>
            </a:pPr>
            <a:r>
              <a:rPr lang="ru-RU" sz="3200" b="1">
                <a:solidFill>
                  <a:schemeClr val="dk1"/>
                </a:solidFill>
              </a:rPr>
              <a:t>Лингвистические особенности: </a:t>
            </a:r>
            <a:endParaRPr sz="3200" b="1">
              <a:solidFill>
                <a:schemeClr val="dk1"/>
              </a:solidFill>
            </a:endParaRPr>
          </a:p>
          <a:p>
            <a:pPr marL="0" lvl="0" indent="0" algn="just" rtl="0">
              <a:lnSpc>
                <a:spcPct val="115000"/>
              </a:lnSpc>
              <a:spcBef>
                <a:spcPts val="0"/>
              </a:spcBef>
              <a:spcAft>
                <a:spcPts val="0"/>
              </a:spcAft>
              <a:buClr>
                <a:schemeClr val="dk1"/>
              </a:buClr>
              <a:buSzPts val="1100"/>
              <a:buFont typeface="Arial"/>
              <a:buNone/>
            </a:pPr>
            <a:r>
              <a:rPr lang="ru-RU" sz="3200">
                <a:solidFill>
                  <a:schemeClr val="dk1"/>
                </a:solidFill>
              </a:rPr>
              <a:t>1. развернутые, полносоставные предложения</a:t>
            </a:r>
            <a:r>
              <a:rPr lang="ru-RU" sz="3200" b="1">
                <a:solidFill>
                  <a:schemeClr val="dk1"/>
                </a:solidFill>
              </a:rPr>
              <a:t> </a:t>
            </a:r>
            <a:r>
              <a:rPr lang="ru-RU" sz="3200">
                <a:solidFill>
                  <a:schemeClr val="dk1"/>
                </a:solidFill>
              </a:rPr>
              <a:t>2. сложный синтаксис</a:t>
            </a:r>
            <a:endParaRPr sz="3200">
              <a:solidFill>
                <a:schemeClr val="dk1"/>
              </a:solidFill>
            </a:endParaRPr>
          </a:p>
          <a:p>
            <a:pPr marL="0" lvl="0" indent="0" algn="just" rtl="0">
              <a:lnSpc>
                <a:spcPct val="115000"/>
              </a:lnSpc>
              <a:spcBef>
                <a:spcPts val="0"/>
              </a:spcBef>
              <a:spcAft>
                <a:spcPts val="0"/>
              </a:spcAft>
              <a:buSzPts val="1100"/>
              <a:buNone/>
            </a:pPr>
            <a:r>
              <a:rPr lang="ru-RU" sz="3200">
                <a:solidFill>
                  <a:schemeClr val="dk1"/>
                </a:solidFill>
              </a:rPr>
              <a:t>3. близость к письменной речи</a:t>
            </a:r>
            <a:endParaRPr sz="3200"/>
          </a:p>
        </p:txBody>
      </p:sp>
      <p:sp>
        <p:nvSpPr>
          <p:cNvPr id="58" name="Google Shape;58;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1581384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Google Shape;63;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0"/>
              </a:spcBef>
              <a:spcAft>
                <a:spcPts val="0"/>
              </a:spcAft>
              <a:buClr>
                <a:schemeClr val="dk1"/>
              </a:buClr>
              <a:buSzPts val="1100"/>
              <a:buFont typeface="Arial"/>
              <a:buNone/>
            </a:pPr>
            <a:r>
              <a:rPr lang="ru-RU" sz="3200" b="1">
                <a:solidFill>
                  <a:schemeClr val="dk1"/>
                </a:solidFill>
              </a:rPr>
              <a:t>Коммуникативная природа монологической речи как психологическая особенность.</a:t>
            </a:r>
            <a:endParaRPr sz="3200" b="1">
              <a:solidFill>
                <a:schemeClr val="dk1"/>
              </a:solidFill>
            </a:endParaRPr>
          </a:p>
          <a:p>
            <a:pPr marL="0" lvl="0" indent="0" algn="just" rtl="0">
              <a:lnSpc>
                <a:spcPct val="115000"/>
              </a:lnSpc>
              <a:spcBef>
                <a:spcPts val="0"/>
              </a:spcBef>
              <a:spcAft>
                <a:spcPts val="0"/>
              </a:spcAft>
              <a:buSzPts val="1100"/>
              <a:buNone/>
            </a:pPr>
            <a:r>
              <a:rPr lang="ru-RU" sz="3200">
                <a:solidFill>
                  <a:schemeClr val="dk1"/>
                </a:solidFill>
              </a:rPr>
              <a:t>МР в естественном общении маркирована коммуникативными целями и задачей говорящего. Коммуникативность – основополагающий фактор, обеспечивающий адекватность общения на логико-семантическом уровне. </a:t>
            </a:r>
            <a:endParaRPr sz="3200"/>
          </a:p>
        </p:txBody>
      </p:sp>
      <p:sp>
        <p:nvSpPr>
          <p:cNvPr id="64" name="Google Shape;64;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8701129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Google Shape;69;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0"/>
              </a:spcBef>
              <a:spcAft>
                <a:spcPts val="0"/>
              </a:spcAft>
              <a:buClr>
                <a:schemeClr val="dk1"/>
              </a:buClr>
              <a:buSzPts val="1100"/>
              <a:buFont typeface="Arial"/>
              <a:buNone/>
            </a:pPr>
            <a:r>
              <a:rPr lang="ru-RU" sz="3200">
                <a:solidFill>
                  <a:schemeClr val="dk1"/>
                </a:solidFill>
              </a:rPr>
              <a:t>Речь может выступать в двух разновидностях: монологическая и диалогическая.</a:t>
            </a:r>
            <a:endParaRPr sz="3200">
              <a:solidFill>
                <a:schemeClr val="dk1"/>
              </a:solidFill>
            </a:endParaRPr>
          </a:p>
          <a:p>
            <a:pPr marL="0" lvl="0" indent="0" algn="just" rtl="0">
              <a:lnSpc>
                <a:spcPct val="115000"/>
              </a:lnSpc>
              <a:spcBef>
                <a:spcPts val="0"/>
              </a:spcBef>
              <a:spcAft>
                <a:spcPts val="0"/>
              </a:spcAft>
              <a:buClr>
                <a:schemeClr val="dk1"/>
              </a:buClr>
              <a:buSzPts val="1100"/>
              <a:buFont typeface="Arial"/>
              <a:buNone/>
            </a:pPr>
            <a:r>
              <a:rPr lang="ru-RU" sz="3200">
                <a:solidFill>
                  <a:schemeClr val="dk1"/>
                </a:solidFill>
              </a:rPr>
              <a:t>Общим для диалогической и монологической речи является прежде всего то, что обе формы имеют </a:t>
            </a:r>
            <a:r>
              <a:rPr lang="ru-RU" sz="3200" u="sng">
                <a:solidFill>
                  <a:schemeClr val="dk1"/>
                </a:solidFill>
              </a:rPr>
              <a:t>функцию общения</a:t>
            </a:r>
            <a:r>
              <a:rPr lang="ru-RU" sz="3200">
                <a:solidFill>
                  <a:schemeClr val="dk1"/>
                </a:solidFill>
              </a:rPr>
              <a:t>, обмена мыслями, чувствами, мнениями между людьми. Различие состоит в том, что диалогическая речь предназначена для непосредственного, контактирующего взаимодействия между 2 или несколькими собеседниками, причём в обмене информацией речевые партнёры могут меняться ролями.</a:t>
            </a:r>
            <a:endParaRPr sz="3200">
              <a:solidFill>
                <a:schemeClr val="dk1"/>
              </a:solidFill>
            </a:endParaRPr>
          </a:p>
          <a:p>
            <a:pPr marL="0" lvl="0" indent="0" algn="l" rtl="0">
              <a:lnSpc>
                <a:spcPct val="100000"/>
              </a:lnSpc>
              <a:spcBef>
                <a:spcPts val="0"/>
              </a:spcBef>
              <a:spcAft>
                <a:spcPts val="0"/>
              </a:spcAft>
              <a:buSzPts val="1100"/>
              <a:buNone/>
            </a:pPr>
            <a:r>
              <a:rPr lang="ru-RU" sz="3200">
                <a:solidFill>
                  <a:schemeClr val="dk1"/>
                </a:solidFill>
              </a:rPr>
              <a:t>Монологическая же речь преимущественно носит </a:t>
            </a:r>
            <a:r>
              <a:rPr lang="ru-RU" sz="3200" u="sng">
                <a:solidFill>
                  <a:schemeClr val="dk1"/>
                </a:solidFill>
              </a:rPr>
              <a:t>однонаправленный характер</a:t>
            </a:r>
            <a:r>
              <a:rPr lang="ru-RU" sz="3200">
                <a:solidFill>
                  <a:schemeClr val="dk1"/>
                </a:solidFill>
              </a:rPr>
              <a:t>, выполняя три основные коммуникативные </a:t>
            </a:r>
            <a:r>
              <a:rPr lang="ru-RU" sz="3200" b="1" u="sng">
                <a:solidFill>
                  <a:schemeClr val="dk1"/>
                </a:solidFill>
              </a:rPr>
              <a:t>функции.</a:t>
            </a:r>
            <a:endParaRPr sz="3200"/>
          </a:p>
        </p:txBody>
      </p:sp>
      <p:sp>
        <p:nvSpPr>
          <p:cNvPr id="70" name="Google Shape;70;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8965515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0"/>
              </a:spcBef>
              <a:spcAft>
                <a:spcPts val="0"/>
              </a:spcAft>
              <a:buClr>
                <a:schemeClr val="dk1"/>
              </a:buClr>
              <a:buSzPts val="1100"/>
              <a:buFont typeface="Arial"/>
              <a:buNone/>
            </a:pPr>
            <a:r>
              <a:rPr lang="ru-RU" sz="3200" b="1" u="sng">
                <a:solidFill>
                  <a:schemeClr val="dk1"/>
                </a:solidFill>
              </a:rPr>
              <a:t>Функции</a:t>
            </a:r>
            <a:r>
              <a:rPr lang="ru-RU" sz="3200">
                <a:solidFill>
                  <a:schemeClr val="dk1"/>
                </a:solidFill>
              </a:rPr>
              <a:t>: 1) информативную в виде описания, повествования, комментария; 2) воздействующую в виде убеждения слушающего, побуждения к какому-либо действию или, наоборот, к предотвращению этого действия; 3) оценочную в виде выражения собственного отношения к фактам, событиям, поступкам действующих лиц.</a:t>
            </a:r>
            <a:endParaRPr sz="3200">
              <a:solidFill>
                <a:schemeClr val="dk1"/>
              </a:solidFill>
            </a:endParaRPr>
          </a:p>
          <a:p>
            <a:pPr marL="0" lvl="0" indent="0" algn="just" rtl="0">
              <a:lnSpc>
                <a:spcPct val="115000"/>
              </a:lnSpc>
              <a:spcBef>
                <a:spcPts val="0"/>
              </a:spcBef>
              <a:spcAft>
                <a:spcPts val="0"/>
              </a:spcAft>
              <a:buClr>
                <a:schemeClr val="dk1"/>
              </a:buClr>
              <a:buSzPts val="1100"/>
              <a:buFont typeface="Arial"/>
              <a:buNone/>
            </a:pPr>
            <a:r>
              <a:rPr lang="ru-RU" sz="3200" i="1">
                <a:solidFill>
                  <a:schemeClr val="dk1"/>
                </a:solidFill>
              </a:rPr>
              <a:t>Монологическая речь также характеризуется: 1) относительной непрерывностью (высказывание может не ограничиваться одной фразой и продолжаться в течение длительного времени); 2) последовательностью,  логичностью (высказывание развивает идею, уточняет, дополняет, обосновывает её); 3) относительной смысловой законченностью, коммуникативной направленностью. Для неё характерны усложнённый синтаксис, ограниченное употребление эллипсов, разноструктурность предложений.</a:t>
            </a:r>
            <a:endParaRPr sz="3200" i="1">
              <a:solidFill>
                <a:schemeClr val="dk1"/>
              </a:solidFill>
            </a:endParaRPr>
          </a:p>
          <a:p>
            <a:pPr marL="0" lvl="0" indent="0" algn="just" rtl="0">
              <a:lnSpc>
                <a:spcPct val="115000"/>
              </a:lnSpc>
              <a:spcBef>
                <a:spcPts val="0"/>
              </a:spcBef>
              <a:spcAft>
                <a:spcPts val="0"/>
              </a:spcAft>
              <a:buSzPts val="1100"/>
              <a:buNone/>
            </a:pPr>
            <a:r>
              <a:rPr lang="ru-RU" sz="3200" i="1">
                <a:solidFill>
                  <a:schemeClr val="dk1"/>
                </a:solidFill>
              </a:rPr>
              <a:t>На старшем этапе обучения учащиеся имеют дело с монологами-описаниями, монологами-рассказами, монологами-повествованиями, монологами-убеждениями и монологами-рассуждениями.</a:t>
            </a:r>
            <a:endParaRPr sz="3200"/>
          </a:p>
        </p:txBody>
      </p:sp>
      <p:sp>
        <p:nvSpPr>
          <p:cNvPr id="80" name="Google Shape;80;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2522516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0"/>
              </a:spcBef>
              <a:spcAft>
                <a:spcPts val="0"/>
              </a:spcAft>
              <a:buClr>
                <a:schemeClr val="dk1"/>
              </a:buClr>
              <a:buSzPts val="1100"/>
              <a:buFont typeface="Arial"/>
              <a:buNone/>
            </a:pPr>
            <a:r>
              <a:rPr lang="ru-RU" sz="3200" b="1" u="sng">
                <a:solidFill>
                  <a:schemeClr val="dk1"/>
                </a:solidFill>
              </a:rPr>
              <a:t>Задачи </a:t>
            </a:r>
            <a:r>
              <a:rPr lang="ru-RU" sz="3200">
                <a:solidFill>
                  <a:schemeClr val="dk1"/>
                </a:solidFill>
              </a:rPr>
              <a:t>обучения монологу:</a:t>
            </a:r>
            <a:endParaRPr sz="3200">
              <a:solidFill>
                <a:schemeClr val="dk1"/>
              </a:solidFill>
            </a:endParaRPr>
          </a:p>
          <a:p>
            <a:pPr marL="0" lvl="0" indent="0" algn="just" rtl="0">
              <a:lnSpc>
                <a:spcPct val="115000"/>
              </a:lnSpc>
              <a:spcBef>
                <a:spcPts val="0"/>
              </a:spcBef>
              <a:spcAft>
                <a:spcPts val="0"/>
              </a:spcAft>
              <a:buClr>
                <a:schemeClr val="dk1"/>
              </a:buClr>
              <a:buSzPts val="1100"/>
              <a:buFont typeface="Arial"/>
              <a:buNone/>
            </a:pPr>
            <a:r>
              <a:rPr lang="ru-RU" sz="3200">
                <a:solidFill>
                  <a:schemeClr val="dk1"/>
                </a:solidFill>
              </a:rPr>
              <a:t>1. Научить выражать законченную мысль, имеющую коммуникативную направленность.</a:t>
            </a:r>
            <a:endParaRPr sz="3200">
              <a:solidFill>
                <a:schemeClr val="dk1"/>
              </a:solidFill>
            </a:endParaRPr>
          </a:p>
          <a:p>
            <a:pPr marL="0" lvl="0" indent="0" algn="just" rtl="0">
              <a:lnSpc>
                <a:spcPct val="115000"/>
              </a:lnSpc>
              <a:spcBef>
                <a:spcPts val="0"/>
              </a:spcBef>
              <a:spcAft>
                <a:spcPts val="0"/>
              </a:spcAft>
              <a:buClr>
                <a:schemeClr val="dk1"/>
              </a:buClr>
              <a:buSzPts val="1100"/>
              <a:buFont typeface="Arial"/>
              <a:buNone/>
            </a:pPr>
            <a:r>
              <a:rPr lang="ru-RU" sz="3200">
                <a:solidFill>
                  <a:schemeClr val="dk1"/>
                </a:solidFill>
              </a:rPr>
              <a:t>2. Научить логически развёртывать мысль, пояснять её.</a:t>
            </a:r>
            <a:endParaRPr sz="3200">
              <a:solidFill>
                <a:schemeClr val="dk1"/>
              </a:solidFill>
            </a:endParaRPr>
          </a:p>
          <a:p>
            <a:pPr marL="0" lvl="0" indent="0" algn="just" rtl="0">
              <a:lnSpc>
                <a:spcPct val="115000"/>
              </a:lnSpc>
              <a:spcBef>
                <a:spcPts val="0"/>
              </a:spcBef>
              <a:spcAft>
                <a:spcPts val="0"/>
              </a:spcAft>
              <a:buClr>
                <a:schemeClr val="dk1"/>
              </a:buClr>
              <a:buSzPts val="1100"/>
              <a:buFont typeface="Arial"/>
              <a:buNone/>
            </a:pPr>
            <a:r>
              <a:rPr lang="ru-RU" sz="3200">
                <a:solidFill>
                  <a:schemeClr val="dk1"/>
                </a:solidFill>
              </a:rPr>
              <a:t>3. Научить логически рассуждать, сопоставлять, обобщать.</a:t>
            </a:r>
            <a:endParaRPr sz="3200">
              <a:solidFill>
                <a:schemeClr val="dk1"/>
              </a:solidFill>
            </a:endParaRPr>
          </a:p>
          <a:p>
            <a:pPr marL="0" lvl="0" indent="0" algn="just" rtl="0">
              <a:lnSpc>
                <a:spcPct val="115000"/>
              </a:lnSpc>
              <a:spcBef>
                <a:spcPts val="0"/>
              </a:spcBef>
              <a:spcAft>
                <a:spcPts val="0"/>
              </a:spcAft>
              <a:buClr>
                <a:schemeClr val="dk1"/>
              </a:buClr>
              <a:buSzPts val="1100"/>
              <a:buFont typeface="Arial"/>
              <a:buNone/>
            </a:pPr>
            <a:r>
              <a:rPr lang="ru-RU" sz="3200">
                <a:solidFill>
                  <a:schemeClr val="dk1"/>
                </a:solidFill>
              </a:rPr>
              <a:t>4.  Научить высказываться достаточно нормативно (фонетически и грамматически).</a:t>
            </a:r>
            <a:endParaRPr sz="3200">
              <a:solidFill>
                <a:schemeClr val="dk1"/>
              </a:solidFill>
            </a:endParaRPr>
          </a:p>
          <a:p>
            <a:pPr marL="0" lvl="0" indent="0" algn="just" rtl="0">
              <a:lnSpc>
                <a:spcPct val="115000"/>
              </a:lnSpc>
              <a:spcBef>
                <a:spcPts val="0"/>
              </a:spcBef>
              <a:spcAft>
                <a:spcPts val="0"/>
              </a:spcAft>
              <a:buSzPts val="1100"/>
              <a:buNone/>
            </a:pPr>
            <a:r>
              <a:rPr lang="ru-RU" sz="3200" i="1">
                <a:solidFill>
                  <a:schemeClr val="dk1"/>
                </a:solidFill>
              </a:rPr>
              <a:t>Решение данных задач проходит в </a:t>
            </a:r>
            <a:r>
              <a:rPr lang="ru-RU" sz="3200" b="1" i="1">
                <a:solidFill>
                  <a:schemeClr val="dk1"/>
                </a:solidFill>
              </a:rPr>
              <a:t>2 этапа</a:t>
            </a:r>
            <a:r>
              <a:rPr lang="ru-RU" sz="3200" i="1">
                <a:solidFill>
                  <a:schemeClr val="dk1"/>
                </a:solidFill>
              </a:rPr>
              <a:t>: 1) овладение основами монологического высказывания; 2) формирование и совершенствование монологических умений. Уже наIэтапе монологическое высказывание должно быть логичным и завершённым по смыслу на уровне, по крайней мере, 2-3 фраз.</a:t>
            </a:r>
            <a:endParaRPr sz="3200"/>
          </a:p>
        </p:txBody>
      </p:sp>
      <p:sp>
        <p:nvSpPr>
          <p:cNvPr id="91" name="Google Shape;91;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5715185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0"/>
              </a:spcBef>
              <a:spcAft>
                <a:spcPts val="0"/>
              </a:spcAft>
              <a:buClr>
                <a:schemeClr val="dk1"/>
              </a:buClr>
              <a:buSzPts val="1100"/>
              <a:buFont typeface="Arial"/>
              <a:buNone/>
            </a:pPr>
            <a:r>
              <a:rPr lang="ru-RU" sz="3200">
                <a:solidFill>
                  <a:schemeClr val="dk1"/>
                </a:solidFill>
              </a:rPr>
              <a:t>Монологическая речь. Развитие монологической речи предусматривает </a:t>
            </a:r>
            <a:r>
              <a:rPr lang="ru-RU" sz="3200" b="1">
                <a:solidFill>
                  <a:schemeClr val="dk1"/>
                </a:solidFill>
              </a:rPr>
              <a:t>овладение следующими умениями</a:t>
            </a:r>
            <a:r>
              <a:rPr lang="ru-RU" sz="3200">
                <a:solidFill>
                  <a:schemeClr val="dk1"/>
                </a:solidFill>
              </a:rPr>
              <a:t>:1. кратко высказываться о фактах и событиях, используя такие коммуникативные типы речи описание, сообщение, рассказ (включающий эмоционально-оценочные суждения), рассуждение (характеристика) с высказыванием своего мнения и краткой аргументацией;</a:t>
            </a:r>
            <a:endParaRPr sz="3200">
              <a:solidFill>
                <a:schemeClr val="dk1"/>
              </a:solidFill>
            </a:endParaRPr>
          </a:p>
          <a:p>
            <a:pPr marL="0" lvl="0" indent="0" algn="just" rtl="0">
              <a:lnSpc>
                <a:spcPct val="115000"/>
              </a:lnSpc>
              <a:spcBef>
                <a:spcPts val="0"/>
              </a:spcBef>
              <a:spcAft>
                <a:spcPts val="0"/>
              </a:spcAft>
              <a:buClr>
                <a:schemeClr val="dk1"/>
              </a:buClr>
              <a:buSzPts val="1100"/>
              <a:buFont typeface="Arial"/>
              <a:buNone/>
            </a:pPr>
            <a:r>
              <a:rPr lang="ru-RU" sz="3200">
                <a:solidFill>
                  <a:schemeClr val="dk1"/>
                </a:solidFill>
              </a:rPr>
              <a:t>2.передавать содержание, основную мысль прочитанного с опорой и без опоры ;</a:t>
            </a:r>
            <a:endParaRPr sz="3200">
              <a:solidFill>
                <a:schemeClr val="dk1"/>
              </a:solidFill>
            </a:endParaRPr>
          </a:p>
          <a:p>
            <a:pPr marL="0" lvl="0" indent="0" algn="just" rtl="0">
              <a:lnSpc>
                <a:spcPct val="115000"/>
              </a:lnSpc>
              <a:spcBef>
                <a:spcPts val="0"/>
              </a:spcBef>
              <a:spcAft>
                <a:spcPts val="0"/>
              </a:spcAft>
              <a:buClr>
                <a:schemeClr val="dk1"/>
              </a:buClr>
              <a:buSzPts val="1100"/>
              <a:buFont typeface="Arial"/>
              <a:buNone/>
            </a:pPr>
            <a:r>
              <a:rPr lang="ru-RU" sz="3200">
                <a:solidFill>
                  <a:schemeClr val="dk1"/>
                </a:solidFill>
              </a:rPr>
              <a:t>3. делать сообщение на прочитанный или услышанный текст либо заданную коммуникативную ситуацию</a:t>
            </a:r>
            <a:endParaRPr sz="3200">
              <a:solidFill>
                <a:schemeClr val="dk1"/>
              </a:solidFill>
            </a:endParaRPr>
          </a:p>
          <a:p>
            <a:pPr marL="0" lvl="0" indent="0" algn="just" rtl="0">
              <a:lnSpc>
                <a:spcPct val="115000"/>
              </a:lnSpc>
              <a:spcBef>
                <a:spcPts val="0"/>
              </a:spcBef>
              <a:spcAft>
                <a:spcPts val="0"/>
              </a:spcAft>
              <a:buSzPts val="1100"/>
              <a:buNone/>
            </a:pPr>
            <a:r>
              <a:rPr lang="ru-RU" sz="3200">
                <a:solidFill>
                  <a:schemeClr val="dk1"/>
                </a:solidFill>
              </a:rPr>
              <a:t>4. Объём монологического высказывания — от 8—10 фраз (5—7 классы) до 10—12 фраз (8— 9 классы). Продолжительность монолога — 1,5—2 мин (9 класс).</a:t>
            </a:r>
            <a:endParaRPr sz="3200"/>
          </a:p>
        </p:txBody>
      </p:sp>
      <p:sp>
        <p:nvSpPr>
          <p:cNvPr id="97" name="Google Shape;97;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69040190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0"/>
              </a:spcBef>
              <a:spcAft>
                <a:spcPts val="0"/>
              </a:spcAft>
              <a:buClr>
                <a:schemeClr val="dk1"/>
              </a:buClr>
              <a:buSzPts val="1100"/>
              <a:buFont typeface="Arial"/>
              <a:buNone/>
            </a:pPr>
            <a:r>
              <a:rPr lang="ru-RU" sz="3200">
                <a:solidFill>
                  <a:schemeClr val="dk1"/>
                </a:solidFill>
              </a:rPr>
              <a:t>В обучении монологической речи в методике приняты два пути: «путь сверху» и «путь снизу». «</a:t>
            </a:r>
            <a:r>
              <a:rPr lang="ru-RU" sz="3200" i="1">
                <a:solidFill>
                  <a:schemeClr val="dk1"/>
                </a:solidFill>
              </a:rPr>
              <a:t>Путь сверху» - исходной единицей является законченный текст; «путь снизу» - где в основе обучения – предложение, отражающее элементарное высказывание.</a:t>
            </a:r>
            <a:endParaRPr sz="3200" i="1">
              <a:solidFill>
                <a:schemeClr val="dk1"/>
              </a:solidFill>
            </a:endParaRPr>
          </a:p>
          <a:p>
            <a:pPr marL="0" lvl="0" indent="0" algn="just" rtl="0">
              <a:lnSpc>
                <a:spcPct val="115000"/>
              </a:lnSpc>
              <a:spcBef>
                <a:spcPts val="0"/>
              </a:spcBef>
              <a:spcAft>
                <a:spcPts val="0"/>
              </a:spcAft>
              <a:buClr>
                <a:schemeClr val="dk1"/>
              </a:buClr>
              <a:buSzPts val="1100"/>
              <a:buFont typeface="Arial"/>
              <a:buNone/>
            </a:pPr>
            <a:r>
              <a:rPr lang="ru-RU" sz="3200" i="1">
                <a:solidFill>
                  <a:schemeClr val="dk1"/>
                </a:solidFill>
              </a:rPr>
              <a:t>Оба подхода – «сверху» и «снизу» используются, как при подготовленной, так и при неподготовленной речи, т. е. либо с использованием опор, либо без них. Понятно, что чем тщательнее проработаны опоры на стадии подготовленной речи, тем качественнее будет неподготовленный монолог. Важно, чтобы опоры содержали материал, придающий высказыванию личностно – эмоциональную окраску: «По – моему….», «Мне это нравится…», «На мой взгляд….».</a:t>
            </a:r>
            <a:endParaRPr sz="3200" i="1">
              <a:solidFill>
                <a:schemeClr val="dk1"/>
              </a:solidFill>
            </a:endParaRPr>
          </a:p>
          <a:p>
            <a:pPr marL="0" lvl="0" indent="0" algn="just" rtl="0">
              <a:lnSpc>
                <a:spcPct val="115000"/>
              </a:lnSpc>
              <a:spcBef>
                <a:spcPts val="0"/>
              </a:spcBef>
              <a:spcAft>
                <a:spcPts val="0"/>
              </a:spcAft>
              <a:buSzPts val="1100"/>
              <a:buNone/>
            </a:pPr>
            <a:r>
              <a:rPr lang="ru-RU" sz="3200" i="1">
                <a:solidFill>
                  <a:schemeClr val="dk1"/>
                </a:solidFill>
              </a:rPr>
              <a:t>Рассмотрим сначала способ обучения, при котором исходной единицей является текст – образец. Работа состоит из трех этапов:</a:t>
            </a:r>
            <a:endParaRPr sz="3200"/>
          </a:p>
        </p:txBody>
      </p:sp>
      <p:sp>
        <p:nvSpPr>
          <p:cNvPr id="103" name="Google Shape;103;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4145693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0"/>
              </a:spcBef>
              <a:spcAft>
                <a:spcPts val="0"/>
              </a:spcAft>
              <a:buClr>
                <a:schemeClr val="dk1"/>
              </a:buClr>
              <a:buSzPts val="1100"/>
              <a:buFont typeface="Arial"/>
              <a:buNone/>
            </a:pPr>
            <a:r>
              <a:rPr lang="ru-RU" sz="3200" b="1" u="sng">
                <a:solidFill>
                  <a:schemeClr val="dk1"/>
                </a:solidFill>
              </a:rPr>
              <a:t>Первый этап</a:t>
            </a:r>
            <a:endParaRPr sz="3200" b="1" u="sng">
              <a:solidFill>
                <a:schemeClr val="dk1"/>
              </a:solidFill>
            </a:endParaRPr>
          </a:p>
          <a:p>
            <a:pPr marL="0" lvl="0" indent="0" algn="just" rtl="0">
              <a:lnSpc>
                <a:spcPct val="115000"/>
              </a:lnSpc>
              <a:spcBef>
                <a:spcPts val="0"/>
              </a:spcBef>
              <a:spcAft>
                <a:spcPts val="0"/>
              </a:spcAft>
              <a:buClr>
                <a:schemeClr val="dk1"/>
              </a:buClr>
              <a:buSzPts val="1100"/>
              <a:buFont typeface="Arial"/>
              <a:buNone/>
            </a:pPr>
            <a:r>
              <a:rPr lang="ru-RU" sz="3200">
                <a:solidFill>
                  <a:schemeClr val="dk1"/>
                </a:solidFill>
              </a:rPr>
              <a:t>Максимальное присвоение содержательного плана текста, т.е. всего того, что может быть использовано затем в текстах, которые будут строить сами учащиеся.</a:t>
            </a:r>
            <a:endParaRPr sz="3200">
              <a:solidFill>
                <a:schemeClr val="dk1"/>
              </a:solidFill>
            </a:endParaRPr>
          </a:p>
          <a:p>
            <a:pPr marL="0" lvl="0" indent="0" algn="just" rtl="0">
              <a:lnSpc>
                <a:spcPct val="115000"/>
              </a:lnSpc>
              <a:spcBef>
                <a:spcPts val="0"/>
              </a:spcBef>
              <a:spcAft>
                <a:spcPts val="0"/>
              </a:spcAft>
              <a:buClr>
                <a:schemeClr val="dk1"/>
              </a:buClr>
              <a:buSzPts val="1100"/>
              <a:buFont typeface="Arial"/>
              <a:buNone/>
            </a:pPr>
            <a:r>
              <a:rPr lang="ru-RU" sz="3200" i="1">
                <a:solidFill>
                  <a:schemeClr val="dk1"/>
                </a:solidFill>
              </a:rPr>
              <a:t>В связи с этим рекомендуются следующие</a:t>
            </a:r>
            <a:r>
              <a:rPr lang="ru-RU" sz="3200" b="1" i="1">
                <a:solidFill>
                  <a:schemeClr val="dk1"/>
                </a:solidFill>
              </a:rPr>
              <a:t> задания:</a:t>
            </a:r>
            <a:endParaRPr sz="3200" b="1" i="1">
              <a:solidFill>
                <a:schemeClr val="dk1"/>
              </a:solidFill>
            </a:endParaRPr>
          </a:p>
          <a:p>
            <a:pPr marL="0" lvl="0" indent="0" algn="just" rtl="0">
              <a:lnSpc>
                <a:spcPct val="115000"/>
              </a:lnSpc>
              <a:spcBef>
                <a:spcPts val="0"/>
              </a:spcBef>
              <a:spcAft>
                <a:spcPts val="0"/>
              </a:spcAft>
              <a:buSzPts val="1100"/>
              <a:buNone/>
            </a:pPr>
            <a:r>
              <a:rPr lang="ru-RU" sz="3200" i="1">
                <a:solidFill>
                  <a:schemeClr val="dk1"/>
                </a:solidFill>
              </a:rPr>
              <a:t>прочитать текст, ответив на вопросы по содержанию; составить план текста в виде вопросов и тезисов( для учащихся со слабой мотивацией предложить план с нарушенной последовательность в соответствии с содержанием текста)составить программу, т.е. к каждому пункту плана подобрать материал. Этот этап предполагает проникновение в текст и интенсивную проработку его материала.</a:t>
            </a:r>
            <a:endParaRPr sz="3200"/>
          </a:p>
        </p:txBody>
      </p:sp>
      <p:sp>
        <p:nvSpPr>
          <p:cNvPr id="112" name="Google Shape;112;p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13443062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0"/>
              </a:spcBef>
              <a:spcAft>
                <a:spcPts val="0"/>
              </a:spcAft>
              <a:buClr>
                <a:schemeClr val="dk1"/>
              </a:buClr>
              <a:buSzPts val="1100"/>
              <a:buFont typeface="Arial"/>
              <a:buNone/>
            </a:pPr>
            <a:r>
              <a:rPr lang="ru-RU" sz="3200" b="1" u="sng">
                <a:solidFill>
                  <a:schemeClr val="dk1"/>
                </a:solidFill>
              </a:rPr>
              <a:t>Второй этап</a:t>
            </a:r>
            <a:endParaRPr sz="3200" b="1" u="sng">
              <a:solidFill>
                <a:schemeClr val="dk1"/>
              </a:solidFill>
            </a:endParaRPr>
          </a:p>
          <a:p>
            <a:pPr marL="0" lvl="0" indent="0" algn="just" rtl="0">
              <a:lnSpc>
                <a:spcPct val="115000"/>
              </a:lnSpc>
              <a:spcBef>
                <a:spcPts val="0"/>
              </a:spcBef>
              <a:spcAft>
                <a:spcPts val="0"/>
              </a:spcAft>
              <a:buClr>
                <a:schemeClr val="dk1"/>
              </a:buClr>
              <a:buSzPts val="1100"/>
              <a:buFont typeface="Arial"/>
              <a:buNone/>
            </a:pPr>
            <a:r>
              <a:rPr lang="ru-RU" sz="3200">
                <a:solidFill>
                  <a:schemeClr val="dk1"/>
                </a:solidFill>
              </a:rPr>
              <a:t>Разнообразные пересказы текста: сначала близко к тексту, затем от имени разных действующих лиц, наконец, от имени учащегося</a:t>
            </a:r>
            <a:endParaRPr sz="3200">
              <a:solidFill>
                <a:schemeClr val="dk1"/>
              </a:solidFill>
            </a:endParaRPr>
          </a:p>
          <a:p>
            <a:pPr marL="0" lvl="0" indent="0" algn="just" rtl="0">
              <a:lnSpc>
                <a:spcPct val="115000"/>
              </a:lnSpc>
              <a:spcBef>
                <a:spcPts val="0"/>
              </a:spcBef>
              <a:spcAft>
                <a:spcPts val="0"/>
              </a:spcAft>
              <a:buSzPts val="1100"/>
              <a:buNone/>
            </a:pPr>
            <a:r>
              <a:rPr lang="ru-RU" sz="3200" i="1">
                <a:solidFill>
                  <a:schemeClr val="dk1"/>
                </a:solidFill>
              </a:rPr>
              <a:t>Надо заметить, что пересказ текста ранее рассматривался, как итог конечная констатация в развитии этой формы речи, что нельзя признать правильным, так как простой пересказ лишен важнейших характеристик речи и не является коммуникативным, но пересказ, как промежуточная стадия является эффективным средством обучения монологической речи.</a:t>
            </a:r>
            <a:endParaRPr sz="3200"/>
          </a:p>
        </p:txBody>
      </p:sp>
      <p:sp>
        <p:nvSpPr>
          <p:cNvPr id="118" name="Google Shape;118;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11413456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0"/>
              </a:spcBef>
              <a:spcAft>
                <a:spcPts val="0"/>
              </a:spcAft>
              <a:buClr>
                <a:schemeClr val="dk1"/>
              </a:buClr>
              <a:buSzPts val="1100"/>
              <a:buFont typeface="Arial"/>
              <a:buNone/>
            </a:pPr>
            <a:r>
              <a:rPr lang="ru-RU" sz="3200" b="1" u="sng">
                <a:solidFill>
                  <a:schemeClr val="dk1"/>
                </a:solidFill>
              </a:rPr>
              <a:t>Третий этап</a:t>
            </a:r>
            <a:endParaRPr sz="3200" b="1" u="sng">
              <a:solidFill>
                <a:schemeClr val="dk1"/>
              </a:solidFill>
            </a:endParaRPr>
          </a:p>
          <a:p>
            <a:pPr marL="0" lvl="0" indent="0" algn="just" rtl="0">
              <a:lnSpc>
                <a:spcPct val="115000"/>
              </a:lnSpc>
              <a:spcBef>
                <a:spcPts val="0"/>
              </a:spcBef>
              <a:spcAft>
                <a:spcPts val="0"/>
              </a:spcAft>
              <a:buSzPts val="1100"/>
              <a:buNone/>
            </a:pPr>
            <a:r>
              <a:rPr lang="ru-RU" sz="3200">
                <a:solidFill>
                  <a:schemeClr val="dk1"/>
                </a:solidFill>
              </a:rPr>
              <a:t>Третий этап – это личностное присвоение, т.е. тексты – монологи, представляющие собой реакцию на новую ситуацию, мотивированы, личностно – окрашены; их можно расценивать, как собственную речь учащихся.</a:t>
            </a:r>
            <a:endParaRPr sz="3200"/>
          </a:p>
        </p:txBody>
      </p:sp>
      <p:sp>
        <p:nvSpPr>
          <p:cNvPr id="124" name="Google Shape;124;p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4753179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0"/>
              </a:spcBef>
              <a:spcAft>
                <a:spcPts val="0"/>
              </a:spcAft>
              <a:buClr>
                <a:schemeClr val="dk1"/>
              </a:buClr>
              <a:buSzPts val="1100"/>
              <a:buFont typeface="Arial"/>
              <a:buNone/>
            </a:pPr>
            <a:r>
              <a:rPr lang="ru-RU" sz="3200">
                <a:solidFill>
                  <a:schemeClr val="dk1"/>
                </a:solidFill>
              </a:rPr>
              <a:t>Типология монологической речи в функционально-смысловом аспекте</a:t>
            </a:r>
            <a:endParaRPr sz="3200">
              <a:solidFill>
                <a:schemeClr val="dk1"/>
              </a:solidFill>
            </a:endParaRPr>
          </a:p>
          <a:p>
            <a:pPr marL="0" lvl="0" indent="0" algn="just" rtl="0">
              <a:lnSpc>
                <a:spcPct val="115000"/>
              </a:lnSpc>
              <a:spcBef>
                <a:spcPts val="0"/>
              </a:spcBef>
              <a:spcAft>
                <a:spcPts val="0"/>
              </a:spcAft>
              <a:buClr>
                <a:schemeClr val="dk1"/>
              </a:buClr>
              <a:buSzPts val="1100"/>
              <a:buFont typeface="Arial"/>
              <a:buNone/>
            </a:pPr>
            <a:r>
              <a:rPr lang="ru-RU" sz="3200" i="1">
                <a:solidFill>
                  <a:schemeClr val="dk1"/>
                </a:solidFill>
              </a:rPr>
              <a:t>Типология монологической речи в функционально-смысловом аспекте, разработанная О.А. Нечаевой  (Нечаева  О.А.,  1975).  </a:t>
            </a:r>
            <a:endParaRPr sz="3200" i="1">
              <a:solidFill>
                <a:schemeClr val="dk1"/>
              </a:solidFill>
            </a:endParaRPr>
          </a:p>
          <a:p>
            <a:pPr marL="0" lvl="0" indent="0" algn="just" rtl="0">
              <a:lnSpc>
                <a:spcPct val="115000"/>
              </a:lnSpc>
              <a:spcBef>
                <a:spcPts val="0"/>
              </a:spcBef>
              <a:spcAft>
                <a:spcPts val="0"/>
              </a:spcAft>
              <a:buClr>
                <a:schemeClr val="dk1"/>
              </a:buClr>
              <a:buSzPts val="1100"/>
              <a:buFont typeface="Arial"/>
              <a:buNone/>
            </a:pPr>
            <a:r>
              <a:rPr lang="ru-RU" sz="3200" i="1">
                <a:solidFill>
                  <a:schemeClr val="dk1"/>
                </a:solidFill>
              </a:rPr>
              <a:t>Автор  выделяет  следующие  типы монологической   речи: описание,   повествование   и   рассуждение.</a:t>
            </a:r>
            <a:endParaRPr sz="3200" i="1">
              <a:solidFill>
                <a:schemeClr val="dk1"/>
              </a:solidFill>
            </a:endParaRPr>
          </a:p>
          <a:p>
            <a:pPr marL="0" lvl="0" indent="0" algn="just" rtl="0">
              <a:lnSpc>
                <a:spcPct val="115000"/>
              </a:lnSpc>
              <a:spcBef>
                <a:spcPts val="0"/>
              </a:spcBef>
              <a:spcAft>
                <a:spcPts val="0"/>
              </a:spcAft>
              <a:buClr>
                <a:schemeClr val="dk1"/>
              </a:buClr>
              <a:buSzPts val="1100"/>
              <a:buFont typeface="Arial"/>
              <a:buNone/>
            </a:pPr>
            <a:r>
              <a:rPr lang="ru-RU" sz="3200" i="1">
                <a:solidFill>
                  <a:schemeClr val="dk1"/>
                </a:solidFill>
              </a:rPr>
              <a:t>1)    монолог - описание – способ изложения мыслей, предполагающий характеристику предмета, явления в статическом состоянии, который осуществляется путем перечисления их качеств, признаков, особенностей.</a:t>
            </a:r>
            <a:endParaRPr sz="3200" i="1">
              <a:solidFill>
                <a:schemeClr val="dk1"/>
              </a:solidFill>
            </a:endParaRPr>
          </a:p>
          <a:p>
            <a:pPr marL="0" lvl="0" indent="0" algn="just" rtl="0">
              <a:lnSpc>
                <a:spcPct val="115000"/>
              </a:lnSpc>
              <a:spcBef>
                <a:spcPts val="0"/>
              </a:spcBef>
              <a:spcAft>
                <a:spcPts val="0"/>
              </a:spcAft>
              <a:buClr>
                <a:schemeClr val="dk1"/>
              </a:buClr>
              <a:buSzPts val="1100"/>
              <a:buFont typeface="Arial"/>
              <a:buNone/>
            </a:pPr>
            <a:r>
              <a:rPr lang="ru-RU" sz="3200" i="1">
                <a:solidFill>
                  <a:schemeClr val="dk1"/>
                </a:solidFill>
              </a:rPr>
              <a:t>2) монолог-сообщение (повествование, рассказ) – информация  о развивающихся действиях  и  состояниях;  Структура монолога –повествования  представлена  следующей  последовательностью:  зачин –основная      часть –вывод      (заключение).</a:t>
            </a:r>
            <a:endParaRPr sz="3200" i="1">
              <a:solidFill>
                <a:schemeClr val="dk1"/>
              </a:solidFill>
            </a:endParaRPr>
          </a:p>
          <a:p>
            <a:pPr marL="0" lvl="0" indent="0" algn="just" rtl="0">
              <a:lnSpc>
                <a:spcPct val="115000"/>
              </a:lnSpc>
              <a:spcBef>
                <a:spcPts val="0"/>
              </a:spcBef>
              <a:spcAft>
                <a:spcPts val="0"/>
              </a:spcAft>
              <a:buSzPts val="1100"/>
              <a:buNone/>
            </a:pPr>
            <a:r>
              <a:rPr lang="ru-RU" sz="3200" i="1">
                <a:solidFill>
                  <a:schemeClr val="dk1"/>
                </a:solidFill>
              </a:rPr>
              <a:t>3)монолог-рассуждение – тип речи, который характеризуется особыми логическими отношениями между входящими в его состав суждениями, образующими  умозаключение.  В  структурном  плане монолог –рассуждение  представляет  собой  единство  следующих  частей:  тезис –доказательства.</a:t>
            </a:r>
            <a:endParaRPr sz="3200"/>
          </a:p>
        </p:txBody>
      </p:sp>
      <p:sp>
        <p:nvSpPr>
          <p:cNvPr id="130" name="Google Shape;130;p1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73530431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15000"/>
              </a:lnSpc>
              <a:spcBef>
                <a:spcPts val="0"/>
              </a:spcBef>
              <a:spcAft>
                <a:spcPts val="0"/>
              </a:spcAft>
              <a:buClr>
                <a:schemeClr val="dk1"/>
              </a:buClr>
              <a:buSzPts val="1100"/>
              <a:buFont typeface="Arial"/>
              <a:buNone/>
            </a:pPr>
            <a:r>
              <a:rPr lang="ru-RU" sz="3200">
                <a:solidFill>
                  <a:schemeClr val="dk1"/>
                </a:solidFill>
              </a:rPr>
              <a:t>В условиях изучения иностранного языка в школе можно говорить о разных уровнях  сформированности  монологической  речи в зависимости от самостоятельности   и   творчества,   которые проявляют учащиеся.</a:t>
            </a:r>
            <a:endParaRPr sz="3200">
              <a:solidFill>
                <a:schemeClr val="dk1"/>
              </a:solidFill>
            </a:endParaRPr>
          </a:p>
          <a:p>
            <a:pPr marL="0" lvl="0" indent="0" algn="just" rtl="0">
              <a:lnSpc>
                <a:spcPct val="115000"/>
              </a:lnSpc>
              <a:spcBef>
                <a:spcPts val="0"/>
              </a:spcBef>
              <a:spcAft>
                <a:spcPts val="0"/>
              </a:spcAft>
              <a:buClr>
                <a:schemeClr val="dk1"/>
              </a:buClr>
              <a:buSzPts val="1100"/>
              <a:buFont typeface="Arial"/>
              <a:buNone/>
            </a:pPr>
            <a:r>
              <a:rPr lang="ru-RU" sz="3200" i="1">
                <a:solidFill>
                  <a:schemeClr val="dk1"/>
                </a:solidFill>
              </a:rPr>
              <a:t>Репродуктивный  уровень речи  не  предполагает  самостоятельности и творчества со стороны учащихся, как в выборе языковых средств, так и в определении   содержания   высказывания,   оно   задается   извне.</a:t>
            </a:r>
            <a:endParaRPr sz="3200" i="1">
              <a:solidFill>
                <a:schemeClr val="dk1"/>
              </a:solidFill>
            </a:endParaRPr>
          </a:p>
          <a:p>
            <a:pPr marL="0" lvl="0" indent="0" algn="just" rtl="0">
              <a:lnSpc>
                <a:spcPct val="115000"/>
              </a:lnSpc>
              <a:spcBef>
                <a:spcPts val="0"/>
              </a:spcBef>
              <a:spcAft>
                <a:spcPts val="0"/>
              </a:spcAft>
              <a:buClr>
                <a:schemeClr val="dk1"/>
              </a:buClr>
              <a:buSzPts val="1100"/>
              <a:buFont typeface="Arial"/>
              <a:buNone/>
            </a:pPr>
            <a:r>
              <a:rPr lang="ru-RU" sz="3200" i="1">
                <a:solidFill>
                  <a:schemeClr val="dk1"/>
                </a:solidFill>
              </a:rPr>
              <a:t>Репродуктивно-продуктивный  уровень предполагает  некоторые элементы творчества и самостоятельности, что проявляется в варьировании усвоенного языкового  материала,  использовании  его  в  новой  ситуации,  в  изменении последовательности и композиции       изложения.</a:t>
            </a:r>
            <a:endParaRPr sz="3200" i="1">
              <a:solidFill>
                <a:schemeClr val="dk1"/>
              </a:solidFill>
            </a:endParaRPr>
          </a:p>
          <a:p>
            <a:pPr marL="0" lvl="0" indent="0" algn="just" rtl="0">
              <a:lnSpc>
                <a:spcPct val="115000"/>
              </a:lnSpc>
              <a:spcBef>
                <a:spcPts val="0"/>
              </a:spcBef>
              <a:spcAft>
                <a:spcPts val="0"/>
              </a:spcAft>
              <a:buSzPts val="1100"/>
              <a:buNone/>
            </a:pPr>
            <a:r>
              <a:rPr lang="ru-RU" sz="3200" i="1">
                <a:solidFill>
                  <a:schemeClr val="dk1"/>
                </a:solidFill>
              </a:rPr>
              <a:t>Продуктивный  уровень речи  характеризуется  полной  самостоятельностью отбора  и  построения  высказывания,  а  также  творческим  подходом  в  его оформлении,  наличием  оценки  происходящего  со  стороны  говорящего. Следует  отметить,  что  перед  школой  ставится  задача  развития неподготовленной продуктивной речи учащихся. </a:t>
            </a:r>
            <a:endParaRPr sz="3200"/>
          </a:p>
        </p:txBody>
      </p:sp>
      <p:sp>
        <p:nvSpPr>
          <p:cNvPr id="139" name="Google Shape;139;p1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7592199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7"/>
        <p:cNvGrpSpPr/>
        <p:nvPr/>
      </p:nvGrpSpPr>
      <p:grpSpPr>
        <a:xfrm>
          <a:off x="0" y="0"/>
          <a:ext cx="0" cy="0"/>
          <a:chOff x="0" y="0"/>
          <a:chExt cx="0" cy="0"/>
        </a:xfrm>
      </p:grpSpPr>
      <p:sp>
        <p:nvSpPr>
          <p:cNvPr id="18" name="Google Shape;18;p2"/>
          <p:cNvSpPr txBox="1">
            <a:spLocks noGrp="1"/>
          </p:cNvSpPr>
          <p:nvPr>
            <p:ph type="ctrTitle"/>
          </p:nvPr>
        </p:nvSpPr>
        <p:spPr>
          <a:xfrm>
            <a:off x="685800" y="1752601"/>
            <a:ext cx="7772400" cy="1829700"/>
          </a:xfrm>
          <a:prstGeom prst="rect">
            <a:avLst/>
          </a:prstGeom>
          <a:noFill/>
          <a:ln>
            <a:noFill/>
          </a:ln>
        </p:spPr>
        <p:txBody>
          <a:bodyPr spcFirstLastPara="1" wrap="square" lIns="91425" tIns="45700" rIns="91425" bIns="45700" anchor="b" anchorCtr="0">
            <a:noAutofit/>
          </a:bodyPr>
          <a:lstStyle>
            <a:lvl1pPr lvl="0" algn="r">
              <a:lnSpc>
                <a:spcPct val="100000"/>
              </a:lnSpc>
              <a:spcBef>
                <a:spcPts val="0"/>
              </a:spcBef>
              <a:spcAft>
                <a:spcPts val="0"/>
              </a:spcAft>
              <a:buSzPts val="1400"/>
              <a:buNone/>
              <a:defRPr sz="4800" b="1">
                <a:solidFill>
                  <a:schemeClr val="dk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2"/>
          <p:cNvSpPr txBox="1">
            <a:spLocks noGrp="1"/>
          </p:cNvSpPr>
          <p:nvPr>
            <p:ph type="subTitle" idx="1"/>
          </p:nvPr>
        </p:nvSpPr>
        <p:spPr>
          <a:xfrm>
            <a:off x="685800" y="3611607"/>
            <a:ext cx="7772400" cy="1199700"/>
          </a:xfrm>
          <a:prstGeom prst="rect">
            <a:avLst/>
          </a:prstGeom>
          <a:noFill/>
          <a:ln>
            <a:noFill/>
          </a:ln>
        </p:spPr>
        <p:txBody>
          <a:bodyPr spcFirstLastPara="1" wrap="square" lIns="45700" tIns="45700" rIns="45700" bIns="45700" anchor="t" anchorCtr="0">
            <a:noAutofit/>
          </a:bodyPr>
          <a:lstStyle>
            <a:lvl1pPr marR="64008" lvl="0" algn="r">
              <a:lnSpc>
                <a:spcPct val="100000"/>
              </a:lnSpc>
              <a:spcBef>
                <a:spcPts val="400"/>
              </a:spcBef>
              <a:spcAft>
                <a:spcPts val="0"/>
              </a:spcAft>
              <a:buSzPts val="1836"/>
              <a:buNone/>
              <a:defRPr>
                <a:solidFill>
                  <a:schemeClr val="dk2"/>
                </a:solidFill>
              </a:defRPr>
            </a:lvl1pPr>
            <a:lvl2pPr lvl="1" algn="ctr">
              <a:lnSpc>
                <a:spcPct val="100000"/>
              </a:lnSpc>
              <a:spcBef>
                <a:spcPts val="325"/>
              </a:spcBef>
              <a:spcAft>
                <a:spcPts val="0"/>
              </a:spcAft>
              <a:buSzPts val="1800"/>
              <a:buNone/>
              <a:defRPr/>
            </a:lvl2pPr>
            <a:lvl3pPr lvl="2" algn="ctr">
              <a:lnSpc>
                <a:spcPct val="100000"/>
              </a:lnSpc>
              <a:spcBef>
                <a:spcPts val="350"/>
              </a:spcBef>
              <a:spcAft>
                <a:spcPts val="0"/>
              </a:spcAft>
              <a:buSzPts val="1800"/>
              <a:buNone/>
              <a:defRPr/>
            </a:lvl3pPr>
            <a:lvl4pPr lvl="3" algn="ctr">
              <a:lnSpc>
                <a:spcPct val="100000"/>
              </a:lnSpc>
              <a:spcBef>
                <a:spcPts val="350"/>
              </a:spcBef>
              <a:spcAft>
                <a:spcPts val="0"/>
              </a:spcAft>
              <a:buSzPts val="1800"/>
              <a:buNone/>
              <a:defRPr/>
            </a:lvl4pPr>
            <a:lvl5pPr lvl="4" algn="ctr">
              <a:lnSpc>
                <a:spcPct val="100000"/>
              </a:lnSpc>
              <a:spcBef>
                <a:spcPts val="350"/>
              </a:spcBef>
              <a:spcAft>
                <a:spcPts val="0"/>
              </a:spcAft>
              <a:buSzPts val="1800"/>
              <a:buNone/>
              <a:defRPr/>
            </a:lvl5pPr>
            <a:lvl6pPr lvl="5" algn="ctr">
              <a:lnSpc>
                <a:spcPct val="100000"/>
              </a:lnSpc>
              <a:spcBef>
                <a:spcPts val="350"/>
              </a:spcBef>
              <a:spcAft>
                <a:spcPts val="0"/>
              </a:spcAft>
              <a:buSzPts val="1800"/>
              <a:buNone/>
              <a:defRPr/>
            </a:lvl6pPr>
            <a:lvl7pPr lvl="6" algn="ctr">
              <a:lnSpc>
                <a:spcPct val="100000"/>
              </a:lnSpc>
              <a:spcBef>
                <a:spcPts val="350"/>
              </a:spcBef>
              <a:spcAft>
                <a:spcPts val="0"/>
              </a:spcAft>
              <a:buSzPts val="1800"/>
              <a:buNone/>
              <a:defRPr/>
            </a:lvl7pPr>
            <a:lvl8pPr lvl="7" algn="ctr">
              <a:lnSpc>
                <a:spcPct val="100000"/>
              </a:lnSpc>
              <a:spcBef>
                <a:spcPts val="350"/>
              </a:spcBef>
              <a:spcAft>
                <a:spcPts val="0"/>
              </a:spcAft>
              <a:buSzPts val="1800"/>
              <a:buNone/>
              <a:defRPr/>
            </a:lvl8pPr>
            <a:lvl9pPr lvl="8" algn="ctr">
              <a:lnSpc>
                <a:spcPct val="100000"/>
              </a:lnSpc>
              <a:spcBef>
                <a:spcPts val="350"/>
              </a:spcBef>
              <a:spcAft>
                <a:spcPts val="0"/>
              </a:spcAft>
              <a:buSzPts val="1800"/>
              <a:buNone/>
              <a:defRPr/>
            </a:lvl9pPr>
          </a:lstStyle>
          <a:p>
            <a:endParaRPr/>
          </a:p>
        </p:txBody>
      </p:sp>
      <p:sp>
        <p:nvSpPr>
          <p:cNvPr id="20" name="Google Shape;20;p2"/>
          <p:cNvSpPr txBox="1">
            <a:spLocks noGrp="1"/>
          </p:cNvSpPr>
          <p:nvPr>
            <p:ph type="dt" idx="10"/>
          </p:nvPr>
        </p:nvSpPr>
        <p:spPr>
          <a:xfrm>
            <a:off x="6727825" y="6408737"/>
            <a:ext cx="1919400" cy="365100"/>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sz="1000">
                <a:solidFill>
                  <a:srgbClr val="FFFFFF"/>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2"/>
          <p:cNvSpPr txBox="1">
            <a:spLocks noGrp="1"/>
          </p:cNvSpPr>
          <p:nvPr>
            <p:ph type="ftr" idx="11"/>
          </p:nvPr>
        </p:nvSpPr>
        <p:spPr>
          <a:xfrm>
            <a:off x="4379912" y="6408737"/>
            <a:ext cx="2351100" cy="365100"/>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 name="Google Shape;22;p2"/>
          <p:cNvSpPr txBox="1">
            <a:spLocks noGrp="1"/>
          </p:cNvSpPr>
          <p:nvPr>
            <p:ph type="sldNum" idx="12"/>
          </p:nvPr>
        </p:nvSpPr>
        <p:spPr>
          <a:xfrm>
            <a:off x="8647112" y="6408737"/>
            <a:ext cx="366600" cy="365100"/>
          </a:xfrm>
          <a:prstGeom prst="rect">
            <a:avLst/>
          </a:prstGeom>
          <a:noFill/>
          <a:ln>
            <a:noFill/>
          </a:ln>
        </p:spPr>
        <p:txBody>
          <a:bodyPr spcFirstLastPara="1" wrap="square" lIns="91425" tIns="45700" rIns="91425" bIns="45700" anchor="b" anchorCtr="0">
            <a:noAutofit/>
          </a:bodyPr>
          <a:lstStyle>
            <a:lvl1pPr marL="0" marR="0" lvl="0" indent="0" algn="r">
              <a:lnSpc>
                <a:spcPct val="100000"/>
              </a:lnSpc>
              <a:spcBef>
                <a:spcPts val="0"/>
              </a:spcBef>
              <a:spcAft>
                <a:spcPts val="0"/>
              </a:spcAft>
              <a:buClr>
                <a:srgbClr val="FFFFFF"/>
              </a:buClr>
              <a:buSzPts val="1000"/>
              <a:buFont typeface="Rambla"/>
              <a:buNone/>
              <a:defRPr sz="1000" b="0" i="0" u="none" strike="noStrike" cap="none">
                <a:solidFill>
                  <a:srgbClr val="FFFFFF"/>
                </a:solidFill>
                <a:latin typeface="Rambla"/>
                <a:ea typeface="Rambla"/>
                <a:cs typeface="Rambla"/>
                <a:sym typeface="Rambla"/>
              </a:defRPr>
            </a:lvl1pPr>
            <a:lvl2pPr marL="0" marR="0" lvl="1" indent="0" algn="r">
              <a:lnSpc>
                <a:spcPct val="100000"/>
              </a:lnSpc>
              <a:spcBef>
                <a:spcPts val="0"/>
              </a:spcBef>
              <a:spcAft>
                <a:spcPts val="0"/>
              </a:spcAft>
              <a:buClr>
                <a:srgbClr val="FFFFFF"/>
              </a:buClr>
              <a:buSzPts val="1000"/>
              <a:buFont typeface="Rambla"/>
              <a:buNone/>
              <a:defRPr sz="1000" b="0" i="0" u="none" strike="noStrike" cap="none">
                <a:solidFill>
                  <a:srgbClr val="FFFFFF"/>
                </a:solidFill>
                <a:latin typeface="Rambla"/>
                <a:ea typeface="Rambla"/>
                <a:cs typeface="Rambla"/>
                <a:sym typeface="Rambla"/>
              </a:defRPr>
            </a:lvl2pPr>
            <a:lvl3pPr marL="0" marR="0" lvl="2" indent="0" algn="r">
              <a:lnSpc>
                <a:spcPct val="100000"/>
              </a:lnSpc>
              <a:spcBef>
                <a:spcPts val="0"/>
              </a:spcBef>
              <a:spcAft>
                <a:spcPts val="0"/>
              </a:spcAft>
              <a:buClr>
                <a:srgbClr val="FFFFFF"/>
              </a:buClr>
              <a:buSzPts val="1000"/>
              <a:buFont typeface="Rambla"/>
              <a:buNone/>
              <a:defRPr sz="1000" b="0" i="0" u="none" strike="noStrike" cap="none">
                <a:solidFill>
                  <a:srgbClr val="FFFFFF"/>
                </a:solidFill>
                <a:latin typeface="Rambla"/>
                <a:ea typeface="Rambla"/>
                <a:cs typeface="Rambla"/>
                <a:sym typeface="Rambla"/>
              </a:defRPr>
            </a:lvl3pPr>
            <a:lvl4pPr marL="0" marR="0" lvl="3" indent="0" algn="r">
              <a:lnSpc>
                <a:spcPct val="100000"/>
              </a:lnSpc>
              <a:spcBef>
                <a:spcPts val="0"/>
              </a:spcBef>
              <a:spcAft>
                <a:spcPts val="0"/>
              </a:spcAft>
              <a:buClr>
                <a:srgbClr val="FFFFFF"/>
              </a:buClr>
              <a:buSzPts val="1000"/>
              <a:buFont typeface="Rambla"/>
              <a:buNone/>
              <a:defRPr sz="1000" b="0" i="0" u="none" strike="noStrike" cap="none">
                <a:solidFill>
                  <a:srgbClr val="FFFFFF"/>
                </a:solidFill>
                <a:latin typeface="Rambla"/>
                <a:ea typeface="Rambla"/>
                <a:cs typeface="Rambla"/>
                <a:sym typeface="Rambla"/>
              </a:defRPr>
            </a:lvl4pPr>
            <a:lvl5pPr marL="0" marR="0" lvl="4" indent="0" algn="r">
              <a:lnSpc>
                <a:spcPct val="100000"/>
              </a:lnSpc>
              <a:spcBef>
                <a:spcPts val="0"/>
              </a:spcBef>
              <a:spcAft>
                <a:spcPts val="0"/>
              </a:spcAft>
              <a:buClr>
                <a:srgbClr val="FFFFFF"/>
              </a:buClr>
              <a:buSzPts val="1000"/>
              <a:buFont typeface="Rambla"/>
              <a:buNone/>
              <a:defRPr sz="1000" b="0" i="0" u="none" strike="noStrike" cap="none">
                <a:solidFill>
                  <a:srgbClr val="FFFFFF"/>
                </a:solidFill>
                <a:latin typeface="Rambla"/>
                <a:ea typeface="Rambla"/>
                <a:cs typeface="Rambla"/>
                <a:sym typeface="Rambla"/>
              </a:defRPr>
            </a:lvl5pPr>
            <a:lvl6pPr marL="0" marR="0" lvl="5" indent="0" algn="r">
              <a:lnSpc>
                <a:spcPct val="100000"/>
              </a:lnSpc>
              <a:spcBef>
                <a:spcPts val="0"/>
              </a:spcBef>
              <a:spcAft>
                <a:spcPts val="0"/>
              </a:spcAft>
              <a:buClr>
                <a:srgbClr val="FFFFFF"/>
              </a:buClr>
              <a:buSzPts val="1000"/>
              <a:buFont typeface="Rambla"/>
              <a:buNone/>
              <a:defRPr sz="1000" b="0" i="0" u="none" strike="noStrike" cap="none">
                <a:solidFill>
                  <a:srgbClr val="FFFFFF"/>
                </a:solidFill>
                <a:latin typeface="Rambla"/>
                <a:ea typeface="Rambla"/>
                <a:cs typeface="Rambla"/>
                <a:sym typeface="Rambla"/>
              </a:defRPr>
            </a:lvl6pPr>
            <a:lvl7pPr marL="0" marR="0" lvl="6" indent="0" algn="r">
              <a:lnSpc>
                <a:spcPct val="100000"/>
              </a:lnSpc>
              <a:spcBef>
                <a:spcPts val="0"/>
              </a:spcBef>
              <a:spcAft>
                <a:spcPts val="0"/>
              </a:spcAft>
              <a:buClr>
                <a:srgbClr val="FFFFFF"/>
              </a:buClr>
              <a:buSzPts val="1000"/>
              <a:buFont typeface="Rambla"/>
              <a:buNone/>
              <a:defRPr sz="1000" b="0" i="0" u="none" strike="noStrike" cap="none">
                <a:solidFill>
                  <a:srgbClr val="FFFFFF"/>
                </a:solidFill>
                <a:latin typeface="Rambla"/>
                <a:ea typeface="Rambla"/>
                <a:cs typeface="Rambla"/>
                <a:sym typeface="Rambla"/>
              </a:defRPr>
            </a:lvl7pPr>
            <a:lvl8pPr marL="0" marR="0" lvl="7" indent="0" algn="r">
              <a:lnSpc>
                <a:spcPct val="100000"/>
              </a:lnSpc>
              <a:spcBef>
                <a:spcPts val="0"/>
              </a:spcBef>
              <a:spcAft>
                <a:spcPts val="0"/>
              </a:spcAft>
              <a:buClr>
                <a:srgbClr val="FFFFFF"/>
              </a:buClr>
              <a:buSzPts val="1000"/>
              <a:buFont typeface="Rambla"/>
              <a:buNone/>
              <a:defRPr sz="1000" b="0" i="0" u="none" strike="noStrike" cap="none">
                <a:solidFill>
                  <a:srgbClr val="FFFFFF"/>
                </a:solidFill>
                <a:latin typeface="Rambla"/>
                <a:ea typeface="Rambla"/>
                <a:cs typeface="Rambla"/>
                <a:sym typeface="Rambla"/>
              </a:defRPr>
            </a:lvl8pPr>
            <a:lvl9pPr marL="0" marR="0" lvl="8" indent="0" algn="r">
              <a:lnSpc>
                <a:spcPct val="100000"/>
              </a:lnSpc>
              <a:spcBef>
                <a:spcPts val="0"/>
              </a:spcBef>
              <a:spcAft>
                <a:spcPts val="0"/>
              </a:spcAft>
              <a:buClr>
                <a:srgbClr val="FFFFFF"/>
              </a:buClr>
              <a:buSzPts val="1000"/>
              <a:buFont typeface="Rambla"/>
              <a:buNone/>
              <a:defRPr sz="1000" b="0" i="0" u="none" strike="noStrike" cap="none">
                <a:solidFill>
                  <a:srgbClr val="FFFFFF"/>
                </a:solidFill>
                <a:latin typeface="Rambla"/>
                <a:ea typeface="Rambla"/>
                <a:cs typeface="Rambla"/>
                <a:sym typeface="Rambla"/>
              </a:defRPr>
            </a:lvl9pPr>
          </a:lstStyle>
          <a:p>
            <a:pPr marL="0" lvl="0" indent="0" algn="r" rtl="0">
              <a:spcBef>
                <a:spcPts val="0"/>
              </a:spcBef>
              <a:spcAft>
                <a:spcPts val="0"/>
              </a:spcAft>
              <a:buNone/>
            </a:pPr>
            <a:fld id="{00000000-1234-1234-1234-123412341234}" type="slidenum">
              <a:rPr lang="ru-RU"/>
              <a:t>‹#›</a:t>
            </a:fld>
            <a:endParaRPr>
              <a:solidFill>
                <a:schemeClr val="dk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3"/>
        <p:cNvGrpSpPr/>
        <p:nvPr/>
      </p:nvGrpSpPr>
      <p:grpSpPr>
        <a:xfrm>
          <a:off x="0" y="0"/>
          <a:ext cx="0" cy="0"/>
          <a:chOff x="0" y="0"/>
          <a:chExt cx="0" cy="0"/>
        </a:xfrm>
      </p:grpSpPr>
      <p:sp>
        <p:nvSpPr>
          <p:cNvPr id="24" name="Google Shape;24;p3"/>
          <p:cNvSpPr txBox="1">
            <a:spLocks noGrp="1"/>
          </p:cNvSpPr>
          <p:nvPr>
            <p:ph type="body" idx="1"/>
          </p:nvPr>
        </p:nvSpPr>
        <p:spPr>
          <a:xfrm>
            <a:off x="457200" y="1481137"/>
            <a:ext cx="8229600" cy="4526100"/>
          </a:xfrm>
          <a:prstGeom prst="rect">
            <a:avLst/>
          </a:prstGeom>
          <a:noFill/>
          <a:ln>
            <a:noFill/>
          </a:ln>
        </p:spPr>
        <p:txBody>
          <a:bodyPr spcFirstLastPara="1" wrap="square" lIns="91425" tIns="45700" rIns="91425" bIns="45700" anchor="t" anchorCtr="0">
            <a:noAutofit/>
          </a:bodyPr>
          <a:lstStyle>
            <a:lvl1pPr marL="457200" lvl="0" indent="-306324" algn="l">
              <a:lnSpc>
                <a:spcPct val="100000"/>
              </a:lnSpc>
              <a:spcBef>
                <a:spcPts val="400"/>
              </a:spcBef>
              <a:spcAft>
                <a:spcPts val="0"/>
              </a:spcAft>
              <a:buSzPts val="1224"/>
              <a:buChar char="▶"/>
              <a:defRPr/>
            </a:lvl1pPr>
            <a:lvl2pPr marL="914400" lvl="1" indent="-342900" algn="l">
              <a:lnSpc>
                <a:spcPct val="100000"/>
              </a:lnSpc>
              <a:spcBef>
                <a:spcPts val="325"/>
              </a:spcBef>
              <a:spcAft>
                <a:spcPts val="0"/>
              </a:spcAft>
              <a:buSzPts val="1800"/>
              <a:buChar char="◦"/>
              <a:defRPr/>
            </a:lvl2pPr>
            <a:lvl3pPr marL="1371600" lvl="2" indent="-342900" algn="l">
              <a:lnSpc>
                <a:spcPct val="100000"/>
              </a:lnSpc>
              <a:spcBef>
                <a:spcPts val="350"/>
              </a:spcBef>
              <a:spcAft>
                <a:spcPts val="0"/>
              </a:spcAft>
              <a:buSzPts val="1800"/>
              <a:buChar char="⚫"/>
              <a:defRPr/>
            </a:lvl3pPr>
            <a:lvl4pPr marL="1828800" lvl="3" indent="-342900" algn="l">
              <a:lnSpc>
                <a:spcPct val="100000"/>
              </a:lnSpc>
              <a:spcBef>
                <a:spcPts val="350"/>
              </a:spcBef>
              <a:spcAft>
                <a:spcPts val="0"/>
              </a:spcAft>
              <a:buSzPts val="1800"/>
              <a:buChar char="⚫"/>
              <a:defRPr/>
            </a:lvl4pPr>
            <a:lvl5pPr marL="2286000" lvl="4" indent="-342900" algn="l">
              <a:lnSpc>
                <a:spcPct val="100000"/>
              </a:lnSpc>
              <a:spcBef>
                <a:spcPts val="350"/>
              </a:spcBef>
              <a:spcAft>
                <a:spcPts val="0"/>
              </a:spcAft>
              <a:buSzPts val="1800"/>
              <a:buChar char="⚫"/>
              <a:defRPr/>
            </a:lvl5pPr>
            <a:lvl6pPr marL="2743200" lvl="5" indent="-342900" algn="l">
              <a:lnSpc>
                <a:spcPct val="100000"/>
              </a:lnSpc>
              <a:spcBef>
                <a:spcPts val="350"/>
              </a:spcBef>
              <a:spcAft>
                <a:spcPts val="0"/>
              </a:spcAft>
              <a:buSzPts val="1800"/>
              <a:buChar char="◾"/>
              <a:defRPr/>
            </a:lvl6pPr>
            <a:lvl7pPr marL="3200400" lvl="6" indent="-342900" algn="l">
              <a:lnSpc>
                <a:spcPct val="100000"/>
              </a:lnSpc>
              <a:spcBef>
                <a:spcPts val="350"/>
              </a:spcBef>
              <a:spcAft>
                <a:spcPts val="0"/>
              </a:spcAft>
              <a:buSzPts val="1800"/>
              <a:buChar char="◾"/>
              <a:defRPr/>
            </a:lvl7pPr>
            <a:lvl8pPr marL="3657600" lvl="7" indent="-342900" algn="l">
              <a:lnSpc>
                <a:spcPct val="100000"/>
              </a:lnSpc>
              <a:spcBef>
                <a:spcPts val="350"/>
              </a:spcBef>
              <a:spcAft>
                <a:spcPts val="0"/>
              </a:spcAft>
              <a:buSzPts val="1800"/>
              <a:buChar char="◾"/>
              <a:defRPr/>
            </a:lvl8pPr>
            <a:lvl9pPr marL="4114800" lvl="8" indent="-342900" algn="l">
              <a:lnSpc>
                <a:spcPct val="100000"/>
              </a:lnSpc>
              <a:spcBef>
                <a:spcPts val="350"/>
              </a:spcBef>
              <a:spcAft>
                <a:spcPts val="0"/>
              </a:spcAft>
              <a:buSzPts val="1800"/>
              <a:buChar char="◾"/>
              <a:defRPr/>
            </a:lvl9pPr>
          </a:lstStyle>
          <a:p>
            <a:endParaRPr/>
          </a:p>
        </p:txBody>
      </p:sp>
      <p:sp>
        <p:nvSpPr>
          <p:cNvPr id="25" name="Google Shape;25;p3"/>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3"/>
          <p:cNvSpPr txBox="1">
            <a:spLocks noGrp="1"/>
          </p:cNvSpPr>
          <p:nvPr>
            <p:ph type="dt" idx="10"/>
          </p:nvPr>
        </p:nvSpPr>
        <p:spPr>
          <a:xfrm>
            <a:off x="6727825" y="6408737"/>
            <a:ext cx="1919400" cy="365100"/>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sz="1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3"/>
          <p:cNvSpPr txBox="1">
            <a:spLocks noGrp="1"/>
          </p:cNvSpPr>
          <p:nvPr>
            <p:ph type="ftr" idx="11"/>
          </p:nvPr>
        </p:nvSpPr>
        <p:spPr>
          <a:xfrm>
            <a:off x="4379912" y="6408737"/>
            <a:ext cx="2351100" cy="365100"/>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 name="Google Shape;28;p3"/>
          <p:cNvSpPr txBox="1">
            <a:spLocks noGrp="1"/>
          </p:cNvSpPr>
          <p:nvPr>
            <p:ph type="sldNum" idx="12"/>
          </p:nvPr>
        </p:nvSpPr>
        <p:spPr>
          <a:xfrm>
            <a:off x="8647112" y="6408737"/>
            <a:ext cx="366600" cy="365100"/>
          </a:xfrm>
          <a:prstGeom prst="rect">
            <a:avLst/>
          </a:prstGeom>
          <a:noFill/>
          <a:ln>
            <a:noFill/>
          </a:ln>
        </p:spPr>
        <p:txBody>
          <a:bodyPr spcFirstLastPara="1" wrap="square" lIns="91425" tIns="45700" rIns="91425" bIns="45700" anchor="b" anchorCtr="0">
            <a:noAutofit/>
          </a:bodyPr>
          <a:lstStyle>
            <a:lvl1pPr marL="0" marR="0" lvl="0" indent="0" algn="r">
              <a:lnSpc>
                <a:spcPct val="100000"/>
              </a:lnSpc>
              <a:spcBef>
                <a:spcPts val="0"/>
              </a:spcBef>
              <a:spcAft>
                <a:spcPts val="0"/>
              </a:spcAft>
              <a:buClr>
                <a:schemeClr val="dk1"/>
              </a:buClr>
              <a:buSzPts val="1000"/>
              <a:buFont typeface="Rambla"/>
              <a:buNone/>
              <a:defRPr sz="1000" b="0" i="0" u="none" strike="noStrike" cap="none">
                <a:solidFill>
                  <a:schemeClr val="dk1"/>
                </a:solidFill>
                <a:latin typeface="Rambla"/>
                <a:ea typeface="Rambla"/>
                <a:cs typeface="Rambla"/>
                <a:sym typeface="Rambla"/>
              </a:defRPr>
            </a:lvl1pPr>
            <a:lvl2pPr marL="0" marR="0" lvl="1" indent="0" algn="r">
              <a:lnSpc>
                <a:spcPct val="100000"/>
              </a:lnSpc>
              <a:spcBef>
                <a:spcPts val="0"/>
              </a:spcBef>
              <a:spcAft>
                <a:spcPts val="0"/>
              </a:spcAft>
              <a:buClr>
                <a:schemeClr val="dk1"/>
              </a:buClr>
              <a:buSzPts val="1000"/>
              <a:buFont typeface="Rambla"/>
              <a:buNone/>
              <a:defRPr sz="1000" b="0" i="0" u="none" strike="noStrike" cap="none">
                <a:solidFill>
                  <a:schemeClr val="dk1"/>
                </a:solidFill>
                <a:latin typeface="Rambla"/>
                <a:ea typeface="Rambla"/>
                <a:cs typeface="Rambla"/>
                <a:sym typeface="Rambla"/>
              </a:defRPr>
            </a:lvl2pPr>
            <a:lvl3pPr marL="0" marR="0" lvl="2" indent="0" algn="r">
              <a:lnSpc>
                <a:spcPct val="100000"/>
              </a:lnSpc>
              <a:spcBef>
                <a:spcPts val="0"/>
              </a:spcBef>
              <a:spcAft>
                <a:spcPts val="0"/>
              </a:spcAft>
              <a:buClr>
                <a:schemeClr val="dk1"/>
              </a:buClr>
              <a:buSzPts val="1000"/>
              <a:buFont typeface="Rambla"/>
              <a:buNone/>
              <a:defRPr sz="1000" b="0" i="0" u="none" strike="noStrike" cap="none">
                <a:solidFill>
                  <a:schemeClr val="dk1"/>
                </a:solidFill>
                <a:latin typeface="Rambla"/>
                <a:ea typeface="Rambla"/>
                <a:cs typeface="Rambla"/>
                <a:sym typeface="Rambla"/>
              </a:defRPr>
            </a:lvl3pPr>
            <a:lvl4pPr marL="0" marR="0" lvl="3" indent="0" algn="r">
              <a:lnSpc>
                <a:spcPct val="100000"/>
              </a:lnSpc>
              <a:spcBef>
                <a:spcPts val="0"/>
              </a:spcBef>
              <a:spcAft>
                <a:spcPts val="0"/>
              </a:spcAft>
              <a:buClr>
                <a:schemeClr val="dk1"/>
              </a:buClr>
              <a:buSzPts val="1000"/>
              <a:buFont typeface="Rambla"/>
              <a:buNone/>
              <a:defRPr sz="1000" b="0" i="0" u="none" strike="noStrike" cap="none">
                <a:solidFill>
                  <a:schemeClr val="dk1"/>
                </a:solidFill>
                <a:latin typeface="Rambla"/>
                <a:ea typeface="Rambla"/>
                <a:cs typeface="Rambla"/>
                <a:sym typeface="Rambla"/>
              </a:defRPr>
            </a:lvl4pPr>
            <a:lvl5pPr marL="0" marR="0" lvl="4" indent="0" algn="r">
              <a:lnSpc>
                <a:spcPct val="100000"/>
              </a:lnSpc>
              <a:spcBef>
                <a:spcPts val="0"/>
              </a:spcBef>
              <a:spcAft>
                <a:spcPts val="0"/>
              </a:spcAft>
              <a:buClr>
                <a:schemeClr val="dk1"/>
              </a:buClr>
              <a:buSzPts val="1000"/>
              <a:buFont typeface="Rambla"/>
              <a:buNone/>
              <a:defRPr sz="1000" b="0" i="0" u="none" strike="noStrike" cap="none">
                <a:solidFill>
                  <a:schemeClr val="dk1"/>
                </a:solidFill>
                <a:latin typeface="Rambla"/>
                <a:ea typeface="Rambla"/>
                <a:cs typeface="Rambla"/>
                <a:sym typeface="Rambla"/>
              </a:defRPr>
            </a:lvl5pPr>
            <a:lvl6pPr marL="0" marR="0" lvl="5" indent="0" algn="r">
              <a:lnSpc>
                <a:spcPct val="100000"/>
              </a:lnSpc>
              <a:spcBef>
                <a:spcPts val="0"/>
              </a:spcBef>
              <a:spcAft>
                <a:spcPts val="0"/>
              </a:spcAft>
              <a:buClr>
                <a:schemeClr val="dk1"/>
              </a:buClr>
              <a:buSzPts val="1000"/>
              <a:buFont typeface="Rambla"/>
              <a:buNone/>
              <a:defRPr sz="1000" b="0" i="0" u="none" strike="noStrike" cap="none">
                <a:solidFill>
                  <a:schemeClr val="dk1"/>
                </a:solidFill>
                <a:latin typeface="Rambla"/>
                <a:ea typeface="Rambla"/>
                <a:cs typeface="Rambla"/>
                <a:sym typeface="Rambla"/>
              </a:defRPr>
            </a:lvl6pPr>
            <a:lvl7pPr marL="0" marR="0" lvl="6" indent="0" algn="r">
              <a:lnSpc>
                <a:spcPct val="100000"/>
              </a:lnSpc>
              <a:spcBef>
                <a:spcPts val="0"/>
              </a:spcBef>
              <a:spcAft>
                <a:spcPts val="0"/>
              </a:spcAft>
              <a:buClr>
                <a:schemeClr val="dk1"/>
              </a:buClr>
              <a:buSzPts val="1000"/>
              <a:buFont typeface="Rambla"/>
              <a:buNone/>
              <a:defRPr sz="1000" b="0" i="0" u="none" strike="noStrike" cap="none">
                <a:solidFill>
                  <a:schemeClr val="dk1"/>
                </a:solidFill>
                <a:latin typeface="Rambla"/>
                <a:ea typeface="Rambla"/>
                <a:cs typeface="Rambla"/>
                <a:sym typeface="Rambla"/>
              </a:defRPr>
            </a:lvl7pPr>
            <a:lvl8pPr marL="0" marR="0" lvl="7" indent="0" algn="r">
              <a:lnSpc>
                <a:spcPct val="100000"/>
              </a:lnSpc>
              <a:spcBef>
                <a:spcPts val="0"/>
              </a:spcBef>
              <a:spcAft>
                <a:spcPts val="0"/>
              </a:spcAft>
              <a:buClr>
                <a:schemeClr val="dk1"/>
              </a:buClr>
              <a:buSzPts val="1000"/>
              <a:buFont typeface="Rambla"/>
              <a:buNone/>
              <a:defRPr sz="1000" b="0" i="0" u="none" strike="noStrike" cap="none">
                <a:solidFill>
                  <a:schemeClr val="dk1"/>
                </a:solidFill>
                <a:latin typeface="Rambla"/>
                <a:ea typeface="Rambla"/>
                <a:cs typeface="Rambla"/>
                <a:sym typeface="Rambla"/>
              </a:defRPr>
            </a:lvl8pPr>
            <a:lvl9pPr marL="0" marR="0" lvl="8" indent="0" algn="r">
              <a:lnSpc>
                <a:spcPct val="100000"/>
              </a:lnSpc>
              <a:spcBef>
                <a:spcPts val="0"/>
              </a:spcBef>
              <a:spcAft>
                <a:spcPts val="0"/>
              </a:spcAft>
              <a:buClr>
                <a:schemeClr val="dk1"/>
              </a:buClr>
              <a:buSzPts val="1000"/>
              <a:buFont typeface="Rambla"/>
              <a:buNone/>
              <a:defRPr sz="1000" b="0" i="0" u="none" strike="noStrike" cap="none">
                <a:solidFill>
                  <a:schemeClr val="dk1"/>
                </a:solidFill>
                <a:latin typeface="Rambla"/>
                <a:ea typeface="Rambla"/>
                <a:cs typeface="Rambla"/>
                <a:sym typeface="Rambla"/>
              </a:defRPr>
            </a:lvl9pPr>
          </a:lstStyle>
          <a:p>
            <a:pPr marL="0" lvl="0" indent="0" algn="r" rtl="0">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Два объекта" type="twoObj">
  <p:cSld name="TWO_OBJECTS">
    <p:spTree>
      <p:nvGrpSpPr>
        <p:cNvPr id="1" name="Shape 29"/>
        <p:cNvGrpSpPr/>
        <p:nvPr/>
      </p:nvGrpSpPr>
      <p:grpSpPr>
        <a:xfrm>
          <a:off x="0" y="0"/>
          <a:ext cx="0" cy="0"/>
          <a:chOff x="0" y="0"/>
          <a:chExt cx="0" cy="0"/>
        </a:xfrm>
      </p:grpSpPr>
      <p:sp>
        <p:nvSpPr>
          <p:cNvPr id="30" name="Google Shape;30;p4"/>
          <p:cNvSpPr txBox="1">
            <a:spLocks noGrp="1"/>
          </p:cNvSpPr>
          <p:nvPr>
            <p:ph type="title"/>
          </p:nvPr>
        </p:nvSpPr>
        <p:spPr>
          <a:xfrm>
            <a:off x="301625" y="228600"/>
            <a:ext cx="8510700" cy="13257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31" name="Google Shape;31;p4"/>
          <p:cNvSpPr txBox="1">
            <a:spLocks noGrp="1"/>
          </p:cNvSpPr>
          <p:nvPr>
            <p:ph type="body" idx="1"/>
          </p:nvPr>
        </p:nvSpPr>
        <p:spPr>
          <a:xfrm>
            <a:off x="301625" y="1676400"/>
            <a:ext cx="4194300" cy="4422900"/>
          </a:xfrm>
          <a:prstGeom prst="rect">
            <a:avLst/>
          </a:prstGeom>
          <a:noFill/>
          <a:ln>
            <a:noFill/>
          </a:ln>
        </p:spPr>
        <p:txBody>
          <a:bodyPr spcFirstLastPara="1" wrap="square" lIns="91425" tIns="45700" rIns="91425" bIns="45700" anchor="t" anchorCtr="0">
            <a:noAutofit/>
          </a:bodyPr>
          <a:lstStyle>
            <a:lvl1pPr marL="457200" lvl="0" indent="-406400" algn="l">
              <a:lnSpc>
                <a:spcPct val="100000"/>
              </a:lnSpc>
              <a:spcBef>
                <a:spcPts val="560"/>
              </a:spcBef>
              <a:spcAft>
                <a:spcPts val="0"/>
              </a:spcAft>
              <a:buSzPts val="2800"/>
              <a:buChar char="▶"/>
              <a:defRPr sz="2800"/>
            </a:lvl1pPr>
            <a:lvl2pPr marL="914400" lvl="1" indent="-381000" algn="l">
              <a:lnSpc>
                <a:spcPct val="100000"/>
              </a:lnSpc>
              <a:spcBef>
                <a:spcPts val="480"/>
              </a:spcBef>
              <a:spcAft>
                <a:spcPts val="0"/>
              </a:spcAft>
              <a:buClr>
                <a:schemeClr val="lt1"/>
              </a:buClr>
              <a:buSzPts val="2400"/>
              <a:buFont typeface="Arial"/>
              <a:buChar char="◦"/>
              <a:defRPr sz="2400"/>
            </a:lvl2pPr>
            <a:lvl3pPr marL="1371600" lvl="2" indent="-355600" algn="l">
              <a:lnSpc>
                <a:spcPct val="100000"/>
              </a:lnSpc>
              <a:spcBef>
                <a:spcPts val="400"/>
              </a:spcBef>
              <a:spcAft>
                <a:spcPts val="0"/>
              </a:spcAft>
              <a:buSzPts val="2000"/>
              <a:buChar char="⚫"/>
              <a:defRPr sz="2000"/>
            </a:lvl3pPr>
            <a:lvl4pPr marL="1828800" lvl="3" indent="-342900" algn="l">
              <a:lnSpc>
                <a:spcPct val="100000"/>
              </a:lnSpc>
              <a:spcBef>
                <a:spcPts val="360"/>
              </a:spcBef>
              <a:spcAft>
                <a:spcPts val="0"/>
              </a:spcAft>
              <a:buClr>
                <a:schemeClr val="lt1"/>
              </a:buClr>
              <a:buSzPts val="1800"/>
              <a:buFont typeface="Arial"/>
              <a:buChar char="⚫"/>
              <a:defRPr sz="1800"/>
            </a:lvl4pPr>
            <a:lvl5pPr marL="2286000" lvl="4" indent="-342900" algn="l">
              <a:lnSpc>
                <a:spcPct val="100000"/>
              </a:lnSpc>
              <a:spcBef>
                <a:spcPts val="360"/>
              </a:spcBef>
              <a:spcAft>
                <a:spcPts val="0"/>
              </a:spcAft>
              <a:buSzPts val="1800"/>
              <a:buChar char="⚫"/>
              <a:defRPr sz="1800"/>
            </a:lvl5pPr>
            <a:lvl6pPr marL="2743200" lvl="5" indent="-342900" algn="l">
              <a:lnSpc>
                <a:spcPct val="100000"/>
              </a:lnSpc>
              <a:spcBef>
                <a:spcPts val="360"/>
              </a:spcBef>
              <a:spcAft>
                <a:spcPts val="0"/>
              </a:spcAft>
              <a:buSzPts val="1800"/>
              <a:buChar char="◾"/>
              <a:defRPr sz="1800"/>
            </a:lvl6pPr>
            <a:lvl7pPr marL="3200400" lvl="6" indent="-342900" algn="l">
              <a:lnSpc>
                <a:spcPct val="100000"/>
              </a:lnSpc>
              <a:spcBef>
                <a:spcPts val="360"/>
              </a:spcBef>
              <a:spcAft>
                <a:spcPts val="0"/>
              </a:spcAft>
              <a:buSzPts val="1800"/>
              <a:buChar char="◾"/>
              <a:defRPr sz="1800"/>
            </a:lvl7pPr>
            <a:lvl8pPr marL="3657600" lvl="7" indent="-342900" algn="l">
              <a:lnSpc>
                <a:spcPct val="100000"/>
              </a:lnSpc>
              <a:spcBef>
                <a:spcPts val="360"/>
              </a:spcBef>
              <a:spcAft>
                <a:spcPts val="0"/>
              </a:spcAft>
              <a:buSzPts val="1800"/>
              <a:buChar char="◾"/>
              <a:defRPr sz="1800"/>
            </a:lvl8pPr>
            <a:lvl9pPr marL="4114800" lvl="8" indent="-342900" algn="l">
              <a:lnSpc>
                <a:spcPct val="100000"/>
              </a:lnSpc>
              <a:spcBef>
                <a:spcPts val="360"/>
              </a:spcBef>
              <a:spcAft>
                <a:spcPts val="0"/>
              </a:spcAft>
              <a:buSzPts val="1800"/>
              <a:buChar char="◾"/>
              <a:defRPr sz="1800"/>
            </a:lvl9pPr>
          </a:lstStyle>
          <a:p>
            <a:endParaRPr/>
          </a:p>
        </p:txBody>
      </p:sp>
      <p:sp>
        <p:nvSpPr>
          <p:cNvPr id="32" name="Google Shape;32;p4"/>
          <p:cNvSpPr txBox="1">
            <a:spLocks noGrp="1"/>
          </p:cNvSpPr>
          <p:nvPr>
            <p:ph type="body" idx="2"/>
          </p:nvPr>
        </p:nvSpPr>
        <p:spPr>
          <a:xfrm>
            <a:off x="4648200" y="1676400"/>
            <a:ext cx="4194300" cy="4422900"/>
          </a:xfrm>
          <a:prstGeom prst="rect">
            <a:avLst/>
          </a:prstGeom>
          <a:noFill/>
          <a:ln>
            <a:noFill/>
          </a:ln>
        </p:spPr>
        <p:txBody>
          <a:bodyPr spcFirstLastPara="1" wrap="square" lIns="91425" tIns="45700" rIns="91425" bIns="45700" anchor="t" anchorCtr="0">
            <a:noAutofit/>
          </a:bodyPr>
          <a:lstStyle>
            <a:lvl1pPr marL="457200" lvl="0" indent="-406400" algn="l">
              <a:lnSpc>
                <a:spcPct val="100000"/>
              </a:lnSpc>
              <a:spcBef>
                <a:spcPts val="560"/>
              </a:spcBef>
              <a:spcAft>
                <a:spcPts val="0"/>
              </a:spcAft>
              <a:buSzPts val="2800"/>
              <a:buChar char="▶"/>
              <a:defRPr sz="2800"/>
            </a:lvl1pPr>
            <a:lvl2pPr marL="914400" lvl="1" indent="-381000" algn="l">
              <a:lnSpc>
                <a:spcPct val="100000"/>
              </a:lnSpc>
              <a:spcBef>
                <a:spcPts val="480"/>
              </a:spcBef>
              <a:spcAft>
                <a:spcPts val="0"/>
              </a:spcAft>
              <a:buClr>
                <a:schemeClr val="lt1"/>
              </a:buClr>
              <a:buSzPts val="2400"/>
              <a:buFont typeface="Arial"/>
              <a:buChar char="◦"/>
              <a:defRPr sz="2400"/>
            </a:lvl2pPr>
            <a:lvl3pPr marL="1371600" lvl="2" indent="-355600" algn="l">
              <a:lnSpc>
                <a:spcPct val="100000"/>
              </a:lnSpc>
              <a:spcBef>
                <a:spcPts val="400"/>
              </a:spcBef>
              <a:spcAft>
                <a:spcPts val="0"/>
              </a:spcAft>
              <a:buSzPts val="2000"/>
              <a:buChar char="⚫"/>
              <a:defRPr sz="2000"/>
            </a:lvl3pPr>
            <a:lvl4pPr marL="1828800" lvl="3" indent="-342900" algn="l">
              <a:lnSpc>
                <a:spcPct val="100000"/>
              </a:lnSpc>
              <a:spcBef>
                <a:spcPts val="360"/>
              </a:spcBef>
              <a:spcAft>
                <a:spcPts val="0"/>
              </a:spcAft>
              <a:buClr>
                <a:schemeClr val="lt1"/>
              </a:buClr>
              <a:buSzPts val="1800"/>
              <a:buFont typeface="Arial"/>
              <a:buChar char="⚫"/>
              <a:defRPr sz="1800"/>
            </a:lvl4pPr>
            <a:lvl5pPr marL="2286000" lvl="4" indent="-342900" algn="l">
              <a:lnSpc>
                <a:spcPct val="100000"/>
              </a:lnSpc>
              <a:spcBef>
                <a:spcPts val="360"/>
              </a:spcBef>
              <a:spcAft>
                <a:spcPts val="0"/>
              </a:spcAft>
              <a:buSzPts val="1800"/>
              <a:buChar char="⚫"/>
              <a:defRPr sz="1800"/>
            </a:lvl5pPr>
            <a:lvl6pPr marL="2743200" lvl="5" indent="-342900" algn="l">
              <a:lnSpc>
                <a:spcPct val="100000"/>
              </a:lnSpc>
              <a:spcBef>
                <a:spcPts val="360"/>
              </a:spcBef>
              <a:spcAft>
                <a:spcPts val="0"/>
              </a:spcAft>
              <a:buSzPts val="1800"/>
              <a:buChar char="◾"/>
              <a:defRPr sz="1800"/>
            </a:lvl6pPr>
            <a:lvl7pPr marL="3200400" lvl="6" indent="-342900" algn="l">
              <a:lnSpc>
                <a:spcPct val="100000"/>
              </a:lnSpc>
              <a:spcBef>
                <a:spcPts val="360"/>
              </a:spcBef>
              <a:spcAft>
                <a:spcPts val="0"/>
              </a:spcAft>
              <a:buSzPts val="1800"/>
              <a:buChar char="◾"/>
              <a:defRPr sz="1800"/>
            </a:lvl7pPr>
            <a:lvl8pPr marL="3657600" lvl="7" indent="-342900" algn="l">
              <a:lnSpc>
                <a:spcPct val="100000"/>
              </a:lnSpc>
              <a:spcBef>
                <a:spcPts val="360"/>
              </a:spcBef>
              <a:spcAft>
                <a:spcPts val="0"/>
              </a:spcAft>
              <a:buSzPts val="1800"/>
              <a:buChar char="◾"/>
              <a:defRPr sz="1800"/>
            </a:lvl8pPr>
            <a:lvl9pPr marL="4114800" lvl="8" indent="-342900" algn="l">
              <a:lnSpc>
                <a:spcPct val="100000"/>
              </a:lnSpc>
              <a:spcBef>
                <a:spcPts val="360"/>
              </a:spcBef>
              <a:spcAft>
                <a:spcPts val="0"/>
              </a:spcAft>
              <a:buSzPts val="1800"/>
              <a:buChar char="◾"/>
              <a:defRPr sz="1800"/>
            </a:lvl9pPr>
          </a:lstStyle>
          <a:p>
            <a:endParaRPr/>
          </a:p>
        </p:txBody>
      </p:sp>
      <p:sp>
        <p:nvSpPr>
          <p:cNvPr id="33" name="Google Shape;33;p4"/>
          <p:cNvSpPr txBox="1">
            <a:spLocks noGrp="1"/>
          </p:cNvSpPr>
          <p:nvPr>
            <p:ph type="dt" idx="10"/>
          </p:nvPr>
        </p:nvSpPr>
        <p:spPr>
          <a:xfrm>
            <a:off x="304800" y="6245225"/>
            <a:ext cx="2286000" cy="476100"/>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 name="Google Shape;34;p4"/>
          <p:cNvSpPr txBox="1">
            <a:spLocks noGrp="1"/>
          </p:cNvSpPr>
          <p:nvPr>
            <p:ph type="ftr" idx="11"/>
          </p:nvPr>
        </p:nvSpPr>
        <p:spPr>
          <a:xfrm>
            <a:off x="3124200" y="6245225"/>
            <a:ext cx="2895600" cy="476100"/>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4"/>
          <p:cNvSpPr txBox="1">
            <a:spLocks noGrp="1"/>
          </p:cNvSpPr>
          <p:nvPr>
            <p:ph type="sldNum" idx="12"/>
          </p:nvPr>
        </p:nvSpPr>
        <p:spPr>
          <a:xfrm>
            <a:off x="6553200" y="6245225"/>
            <a:ext cx="2286000" cy="476100"/>
          </a:xfrm>
          <a:prstGeom prst="rect">
            <a:avLst/>
          </a:prstGeom>
          <a:noFill/>
          <a:ln>
            <a:noFill/>
          </a:ln>
        </p:spPr>
        <p:txBody>
          <a:bodyPr spcFirstLastPara="1" wrap="square" lIns="91425" tIns="45700" rIns="91425" bIns="45700" anchor="b" anchorCtr="0">
            <a:noAutofit/>
          </a:bodyPr>
          <a:lstStyle>
            <a:lvl1pPr marL="0" marR="0" lvl="0" indent="0" algn="r">
              <a:lnSpc>
                <a:spcPct val="100000"/>
              </a:lnSpc>
              <a:spcBef>
                <a:spcPts val="0"/>
              </a:spcBef>
              <a:spcAft>
                <a:spcPts val="0"/>
              </a:spcAft>
              <a:buClr>
                <a:schemeClr val="lt1"/>
              </a:buClr>
              <a:buSzPts val="1400"/>
              <a:buFont typeface="Arial"/>
              <a:buNone/>
              <a:defRPr sz="1400" b="0" i="0" u="none" strike="noStrike" cap="none">
                <a:solidFill>
                  <a:schemeClr val="lt1"/>
                </a:solidFill>
                <a:latin typeface="Arial"/>
                <a:ea typeface="Arial"/>
                <a:cs typeface="Arial"/>
                <a:sym typeface="Arial"/>
              </a:defRPr>
            </a:lvl1pPr>
            <a:lvl2pPr marL="0" marR="0" lvl="1" indent="0" algn="r">
              <a:lnSpc>
                <a:spcPct val="100000"/>
              </a:lnSpc>
              <a:spcBef>
                <a:spcPts val="0"/>
              </a:spcBef>
              <a:spcAft>
                <a:spcPts val="0"/>
              </a:spcAft>
              <a:buClr>
                <a:schemeClr val="lt1"/>
              </a:buClr>
              <a:buSzPts val="1400"/>
              <a:buFont typeface="Arial"/>
              <a:buNone/>
              <a:defRPr sz="1400" b="0" i="0" u="none" strike="noStrike" cap="none">
                <a:solidFill>
                  <a:schemeClr val="lt1"/>
                </a:solidFill>
                <a:latin typeface="Arial"/>
                <a:ea typeface="Arial"/>
                <a:cs typeface="Arial"/>
                <a:sym typeface="Arial"/>
              </a:defRPr>
            </a:lvl2pPr>
            <a:lvl3pPr marL="0" marR="0" lvl="2" indent="0" algn="r">
              <a:lnSpc>
                <a:spcPct val="100000"/>
              </a:lnSpc>
              <a:spcBef>
                <a:spcPts val="0"/>
              </a:spcBef>
              <a:spcAft>
                <a:spcPts val="0"/>
              </a:spcAft>
              <a:buClr>
                <a:schemeClr val="lt1"/>
              </a:buClr>
              <a:buSzPts val="1400"/>
              <a:buFont typeface="Arial"/>
              <a:buNone/>
              <a:defRPr sz="1400" b="0" i="0" u="none" strike="noStrike" cap="none">
                <a:solidFill>
                  <a:schemeClr val="lt1"/>
                </a:solidFill>
                <a:latin typeface="Arial"/>
                <a:ea typeface="Arial"/>
                <a:cs typeface="Arial"/>
                <a:sym typeface="Arial"/>
              </a:defRPr>
            </a:lvl3pPr>
            <a:lvl4pPr marL="0" marR="0" lvl="3" indent="0" algn="r">
              <a:lnSpc>
                <a:spcPct val="100000"/>
              </a:lnSpc>
              <a:spcBef>
                <a:spcPts val="0"/>
              </a:spcBef>
              <a:spcAft>
                <a:spcPts val="0"/>
              </a:spcAft>
              <a:buClr>
                <a:schemeClr val="lt1"/>
              </a:buClr>
              <a:buSzPts val="1400"/>
              <a:buFont typeface="Arial"/>
              <a:buNone/>
              <a:defRPr sz="1400" b="0" i="0" u="none" strike="noStrike" cap="none">
                <a:solidFill>
                  <a:schemeClr val="lt1"/>
                </a:solidFill>
                <a:latin typeface="Arial"/>
                <a:ea typeface="Arial"/>
                <a:cs typeface="Arial"/>
                <a:sym typeface="Arial"/>
              </a:defRPr>
            </a:lvl4pPr>
            <a:lvl5pPr marL="0" marR="0" lvl="4" indent="0" algn="r">
              <a:lnSpc>
                <a:spcPct val="100000"/>
              </a:lnSpc>
              <a:spcBef>
                <a:spcPts val="0"/>
              </a:spcBef>
              <a:spcAft>
                <a:spcPts val="0"/>
              </a:spcAft>
              <a:buClr>
                <a:schemeClr val="lt1"/>
              </a:buClr>
              <a:buSzPts val="1400"/>
              <a:buFont typeface="Arial"/>
              <a:buNone/>
              <a:defRPr sz="1400" b="0" i="0" u="none" strike="noStrike" cap="none">
                <a:solidFill>
                  <a:schemeClr val="lt1"/>
                </a:solidFill>
                <a:latin typeface="Arial"/>
                <a:ea typeface="Arial"/>
                <a:cs typeface="Arial"/>
                <a:sym typeface="Arial"/>
              </a:defRPr>
            </a:lvl5pPr>
            <a:lvl6pPr marL="0" marR="0" lvl="5" indent="0" algn="r">
              <a:lnSpc>
                <a:spcPct val="100000"/>
              </a:lnSpc>
              <a:spcBef>
                <a:spcPts val="0"/>
              </a:spcBef>
              <a:spcAft>
                <a:spcPts val="0"/>
              </a:spcAft>
              <a:buClr>
                <a:schemeClr val="lt1"/>
              </a:buClr>
              <a:buSzPts val="1400"/>
              <a:buFont typeface="Arial"/>
              <a:buNone/>
              <a:defRPr sz="1400" b="0" i="0" u="none" strike="noStrike" cap="none">
                <a:solidFill>
                  <a:schemeClr val="lt1"/>
                </a:solidFill>
                <a:latin typeface="Arial"/>
                <a:ea typeface="Arial"/>
                <a:cs typeface="Arial"/>
                <a:sym typeface="Arial"/>
              </a:defRPr>
            </a:lvl6pPr>
            <a:lvl7pPr marL="0" marR="0" lvl="6" indent="0" algn="r">
              <a:lnSpc>
                <a:spcPct val="100000"/>
              </a:lnSpc>
              <a:spcBef>
                <a:spcPts val="0"/>
              </a:spcBef>
              <a:spcAft>
                <a:spcPts val="0"/>
              </a:spcAft>
              <a:buClr>
                <a:schemeClr val="lt1"/>
              </a:buClr>
              <a:buSzPts val="1400"/>
              <a:buFont typeface="Arial"/>
              <a:buNone/>
              <a:defRPr sz="1400" b="0" i="0" u="none" strike="noStrike" cap="none">
                <a:solidFill>
                  <a:schemeClr val="lt1"/>
                </a:solidFill>
                <a:latin typeface="Arial"/>
                <a:ea typeface="Arial"/>
                <a:cs typeface="Arial"/>
                <a:sym typeface="Arial"/>
              </a:defRPr>
            </a:lvl7pPr>
            <a:lvl8pPr marL="0" marR="0" lvl="7" indent="0" algn="r">
              <a:lnSpc>
                <a:spcPct val="100000"/>
              </a:lnSpc>
              <a:spcBef>
                <a:spcPts val="0"/>
              </a:spcBef>
              <a:spcAft>
                <a:spcPts val="0"/>
              </a:spcAft>
              <a:buClr>
                <a:schemeClr val="lt1"/>
              </a:buClr>
              <a:buSzPts val="1400"/>
              <a:buFont typeface="Arial"/>
              <a:buNone/>
              <a:defRPr sz="1400" b="0" i="0" u="none" strike="noStrike" cap="none">
                <a:solidFill>
                  <a:schemeClr val="lt1"/>
                </a:solidFill>
                <a:latin typeface="Arial"/>
                <a:ea typeface="Arial"/>
                <a:cs typeface="Arial"/>
                <a:sym typeface="Arial"/>
              </a:defRPr>
            </a:lvl8pPr>
            <a:lvl9pPr marL="0" marR="0" lvl="8" indent="0" algn="r">
              <a:lnSpc>
                <a:spcPct val="100000"/>
              </a:lnSpc>
              <a:spcBef>
                <a:spcPts val="0"/>
              </a:spcBef>
              <a:spcAft>
                <a:spcPts val="0"/>
              </a:spcAft>
              <a:buClr>
                <a:schemeClr val="lt1"/>
              </a:buClr>
              <a:buSzPts val="1400"/>
              <a:buFont typeface="Arial"/>
              <a:buNone/>
              <a:defRPr sz="1400" b="0" i="0" u="none" strike="noStrike" cap="none">
                <a:solidFill>
                  <a:schemeClr val="lt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ru-RU"/>
              <a:t>‹#›</a:t>
            </a:fld>
            <a:endParaRPr sz="1000">
              <a:solidFill>
                <a:schemeClr val="dk1"/>
              </a:solidFill>
              <a:latin typeface="Rambla"/>
              <a:ea typeface="Rambla"/>
              <a:cs typeface="Rambla"/>
              <a:sym typeface="Rambla"/>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Пустой слайд" type="blank">
  <p:cSld name="Пустой слайд">
    <p:spTree>
      <p:nvGrpSpPr>
        <p:cNvPr id="1" name="Shape 17"/>
        <p:cNvGrpSpPr/>
        <p:nvPr/>
      </p:nvGrpSpPr>
      <p:grpSpPr>
        <a:xfrm>
          <a:off x="0" y="0"/>
          <a:ext cx="0" cy="0"/>
          <a:chOff x="0" y="0"/>
          <a:chExt cx="0" cy="0"/>
        </a:xfrm>
      </p:grpSpPr>
      <p:sp>
        <p:nvSpPr>
          <p:cNvPr id="18" name="Google Shape;18;p2"/>
          <p:cNvSpPr txBox="1">
            <a:spLocks noGrp="1"/>
          </p:cNvSpPr>
          <p:nvPr>
            <p:ph type="dt" idx="10"/>
          </p:nvPr>
        </p:nvSpPr>
        <p:spPr>
          <a:xfrm>
            <a:off x="6727825" y="6408737"/>
            <a:ext cx="1919287" cy="365125"/>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sz="1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2"/>
          <p:cNvSpPr txBox="1">
            <a:spLocks noGrp="1"/>
          </p:cNvSpPr>
          <p:nvPr>
            <p:ph type="ftr" idx="11"/>
          </p:nvPr>
        </p:nvSpPr>
        <p:spPr>
          <a:xfrm>
            <a:off x="4379912" y="6408737"/>
            <a:ext cx="2351087" cy="365125"/>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2"/>
          <p:cNvSpPr txBox="1">
            <a:spLocks noGrp="1"/>
          </p:cNvSpPr>
          <p:nvPr>
            <p:ph type="sldNum" idx="12"/>
          </p:nvPr>
        </p:nvSpPr>
        <p:spPr>
          <a:xfrm>
            <a:off x="8647112" y="6408737"/>
            <a:ext cx="366712" cy="365125"/>
          </a:xfrm>
          <a:prstGeom prst="rect">
            <a:avLst/>
          </a:prstGeom>
          <a:noFill/>
          <a:ln>
            <a:noFill/>
          </a:ln>
        </p:spPr>
        <p:txBody>
          <a:bodyPr spcFirstLastPara="1" wrap="square" lIns="91425" tIns="45700" rIns="91425" bIns="45700" anchor="b" anchorCtr="0">
            <a:noAutofit/>
          </a:bodyPr>
          <a:lstStyle>
            <a:lvl1pPr marL="0" marR="0" lvl="0" indent="0" algn="r">
              <a:lnSpc>
                <a:spcPct val="100000"/>
              </a:lnSpc>
              <a:spcBef>
                <a:spcPts val="0"/>
              </a:spcBef>
              <a:spcAft>
                <a:spcPts val="0"/>
              </a:spcAft>
              <a:buClr>
                <a:schemeClr val="dk1"/>
              </a:buClr>
              <a:buSzPts val="1000"/>
              <a:buFont typeface="Arial"/>
              <a:buNone/>
              <a:defRPr sz="10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000"/>
              <a:buFont typeface="Arial"/>
              <a:buNone/>
              <a:defRPr sz="10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000"/>
              <a:buFont typeface="Arial"/>
              <a:buNone/>
              <a:defRPr sz="10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000"/>
              <a:buFont typeface="Arial"/>
              <a:buNone/>
              <a:defRPr sz="10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000"/>
              <a:buFont typeface="Arial"/>
              <a:buNone/>
              <a:defRPr sz="10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000"/>
              <a:buFont typeface="Arial"/>
              <a:buNone/>
              <a:defRPr sz="10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000"/>
              <a:buFont typeface="Arial"/>
              <a:buNone/>
              <a:defRPr sz="10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000"/>
              <a:buFont typeface="Arial"/>
              <a:buNone/>
              <a:defRPr sz="10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000"/>
              <a:buFont typeface="Arial"/>
              <a:buNone/>
              <a:defRPr sz="10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ru-RU"/>
              <a:t>‹#›</a:t>
            </a:fld>
            <a:endParaRPr/>
          </a:p>
        </p:txBody>
      </p:sp>
    </p:spTree>
    <p:extLst>
      <p:ext uri="{BB962C8B-B14F-4D97-AF65-F5344CB8AC3E}">
        <p14:creationId xmlns:p14="http://schemas.microsoft.com/office/powerpoint/2010/main" val="417337679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5"/>
        <p:cNvGrpSpPr/>
        <p:nvPr/>
      </p:nvGrpSpPr>
      <p:grpSpPr>
        <a:xfrm>
          <a:off x="0" y="0"/>
          <a:ext cx="0" cy="0"/>
          <a:chOff x="0" y="0"/>
          <a:chExt cx="0" cy="0"/>
        </a:xfrm>
      </p:grpSpPr>
      <p:sp>
        <p:nvSpPr>
          <p:cNvPr id="6" name="Google Shape;6;p1"/>
          <p:cNvSpPr/>
          <p:nvPr/>
        </p:nvSpPr>
        <p:spPr>
          <a:xfrm>
            <a:off x="500062" y="5945187"/>
            <a:ext cx="4940306" cy="920750"/>
          </a:xfrm>
          <a:custGeom>
            <a:avLst/>
            <a:gdLst/>
            <a:ahLst/>
            <a:cxnLst/>
            <a:rect l="l" t="t" r="r" b="b"/>
            <a:pathLst>
              <a:path w="7485" h="337" extrusionOk="0">
                <a:moveTo>
                  <a:pt x="0" y="2"/>
                </a:moveTo>
                <a:lnTo>
                  <a:pt x="7485" y="337"/>
                </a:lnTo>
                <a:lnTo>
                  <a:pt x="5558" y="337"/>
                </a:lnTo>
                <a:lnTo>
                  <a:pt x="1" y="0"/>
                </a:lnTo>
              </a:path>
            </a:pathLst>
          </a:custGeom>
          <a:solidFill>
            <a:srgbClr val="9FCBDC">
              <a:alpha val="39215"/>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Rambla"/>
              <a:ea typeface="Rambla"/>
              <a:cs typeface="Rambla"/>
              <a:sym typeface="Rambla"/>
            </a:endParaRPr>
          </a:p>
        </p:txBody>
      </p:sp>
      <p:sp>
        <p:nvSpPr>
          <p:cNvPr id="7" name="Google Shape;7;p1"/>
          <p:cNvSpPr/>
          <p:nvPr/>
        </p:nvSpPr>
        <p:spPr>
          <a:xfrm>
            <a:off x="485775" y="5938837"/>
            <a:ext cx="3690941" cy="933450"/>
          </a:xfrm>
          <a:custGeom>
            <a:avLst/>
            <a:gdLst/>
            <a:ahLst/>
            <a:cxnLst/>
            <a:rect l="l" t="t" r="r" b="b"/>
            <a:pathLst>
              <a:path w="5591" h="588" extrusionOk="0">
                <a:moveTo>
                  <a:pt x="0" y="0"/>
                </a:moveTo>
                <a:lnTo>
                  <a:pt x="5591" y="585"/>
                </a:lnTo>
                <a:lnTo>
                  <a:pt x="4415" y="588"/>
                </a:lnTo>
                <a:lnTo>
                  <a:pt x="12" y="4"/>
                </a:lnTo>
              </a:path>
            </a:pathLst>
          </a:custGeom>
          <a:solidFill>
            <a:srgbClr val="00000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Rambla"/>
              <a:ea typeface="Rambla"/>
              <a:cs typeface="Rambla"/>
              <a:sym typeface="Rambla"/>
            </a:endParaRPr>
          </a:p>
        </p:txBody>
      </p:sp>
      <p:grpSp>
        <p:nvGrpSpPr>
          <p:cNvPr id="8" name="Google Shape;8;p1"/>
          <p:cNvGrpSpPr/>
          <p:nvPr/>
        </p:nvGrpSpPr>
        <p:grpSpPr>
          <a:xfrm>
            <a:off x="-6350" y="5791200"/>
            <a:ext cx="3402012" cy="1079500"/>
            <a:chOff x="-6350" y="5791200"/>
            <a:chExt cx="3402012" cy="1079500"/>
          </a:xfrm>
        </p:grpSpPr>
        <p:pic>
          <p:nvPicPr>
            <p:cNvPr id="9" name="Google Shape;9;p1"/>
            <p:cNvPicPr preferRelativeResize="0"/>
            <p:nvPr/>
          </p:nvPicPr>
          <p:blipFill rotWithShape="1">
            <a:blip r:embed="rId6">
              <a:alphaModFix/>
            </a:blip>
            <a:srcRect/>
            <a:stretch/>
          </p:blipFill>
          <p:spPr>
            <a:xfrm>
              <a:off x="-6350" y="5791200"/>
              <a:ext cx="3402012" cy="1079500"/>
            </a:xfrm>
            <a:prstGeom prst="rect">
              <a:avLst/>
            </a:prstGeom>
            <a:noFill/>
            <a:ln>
              <a:noFill/>
            </a:ln>
          </p:spPr>
        </p:pic>
        <p:sp>
          <p:nvSpPr>
            <p:cNvPr id="10" name="Google Shape;10;p1"/>
            <p:cNvSpPr txBox="1"/>
            <p:nvPr/>
          </p:nvSpPr>
          <p:spPr>
            <a:xfrm>
              <a:off x="277812" y="6421437"/>
              <a:ext cx="1700100" cy="3603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Rambla"/>
                <a:ea typeface="Rambla"/>
                <a:cs typeface="Rambla"/>
                <a:sym typeface="Rambla"/>
              </a:endParaRPr>
            </a:p>
          </p:txBody>
        </p:sp>
      </p:grpSp>
      <p:pic>
        <p:nvPicPr>
          <p:cNvPr id="11" name="Google Shape;11;p1"/>
          <p:cNvPicPr preferRelativeResize="0"/>
          <p:nvPr/>
        </p:nvPicPr>
        <p:blipFill rotWithShape="1">
          <a:blip r:embed="rId7">
            <a:alphaModFix/>
          </a:blip>
          <a:srcRect/>
          <a:stretch/>
        </p:blipFill>
        <p:spPr>
          <a:xfrm>
            <a:off x="-19050" y="5778500"/>
            <a:ext cx="3421062" cy="1098550"/>
          </a:xfrm>
          <a:prstGeom prst="rect">
            <a:avLst/>
          </a:prstGeom>
          <a:noFill/>
          <a:ln>
            <a:noFill/>
          </a:ln>
        </p:spPr>
      </p:pic>
      <p:sp>
        <p:nvSpPr>
          <p:cNvPr id="12" name="Google Shape;12;p1"/>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4100" b="1" i="0" u="none" strike="noStrike" cap="none">
                <a:solidFill>
                  <a:schemeClr val="dk2"/>
                </a:solidFill>
                <a:latin typeface="Rambla"/>
                <a:ea typeface="Rambla"/>
                <a:cs typeface="Rambla"/>
                <a:sym typeface="Rambla"/>
              </a:defRPr>
            </a:lvl1pPr>
            <a:lvl2pPr marR="0" lvl="1" algn="l" rtl="0">
              <a:lnSpc>
                <a:spcPct val="100000"/>
              </a:lnSpc>
              <a:spcBef>
                <a:spcPts val="0"/>
              </a:spcBef>
              <a:spcAft>
                <a:spcPts val="0"/>
              </a:spcAft>
              <a:buClr>
                <a:srgbClr val="000000"/>
              </a:buClr>
              <a:buSzPts val="1400"/>
              <a:buFont typeface="Arial"/>
              <a:buNone/>
              <a:defRPr sz="4100" b="1" i="0" u="none" strike="noStrike" cap="none">
                <a:solidFill>
                  <a:schemeClr val="dk2"/>
                </a:solidFill>
                <a:latin typeface="Rambla"/>
                <a:ea typeface="Rambla"/>
                <a:cs typeface="Rambla"/>
                <a:sym typeface="Rambla"/>
              </a:defRPr>
            </a:lvl2pPr>
            <a:lvl3pPr marR="0" lvl="2" algn="l" rtl="0">
              <a:lnSpc>
                <a:spcPct val="100000"/>
              </a:lnSpc>
              <a:spcBef>
                <a:spcPts val="0"/>
              </a:spcBef>
              <a:spcAft>
                <a:spcPts val="0"/>
              </a:spcAft>
              <a:buClr>
                <a:srgbClr val="000000"/>
              </a:buClr>
              <a:buSzPts val="1400"/>
              <a:buFont typeface="Arial"/>
              <a:buNone/>
              <a:defRPr sz="4100" b="1" i="0" u="none" strike="noStrike" cap="none">
                <a:solidFill>
                  <a:schemeClr val="dk2"/>
                </a:solidFill>
                <a:latin typeface="Rambla"/>
                <a:ea typeface="Rambla"/>
                <a:cs typeface="Rambla"/>
                <a:sym typeface="Rambla"/>
              </a:defRPr>
            </a:lvl3pPr>
            <a:lvl4pPr marR="0" lvl="3" algn="l" rtl="0">
              <a:lnSpc>
                <a:spcPct val="100000"/>
              </a:lnSpc>
              <a:spcBef>
                <a:spcPts val="0"/>
              </a:spcBef>
              <a:spcAft>
                <a:spcPts val="0"/>
              </a:spcAft>
              <a:buClr>
                <a:srgbClr val="000000"/>
              </a:buClr>
              <a:buSzPts val="1400"/>
              <a:buFont typeface="Arial"/>
              <a:buNone/>
              <a:defRPr sz="4100" b="1" i="0" u="none" strike="noStrike" cap="none">
                <a:solidFill>
                  <a:schemeClr val="dk2"/>
                </a:solidFill>
                <a:latin typeface="Rambla"/>
                <a:ea typeface="Rambla"/>
                <a:cs typeface="Rambla"/>
                <a:sym typeface="Rambla"/>
              </a:defRPr>
            </a:lvl4pPr>
            <a:lvl5pPr marR="0" lvl="4" algn="l" rtl="0">
              <a:lnSpc>
                <a:spcPct val="100000"/>
              </a:lnSpc>
              <a:spcBef>
                <a:spcPts val="0"/>
              </a:spcBef>
              <a:spcAft>
                <a:spcPts val="0"/>
              </a:spcAft>
              <a:buClr>
                <a:srgbClr val="000000"/>
              </a:buClr>
              <a:buSzPts val="1400"/>
              <a:buFont typeface="Arial"/>
              <a:buNone/>
              <a:defRPr sz="4100" b="1" i="0" u="none" strike="noStrike" cap="none">
                <a:solidFill>
                  <a:schemeClr val="dk2"/>
                </a:solidFill>
                <a:latin typeface="Rambla"/>
                <a:ea typeface="Rambla"/>
                <a:cs typeface="Rambla"/>
                <a:sym typeface="Rambla"/>
              </a:defRPr>
            </a:lvl5pPr>
            <a:lvl6pPr marR="0" lvl="5" algn="l" rtl="0">
              <a:lnSpc>
                <a:spcPct val="100000"/>
              </a:lnSpc>
              <a:spcBef>
                <a:spcPts val="0"/>
              </a:spcBef>
              <a:spcAft>
                <a:spcPts val="0"/>
              </a:spcAft>
              <a:buClr>
                <a:srgbClr val="000000"/>
              </a:buClr>
              <a:buSzPts val="1400"/>
              <a:buFont typeface="Arial"/>
              <a:buNone/>
              <a:defRPr sz="4100" b="1" i="0" u="none" strike="noStrike" cap="none">
                <a:solidFill>
                  <a:schemeClr val="dk2"/>
                </a:solidFill>
                <a:latin typeface="Rambla"/>
                <a:ea typeface="Rambla"/>
                <a:cs typeface="Rambla"/>
                <a:sym typeface="Rambla"/>
              </a:defRPr>
            </a:lvl6pPr>
            <a:lvl7pPr marR="0" lvl="6" algn="l" rtl="0">
              <a:lnSpc>
                <a:spcPct val="100000"/>
              </a:lnSpc>
              <a:spcBef>
                <a:spcPts val="0"/>
              </a:spcBef>
              <a:spcAft>
                <a:spcPts val="0"/>
              </a:spcAft>
              <a:buClr>
                <a:srgbClr val="000000"/>
              </a:buClr>
              <a:buSzPts val="1400"/>
              <a:buFont typeface="Arial"/>
              <a:buNone/>
              <a:defRPr sz="4100" b="1" i="0" u="none" strike="noStrike" cap="none">
                <a:solidFill>
                  <a:schemeClr val="dk2"/>
                </a:solidFill>
                <a:latin typeface="Rambla"/>
                <a:ea typeface="Rambla"/>
                <a:cs typeface="Rambla"/>
                <a:sym typeface="Rambla"/>
              </a:defRPr>
            </a:lvl7pPr>
            <a:lvl8pPr marR="0" lvl="7" algn="l" rtl="0">
              <a:lnSpc>
                <a:spcPct val="100000"/>
              </a:lnSpc>
              <a:spcBef>
                <a:spcPts val="0"/>
              </a:spcBef>
              <a:spcAft>
                <a:spcPts val="0"/>
              </a:spcAft>
              <a:buClr>
                <a:srgbClr val="000000"/>
              </a:buClr>
              <a:buSzPts val="1400"/>
              <a:buFont typeface="Arial"/>
              <a:buNone/>
              <a:defRPr sz="4100" b="1" i="0" u="none" strike="noStrike" cap="none">
                <a:solidFill>
                  <a:schemeClr val="dk2"/>
                </a:solidFill>
                <a:latin typeface="Rambla"/>
                <a:ea typeface="Rambla"/>
                <a:cs typeface="Rambla"/>
                <a:sym typeface="Rambla"/>
              </a:defRPr>
            </a:lvl8pPr>
            <a:lvl9pPr marR="0" lvl="8" algn="l" rtl="0">
              <a:lnSpc>
                <a:spcPct val="100000"/>
              </a:lnSpc>
              <a:spcBef>
                <a:spcPts val="0"/>
              </a:spcBef>
              <a:spcAft>
                <a:spcPts val="0"/>
              </a:spcAft>
              <a:buClr>
                <a:srgbClr val="000000"/>
              </a:buClr>
              <a:buSzPts val="1400"/>
              <a:buFont typeface="Arial"/>
              <a:buNone/>
              <a:defRPr sz="4100" b="1" i="0" u="none" strike="noStrike" cap="none">
                <a:solidFill>
                  <a:schemeClr val="dk2"/>
                </a:solidFill>
                <a:latin typeface="Rambla"/>
                <a:ea typeface="Rambla"/>
                <a:cs typeface="Rambla"/>
                <a:sym typeface="Rambla"/>
              </a:defRPr>
            </a:lvl9pPr>
          </a:lstStyle>
          <a:p>
            <a:endParaRPr/>
          </a:p>
        </p:txBody>
      </p:sp>
      <p:sp>
        <p:nvSpPr>
          <p:cNvPr id="13" name="Google Shape;13;p1"/>
          <p:cNvSpPr txBox="1">
            <a:spLocks noGrp="1"/>
          </p:cNvSpPr>
          <p:nvPr>
            <p:ph type="body" idx="1"/>
          </p:nvPr>
        </p:nvSpPr>
        <p:spPr>
          <a:xfrm>
            <a:off x="457200" y="1481137"/>
            <a:ext cx="8229600" cy="4526100"/>
          </a:xfrm>
          <a:prstGeom prst="rect">
            <a:avLst/>
          </a:prstGeom>
          <a:noFill/>
          <a:ln>
            <a:noFill/>
          </a:ln>
        </p:spPr>
        <p:txBody>
          <a:bodyPr spcFirstLastPara="1" wrap="square" lIns="91425" tIns="45700" rIns="91425" bIns="45700" anchor="t" anchorCtr="0">
            <a:noAutofit/>
          </a:bodyPr>
          <a:lstStyle>
            <a:lvl1pPr marL="457200" marR="0" lvl="0" indent="-345186" algn="l" rtl="0">
              <a:lnSpc>
                <a:spcPct val="100000"/>
              </a:lnSpc>
              <a:spcBef>
                <a:spcPts val="400"/>
              </a:spcBef>
              <a:spcAft>
                <a:spcPts val="0"/>
              </a:spcAft>
              <a:buClr>
                <a:schemeClr val="accent1"/>
              </a:buClr>
              <a:buSzPts val="1836"/>
              <a:buFont typeface="Noto Sans Symbols"/>
              <a:buChar char="▶"/>
              <a:defRPr sz="2700" b="0" i="0" u="none" strike="noStrike" cap="none">
                <a:solidFill>
                  <a:schemeClr val="dk1"/>
                </a:solidFill>
                <a:latin typeface="Rambla"/>
                <a:ea typeface="Rambla"/>
                <a:cs typeface="Rambla"/>
                <a:sym typeface="Rambla"/>
              </a:defRPr>
            </a:lvl1pPr>
            <a:lvl2pPr marL="914400" marR="0" lvl="1" indent="-374650" algn="l" rtl="0">
              <a:lnSpc>
                <a:spcPct val="100000"/>
              </a:lnSpc>
              <a:spcBef>
                <a:spcPts val="325"/>
              </a:spcBef>
              <a:spcAft>
                <a:spcPts val="0"/>
              </a:spcAft>
              <a:buClr>
                <a:schemeClr val="accent1"/>
              </a:buClr>
              <a:buSzPts val="2300"/>
              <a:buFont typeface="Verdana"/>
              <a:buChar char="◦"/>
              <a:defRPr sz="2300" b="0" i="0" u="none" strike="noStrike" cap="none">
                <a:solidFill>
                  <a:schemeClr val="dk1"/>
                </a:solidFill>
                <a:latin typeface="Rambla"/>
                <a:ea typeface="Rambla"/>
                <a:cs typeface="Rambla"/>
                <a:sym typeface="Rambla"/>
              </a:defRPr>
            </a:lvl2pPr>
            <a:lvl3pPr marL="1371600" marR="0" lvl="2" indent="-361950" algn="l" rtl="0">
              <a:lnSpc>
                <a:spcPct val="100000"/>
              </a:lnSpc>
              <a:spcBef>
                <a:spcPts val="350"/>
              </a:spcBef>
              <a:spcAft>
                <a:spcPts val="0"/>
              </a:spcAft>
              <a:buClr>
                <a:schemeClr val="accent2"/>
              </a:buClr>
              <a:buSzPts val="2100"/>
              <a:buFont typeface="Noto Sans Symbols"/>
              <a:buChar char="⚫"/>
              <a:defRPr sz="2100" b="0" i="0" u="none" strike="noStrike" cap="none">
                <a:solidFill>
                  <a:schemeClr val="dk1"/>
                </a:solidFill>
                <a:latin typeface="Rambla"/>
                <a:ea typeface="Rambla"/>
                <a:cs typeface="Rambla"/>
                <a:sym typeface="Rambla"/>
              </a:defRPr>
            </a:lvl3pPr>
            <a:lvl4pPr marL="1828800" marR="0" lvl="3" indent="-349250" algn="l" rtl="0">
              <a:lnSpc>
                <a:spcPct val="100000"/>
              </a:lnSpc>
              <a:spcBef>
                <a:spcPts val="350"/>
              </a:spcBef>
              <a:spcAft>
                <a:spcPts val="0"/>
              </a:spcAft>
              <a:buClr>
                <a:schemeClr val="accent2"/>
              </a:buClr>
              <a:buSzPts val="1900"/>
              <a:buFont typeface="Noto Sans Symbols"/>
              <a:buChar char="⚫"/>
              <a:defRPr sz="1900" b="0" i="0" u="none" strike="noStrike" cap="none">
                <a:solidFill>
                  <a:schemeClr val="dk1"/>
                </a:solidFill>
                <a:latin typeface="Rambla"/>
                <a:ea typeface="Rambla"/>
                <a:cs typeface="Rambla"/>
                <a:sym typeface="Rambla"/>
              </a:defRPr>
            </a:lvl4pPr>
            <a:lvl5pPr marL="2286000" marR="0" lvl="4" indent="-342900" algn="l" rtl="0">
              <a:lnSpc>
                <a:spcPct val="100000"/>
              </a:lnSpc>
              <a:spcBef>
                <a:spcPts val="350"/>
              </a:spcBef>
              <a:spcAft>
                <a:spcPts val="0"/>
              </a:spcAft>
              <a:buClr>
                <a:schemeClr val="accent2"/>
              </a:buClr>
              <a:buSzPts val="1800"/>
              <a:buFont typeface="Noto Sans Symbols"/>
              <a:buChar char="⚫"/>
              <a:defRPr sz="1800" b="0" i="0" u="none" strike="noStrike" cap="none">
                <a:solidFill>
                  <a:schemeClr val="dk1"/>
                </a:solidFill>
                <a:latin typeface="Rambla"/>
                <a:ea typeface="Rambla"/>
                <a:cs typeface="Rambla"/>
                <a:sym typeface="Rambla"/>
              </a:defRPr>
            </a:lvl5pPr>
            <a:lvl6pPr marL="2743200" marR="0" lvl="5" indent="-342900" algn="l" rtl="0">
              <a:lnSpc>
                <a:spcPct val="100000"/>
              </a:lnSpc>
              <a:spcBef>
                <a:spcPts val="350"/>
              </a:spcBef>
              <a:spcAft>
                <a:spcPts val="0"/>
              </a:spcAft>
              <a:buClr>
                <a:schemeClr val="accent3"/>
              </a:buClr>
              <a:buSzPts val="1800"/>
              <a:buFont typeface="Noto Sans Symbols"/>
              <a:buChar char="◾"/>
              <a:defRPr sz="1800" b="0" i="0" u="none" strike="noStrike" cap="none">
                <a:solidFill>
                  <a:schemeClr val="dk1"/>
                </a:solidFill>
                <a:latin typeface="Rambla"/>
                <a:ea typeface="Rambla"/>
                <a:cs typeface="Rambla"/>
                <a:sym typeface="Rambla"/>
              </a:defRPr>
            </a:lvl6pPr>
            <a:lvl7pPr marL="3200400" marR="0" lvl="6" indent="-330200" algn="l" rtl="0">
              <a:lnSpc>
                <a:spcPct val="100000"/>
              </a:lnSpc>
              <a:spcBef>
                <a:spcPts val="350"/>
              </a:spcBef>
              <a:spcAft>
                <a:spcPts val="0"/>
              </a:spcAft>
              <a:buClr>
                <a:schemeClr val="accent3"/>
              </a:buClr>
              <a:buSzPts val="1600"/>
              <a:buFont typeface="Noto Sans Symbols"/>
              <a:buChar char="◾"/>
              <a:defRPr sz="1600" b="0" i="0" u="none" strike="noStrike" cap="none">
                <a:solidFill>
                  <a:schemeClr val="dk1"/>
                </a:solidFill>
                <a:latin typeface="Rambla"/>
                <a:ea typeface="Rambla"/>
                <a:cs typeface="Rambla"/>
                <a:sym typeface="Rambla"/>
              </a:defRPr>
            </a:lvl7pPr>
            <a:lvl8pPr marL="3657600" marR="0" lvl="7" indent="-330200" algn="l" rtl="0">
              <a:lnSpc>
                <a:spcPct val="100000"/>
              </a:lnSpc>
              <a:spcBef>
                <a:spcPts val="350"/>
              </a:spcBef>
              <a:spcAft>
                <a:spcPts val="0"/>
              </a:spcAft>
              <a:buClr>
                <a:schemeClr val="accent3"/>
              </a:buClr>
              <a:buSzPts val="1600"/>
              <a:buFont typeface="Noto Sans Symbols"/>
              <a:buChar char="◾"/>
              <a:defRPr sz="1600" b="0" i="0" u="none" strike="noStrike" cap="none">
                <a:solidFill>
                  <a:schemeClr val="dk1"/>
                </a:solidFill>
                <a:latin typeface="Rambla"/>
                <a:ea typeface="Rambla"/>
                <a:cs typeface="Rambla"/>
                <a:sym typeface="Rambla"/>
              </a:defRPr>
            </a:lvl8pPr>
            <a:lvl9pPr marL="4114800" marR="0" lvl="8" indent="-330200" algn="l" rtl="0">
              <a:lnSpc>
                <a:spcPct val="100000"/>
              </a:lnSpc>
              <a:spcBef>
                <a:spcPts val="350"/>
              </a:spcBef>
              <a:spcAft>
                <a:spcPts val="0"/>
              </a:spcAft>
              <a:buClr>
                <a:schemeClr val="accent3"/>
              </a:buClr>
              <a:buSzPts val="1600"/>
              <a:buFont typeface="Noto Sans Symbols"/>
              <a:buChar char="◾"/>
              <a:defRPr sz="1600" b="0" i="0" u="none" strike="noStrike" cap="none">
                <a:solidFill>
                  <a:schemeClr val="dk1"/>
                </a:solidFill>
                <a:latin typeface="Rambla"/>
                <a:ea typeface="Rambla"/>
                <a:cs typeface="Rambla"/>
                <a:sym typeface="Rambla"/>
              </a:defRPr>
            </a:lvl9pPr>
          </a:lstStyle>
          <a:p>
            <a:endParaRPr/>
          </a:p>
        </p:txBody>
      </p:sp>
      <p:sp>
        <p:nvSpPr>
          <p:cNvPr id="14" name="Google Shape;14;p1"/>
          <p:cNvSpPr txBox="1">
            <a:spLocks noGrp="1"/>
          </p:cNvSpPr>
          <p:nvPr>
            <p:ph type="dt" idx="10"/>
          </p:nvPr>
        </p:nvSpPr>
        <p:spPr>
          <a:xfrm>
            <a:off x="6727825" y="6408737"/>
            <a:ext cx="1919400" cy="365100"/>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000" b="0" i="0" u="none" strike="noStrike" cap="none">
                <a:solidFill>
                  <a:schemeClr val="dk1"/>
                </a:solidFill>
                <a:latin typeface="Rambla"/>
                <a:ea typeface="Rambla"/>
                <a:cs typeface="Rambla"/>
                <a:sym typeface="Rambl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Rambla"/>
                <a:ea typeface="Rambla"/>
                <a:cs typeface="Rambla"/>
                <a:sym typeface="Rambla"/>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Rambla"/>
                <a:ea typeface="Rambla"/>
                <a:cs typeface="Rambla"/>
                <a:sym typeface="Rambla"/>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Rambla"/>
                <a:ea typeface="Rambla"/>
                <a:cs typeface="Rambla"/>
                <a:sym typeface="Rambla"/>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Rambla"/>
                <a:ea typeface="Rambla"/>
                <a:cs typeface="Rambla"/>
                <a:sym typeface="Rambla"/>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Rambla"/>
                <a:ea typeface="Rambla"/>
                <a:cs typeface="Rambla"/>
                <a:sym typeface="Rambla"/>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Rambla"/>
                <a:ea typeface="Rambla"/>
                <a:cs typeface="Rambla"/>
                <a:sym typeface="Rambla"/>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Rambla"/>
                <a:ea typeface="Rambla"/>
                <a:cs typeface="Rambla"/>
                <a:sym typeface="Rambla"/>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Rambla"/>
                <a:ea typeface="Rambla"/>
                <a:cs typeface="Rambla"/>
                <a:sym typeface="Rambla"/>
              </a:defRPr>
            </a:lvl9pPr>
          </a:lstStyle>
          <a:p>
            <a:endParaRPr/>
          </a:p>
        </p:txBody>
      </p:sp>
      <p:sp>
        <p:nvSpPr>
          <p:cNvPr id="15" name="Google Shape;15;p1"/>
          <p:cNvSpPr txBox="1">
            <a:spLocks noGrp="1"/>
          </p:cNvSpPr>
          <p:nvPr>
            <p:ph type="ftr" idx="11"/>
          </p:nvPr>
        </p:nvSpPr>
        <p:spPr>
          <a:xfrm>
            <a:off x="4379912" y="6408737"/>
            <a:ext cx="2351100" cy="365100"/>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Rambla"/>
                <a:ea typeface="Rambla"/>
                <a:cs typeface="Rambla"/>
                <a:sym typeface="Rambl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Rambla"/>
                <a:ea typeface="Rambla"/>
                <a:cs typeface="Rambla"/>
                <a:sym typeface="Rambla"/>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Rambla"/>
                <a:ea typeface="Rambla"/>
                <a:cs typeface="Rambla"/>
                <a:sym typeface="Rambla"/>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Rambla"/>
                <a:ea typeface="Rambla"/>
                <a:cs typeface="Rambla"/>
                <a:sym typeface="Rambla"/>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Rambla"/>
                <a:ea typeface="Rambla"/>
                <a:cs typeface="Rambla"/>
                <a:sym typeface="Rambla"/>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Rambla"/>
                <a:ea typeface="Rambla"/>
                <a:cs typeface="Rambla"/>
                <a:sym typeface="Rambla"/>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Rambla"/>
                <a:ea typeface="Rambla"/>
                <a:cs typeface="Rambla"/>
                <a:sym typeface="Rambla"/>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Rambla"/>
                <a:ea typeface="Rambla"/>
                <a:cs typeface="Rambla"/>
                <a:sym typeface="Rambla"/>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Rambla"/>
                <a:ea typeface="Rambla"/>
                <a:cs typeface="Rambla"/>
                <a:sym typeface="Rambla"/>
              </a:defRPr>
            </a:lvl9pPr>
          </a:lstStyle>
          <a:p>
            <a:endParaRPr/>
          </a:p>
        </p:txBody>
      </p:sp>
      <p:sp>
        <p:nvSpPr>
          <p:cNvPr id="16" name="Google Shape;16;p1"/>
          <p:cNvSpPr txBox="1">
            <a:spLocks noGrp="1"/>
          </p:cNvSpPr>
          <p:nvPr>
            <p:ph type="sldNum" idx="12"/>
          </p:nvPr>
        </p:nvSpPr>
        <p:spPr>
          <a:xfrm>
            <a:off x="8647112" y="6408737"/>
            <a:ext cx="366600" cy="365100"/>
          </a:xfrm>
          <a:prstGeom prst="rect">
            <a:avLst/>
          </a:prstGeom>
          <a:noFill/>
          <a:ln>
            <a:noFill/>
          </a:ln>
        </p:spPr>
        <p:txBody>
          <a:bodyPr spcFirstLastPara="1" wrap="square" lIns="91425" tIns="45700" rIns="91425" bIns="45700" anchor="b" anchorCtr="0">
            <a:noAutofit/>
          </a:bodyPr>
          <a:lstStyle>
            <a:lvl1pPr marL="0" marR="0" lvl="0" indent="0" algn="r" rtl="0">
              <a:lnSpc>
                <a:spcPct val="100000"/>
              </a:lnSpc>
              <a:spcBef>
                <a:spcPts val="0"/>
              </a:spcBef>
              <a:spcAft>
                <a:spcPts val="0"/>
              </a:spcAft>
              <a:buClr>
                <a:schemeClr val="dk1"/>
              </a:buClr>
              <a:buSzPts val="1000"/>
              <a:buFont typeface="Rambla"/>
              <a:buNone/>
              <a:defRPr sz="1000" b="0" i="0" u="none" strike="noStrike" cap="none">
                <a:solidFill>
                  <a:schemeClr val="dk1"/>
                </a:solidFill>
                <a:latin typeface="Rambla"/>
                <a:ea typeface="Rambla"/>
                <a:cs typeface="Rambla"/>
                <a:sym typeface="Rambla"/>
              </a:defRPr>
            </a:lvl1pPr>
            <a:lvl2pPr marL="0" marR="0" lvl="1" indent="0" algn="r" rtl="0">
              <a:lnSpc>
                <a:spcPct val="100000"/>
              </a:lnSpc>
              <a:spcBef>
                <a:spcPts val="0"/>
              </a:spcBef>
              <a:spcAft>
                <a:spcPts val="0"/>
              </a:spcAft>
              <a:buClr>
                <a:schemeClr val="dk1"/>
              </a:buClr>
              <a:buSzPts val="1000"/>
              <a:buFont typeface="Rambla"/>
              <a:buNone/>
              <a:defRPr sz="1000" b="0" i="0" u="none" strike="noStrike" cap="none">
                <a:solidFill>
                  <a:schemeClr val="dk1"/>
                </a:solidFill>
                <a:latin typeface="Rambla"/>
                <a:ea typeface="Rambla"/>
                <a:cs typeface="Rambla"/>
                <a:sym typeface="Rambla"/>
              </a:defRPr>
            </a:lvl2pPr>
            <a:lvl3pPr marL="0" marR="0" lvl="2" indent="0" algn="r" rtl="0">
              <a:lnSpc>
                <a:spcPct val="100000"/>
              </a:lnSpc>
              <a:spcBef>
                <a:spcPts val="0"/>
              </a:spcBef>
              <a:spcAft>
                <a:spcPts val="0"/>
              </a:spcAft>
              <a:buClr>
                <a:schemeClr val="dk1"/>
              </a:buClr>
              <a:buSzPts val="1000"/>
              <a:buFont typeface="Rambla"/>
              <a:buNone/>
              <a:defRPr sz="1000" b="0" i="0" u="none" strike="noStrike" cap="none">
                <a:solidFill>
                  <a:schemeClr val="dk1"/>
                </a:solidFill>
                <a:latin typeface="Rambla"/>
                <a:ea typeface="Rambla"/>
                <a:cs typeface="Rambla"/>
                <a:sym typeface="Rambla"/>
              </a:defRPr>
            </a:lvl3pPr>
            <a:lvl4pPr marL="0" marR="0" lvl="3" indent="0" algn="r" rtl="0">
              <a:lnSpc>
                <a:spcPct val="100000"/>
              </a:lnSpc>
              <a:spcBef>
                <a:spcPts val="0"/>
              </a:spcBef>
              <a:spcAft>
                <a:spcPts val="0"/>
              </a:spcAft>
              <a:buClr>
                <a:schemeClr val="dk1"/>
              </a:buClr>
              <a:buSzPts val="1000"/>
              <a:buFont typeface="Rambla"/>
              <a:buNone/>
              <a:defRPr sz="1000" b="0" i="0" u="none" strike="noStrike" cap="none">
                <a:solidFill>
                  <a:schemeClr val="dk1"/>
                </a:solidFill>
                <a:latin typeface="Rambla"/>
                <a:ea typeface="Rambla"/>
                <a:cs typeface="Rambla"/>
                <a:sym typeface="Rambla"/>
              </a:defRPr>
            </a:lvl4pPr>
            <a:lvl5pPr marL="0" marR="0" lvl="4" indent="0" algn="r" rtl="0">
              <a:lnSpc>
                <a:spcPct val="100000"/>
              </a:lnSpc>
              <a:spcBef>
                <a:spcPts val="0"/>
              </a:spcBef>
              <a:spcAft>
                <a:spcPts val="0"/>
              </a:spcAft>
              <a:buClr>
                <a:schemeClr val="dk1"/>
              </a:buClr>
              <a:buSzPts val="1000"/>
              <a:buFont typeface="Rambla"/>
              <a:buNone/>
              <a:defRPr sz="1000" b="0" i="0" u="none" strike="noStrike" cap="none">
                <a:solidFill>
                  <a:schemeClr val="dk1"/>
                </a:solidFill>
                <a:latin typeface="Rambla"/>
                <a:ea typeface="Rambla"/>
                <a:cs typeface="Rambla"/>
                <a:sym typeface="Rambla"/>
              </a:defRPr>
            </a:lvl5pPr>
            <a:lvl6pPr marL="0" marR="0" lvl="5" indent="0" algn="r" rtl="0">
              <a:lnSpc>
                <a:spcPct val="100000"/>
              </a:lnSpc>
              <a:spcBef>
                <a:spcPts val="0"/>
              </a:spcBef>
              <a:spcAft>
                <a:spcPts val="0"/>
              </a:spcAft>
              <a:buClr>
                <a:schemeClr val="dk1"/>
              </a:buClr>
              <a:buSzPts val="1000"/>
              <a:buFont typeface="Rambla"/>
              <a:buNone/>
              <a:defRPr sz="1000" b="0" i="0" u="none" strike="noStrike" cap="none">
                <a:solidFill>
                  <a:schemeClr val="dk1"/>
                </a:solidFill>
                <a:latin typeface="Rambla"/>
                <a:ea typeface="Rambla"/>
                <a:cs typeface="Rambla"/>
                <a:sym typeface="Rambla"/>
              </a:defRPr>
            </a:lvl6pPr>
            <a:lvl7pPr marL="0" marR="0" lvl="6" indent="0" algn="r" rtl="0">
              <a:lnSpc>
                <a:spcPct val="100000"/>
              </a:lnSpc>
              <a:spcBef>
                <a:spcPts val="0"/>
              </a:spcBef>
              <a:spcAft>
                <a:spcPts val="0"/>
              </a:spcAft>
              <a:buClr>
                <a:schemeClr val="dk1"/>
              </a:buClr>
              <a:buSzPts val="1000"/>
              <a:buFont typeface="Rambla"/>
              <a:buNone/>
              <a:defRPr sz="1000" b="0" i="0" u="none" strike="noStrike" cap="none">
                <a:solidFill>
                  <a:schemeClr val="dk1"/>
                </a:solidFill>
                <a:latin typeface="Rambla"/>
                <a:ea typeface="Rambla"/>
                <a:cs typeface="Rambla"/>
                <a:sym typeface="Rambla"/>
              </a:defRPr>
            </a:lvl7pPr>
            <a:lvl8pPr marL="0" marR="0" lvl="7" indent="0" algn="r" rtl="0">
              <a:lnSpc>
                <a:spcPct val="100000"/>
              </a:lnSpc>
              <a:spcBef>
                <a:spcPts val="0"/>
              </a:spcBef>
              <a:spcAft>
                <a:spcPts val="0"/>
              </a:spcAft>
              <a:buClr>
                <a:schemeClr val="dk1"/>
              </a:buClr>
              <a:buSzPts val="1000"/>
              <a:buFont typeface="Rambla"/>
              <a:buNone/>
              <a:defRPr sz="1000" b="0" i="0" u="none" strike="noStrike" cap="none">
                <a:solidFill>
                  <a:schemeClr val="dk1"/>
                </a:solidFill>
                <a:latin typeface="Rambla"/>
                <a:ea typeface="Rambla"/>
                <a:cs typeface="Rambla"/>
                <a:sym typeface="Rambla"/>
              </a:defRPr>
            </a:lvl8pPr>
            <a:lvl9pPr marL="0" marR="0" lvl="8" indent="0" algn="r" rtl="0">
              <a:lnSpc>
                <a:spcPct val="100000"/>
              </a:lnSpc>
              <a:spcBef>
                <a:spcPts val="0"/>
              </a:spcBef>
              <a:spcAft>
                <a:spcPts val="0"/>
              </a:spcAft>
              <a:buClr>
                <a:schemeClr val="dk1"/>
              </a:buClr>
              <a:buSzPts val="1000"/>
              <a:buFont typeface="Rambla"/>
              <a:buNone/>
              <a:defRPr sz="1000" b="0" i="0" u="none" strike="noStrike" cap="none">
                <a:solidFill>
                  <a:schemeClr val="dk1"/>
                </a:solidFill>
                <a:latin typeface="Rambla"/>
                <a:ea typeface="Rambla"/>
                <a:cs typeface="Rambla"/>
                <a:sym typeface="Rambla"/>
              </a:defRPr>
            </a:lvl9pPr>
          </a:lstStyle>
          <a:p>
            <a:pPr marL="0" lvl="0" indent="0" algn="r" rtl="0">
              <a:spcBef>
                <a:spcPts val="0"/>
              </a:spcBef>
              <a:spcAft>
                <a:spcPts val="0"/>
              </a:spcAft>
              <a:buNone/>
            </a:pPr>
            <a:fld id="{00000000-1234-1234-1234-123412341234}" type="slidenum">
              <a:rPr lang="ru-RU"/>
              <a:t>‹#›</a:t>
            </a:fld>
            <a:endParaRPr sz="1400">
              <a:solidFill>
                <a:srgbClr val="000000"/>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2" r:id="rId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970768" y="4745212"/>
            <a:ext cx="7772400" cy="1962475"/>
          </a:xfrm>
        </p:spPr>
        <p:txBody>
          <a:bodyPr/>
          <a:lstStyle/>
          <a:p>
            <a:r>
              <a:rPr lang="ru-RU" sz="2000" dirty="0" smtClean="0">
                <a:latin typeface="+mn-lt"/>
                <a:cs typeface="Times New Roman" pitchFamily="18" charset="0"/>
              </a:rPr>
              <a:t>Редактировали:</a:t>
            </a:r>
          </a:p>
          <a:p>
            <a:r>
              <a:rPr lang="ru-RU" sz="2000" dirty="0" err="1" smtClean="0">
                <a:latin typeface="+mn-lt"/>
                <a:cs typeface="Times New Roman" pitchFamily="18" charset="0"/>
              </a:rPr>
              <a:t>Гаирбекова</a:t>
            </a:r>
            <a:r>
              <a:rPr lang="ru-RU" sz="2000" dirty="0" smtClean="0">
                <a:latin typeface="+mn-lt"/>
                <a:cs typeface="Times New Roman" pitchFamily="18" charset="0"/>
              </a:rPr>
              <a:t> Анна,</a:t>
            </a:r>
          </a:p>
          <a:p>
            <a:r>
              <a:rPr lang="ru-RU" sz="2000" dirty="0" smtClean="0">
                <a:latin typeface="+mn-lt"/>
                <a:cs typeface="Times New Roman" pitchFamily="18" charset="0"/>
              </a:rPr>
              <a:t>Лутова Екатерина</a:t>
            </a:r>
          </a:p>
          <a:p>
            <a:r>
              <a:rPr lang="ru-RU" sz="2000" dirty="0" smtClean="0">
                <a:latin typeface="+mn-lt"/>
                <a:cs typeface="Times New Roman" pitchFamily="18" charset="0"/>
              </a:rPr>
              <a:t>Группа: ИЯМ</a:t>
            </a:r>
            <a:r>
              <a:rPr lang="en-US" sz="2000" dirty="0" smtClean="0">
                <a:latin typeface="+mn-lt"/>
                <a:cs typeface="Times New Roman" pitchFamily="18" charset="0"/>
              </a:rPr>
              <a:t>Z-21</a:t>
            </a:r>
            <a:endParaRPr lang="ru-RU" sz="2000" dirty="0">
              <a:latin typeface="+mn-lt"/>
              <a:cs typeface="Times New Roman" pitchFamily="18" charset="0"/>
            </a:endParaRPr>
          </a:p>
        </p:txBody>
      </p:sp>
      <p:sp>
        <p:nvSpPr>
          <p:cNvPr id="4" name="TextBox 3"/>
          <p:cNvSpPr txBox="1"/>
          <p:nvPr/>
        </p:nvSpPr>
        <p:spPr>
          <a:xfrm>
            <a:off x="663879" y="275573"/>
            <a:ext cx="7966554" cy="2246769"/>
          </a:xfrm>
          <a:prstGeom prst="rect">
            <a:avLst/>
          </a:prstGeom>
          <a:noFill/>
        </p:spPr>
        <p:txBody>
          <a:bodyPr wrap="square" rtlCol="0">
            <a:spAutoFit/>
          </a:bodyPr>
          <a:lstStyle/>
          <a:p>
            <a:pPr algn="ctr"/>
            <a:r>
              <a:rPr lang="ru-RU" sz="2000" b="1" dirty="0" smtClean="0">
                <a:latin typeface="+mj-lt"/>
              </a:rPr>
              <a:t>МИНПРОСВЯЩЕНИЕ РОССИИ</a:t>
            </a:r>
          </a:p>
          <a:p>
            <a:pPr algn="ctr"/>
            <a:r>
              <a:rPr lang="ru-RU" sz="2000" b="1" dirty="0" smtClean="0">
                <a:latin typeface="+mj-lt"/>
              </a:rPr>
              <a:t>Федеральное государственное бюджетное образовательное учреждение</a:t>
            </a:r>
          </a:p>
          <a:p>
            <a:pPr algn="ctr"/>
            <a:r>
              <a:rPr lang="ru-RU" sz="2000" b="1" dirty="0">
                <a:latin typeface="+mj-lt"/>
              </a:rPr>
              <a:t>в</a:t>
            </a:r>
            <a:r>
              <a:rPr lang="ru-RU" sz="2000" b="1" dirty="0" smtClean="0">
                <a:latin typeface="+mj-lt"/>
              </a:rPr>
              <a:t>ысшего образования</a:t>
            </a:r>
          </a:p>
          <a:p>
            <a:pPr algn="ctr"/>
            <a:r>
              <a:rPr lang="ru-RU" sz="2000" b="1" dirty="0" smtClean="0">
                <a:latin typeface="+mj-lt"/>
              </a:rPr>
              <a:t>«Волгоградский государственный социально-педагогический университет»</a:t>
            </a:r>
          </a:p>
          <a:p>
            <a:pPr algn="ctr"/>
            <a:r>
              <a:rPr lang="ru-RU" sz="2000" b="1" dirty="0" smtClean="0">
                <a:latin typeface="+mj-lt"/>
              </a:rPr>
              <a:t>(ФГБОУ ВО «ВГСПУ»)</a:t>
            </a:r>
            <a:endParaRPr lang="ru-RU" sz="2000" b="1" dirty="0">
              <a:latin typeface="+mj-lt"/>
            </a:endParaRPr>
          </a:p>
        </p:txBody>
      </p:sp>
      <p:sp>
        <p:nvSpPr>
          <p:cNvPr id="6" name="TextBox 5"/>
          <p:cNvSpPr txBox="1"/>
          <p:nvPr/>
        </p:nvSpPr>
        <p:spPr>
          <a:xfrm>
            <a:off x="945714" y="2981193"/>
            <a:ext cx="7402883" cy="1569660"/>
          </a:xfrm>
          <a:prstGeom prst="rect">
            <a:avLst/>
          </a:prstGeom>
          <a:noFill/>
        </p:spPr>
        <p:txBody>
          <a:bodyPr wrap="square" rtlCol="0">
            <a:spAutoFit/>
          </a:bodyPr>
          <a:lstStyle/>
          <a:p>
            <a:pPr algn="ctr"/>
            <a:r>
              <a:rPr lang="ru-RU" sz="4800" b="1" dirty="0">
                <a:latin typeface="+mj-lt"/>
              </a:rPr>
              <a:t>Формирование навыков говорения</a:t>
            </a:r>
          </a:p>
        </p:txBody>
      </p:sp>
    </p:spTree>
    <p:extLst>
      <p:ext uri="{BB962C8B-B14F-4D97-AF65-F5344CB8AC3E}">
        <p14:creationId xmlns:p14="http://schemas.microsoft.com/office/powerpoint/2010/main" val="29916855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9"/>
        <p:cNvGrpSpPr/>
        <p:nvPr/>
      </p:nvGrpSpPr>
      <p:grpSpPr>
        <a:xfrm>
          <a:off x="0" y="0"/>
          <a:ext cx="0" cy="0"/>
          <a:chOff x="0" y="0"/>
          <a:chExt cx="0" cy="0"/>
        </a:xfrm>
      </p:grpSpPr>
      <p:sp>
        <p:nvSpPr>
          <p:cNvPr id="40" name="Google Shape;40;p5"/>
          <p:cNvSpPr txBox="1">
            <a:spLocks noGrp="1"/>
          </p:cNvSpPr>
          <p:nvPr>
            <p:ph type="ctrTitle"/>
          </p:nvPr>
        </p:nvSpPr>
        <p:spPr>
          <a:xfrm>
            <a:off x="611187" y="836612"/>
            <a:ext cx="7772400" cy="3471862"/>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400"/>
              <a:buNone/>
            </a:pPr>
            <a:r>
              <a:rPr lang="ru-RU" sz="4400" b="1" i="1" u="none">
                <a:solidFill>
                  <a:srgbClr val="000000"/>
                </a:solidFill>
                <a:latin typeface="Arial"/>
                <a:ea typeface="Arial"/>
                <a:cs typeface="Arial"/>
                <a:sym typeface="Arial"/>
              </a:rPr>
              <a:t/>
            </a:r>
            <a:br>
              <a:rPr lang="ru-RU" sz="4400" b="1" i="1" u="none">
                <a:solidFill>
                  <a:srgbClr val="000000"/>
                </a:solidFill>
                <a:latin typeface="Arial"/>
                <a:ea typeface="Arial"/>
                <a:cs typeface="Arial"/>
                <a:sym typeface="Arial"/>
              </a:rPr>
            </a:br>
            <a:r>
              <a:rPr lang="ru-RU">
                <a:latin typeface="Arial"/>
                <a:ea typeface="Arial"/>
                <a:cs typeface="Arial"/>
                <a:sym typeface="Arial"/>
              </a:rPr>
              <a:t>ОБУЧЕНИЕ ДИАЛОГИЧЕСКОЙ </a:t>
            </a:r>
            <a:br>
              <a:rPr lang="ru-RU">
                <a:latin typeface="Arial"/>
                <a:ea typeface="Arial"/>
                <a:cs typeface="Arial"/>
                <a:sym typeface="Arial"/>
              </a:rPr>
            </a:br>
            <a:r>
              <a:rPr lang="ru-RU">
                <a:latin typeface="Arial"/>
                <a:ea typeface="Arial"/>
                <a:cs typeface="Arial"/>
                <a:sym typeface="Arial"/>
              </a:rPr>
              <a:t>РЕЧИ</a:t>
            </a:r>
            <a:endParaRPr>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4"/>
        <p:cNvGrpSpPr/>
        <p:nvPr/>
      </p:nvGrpSpPr>
      <p:grpSpPr>
        <a:xfrm>
          <a:off x="0" y="0"/>
          <a:ext cx="0" cy="0"/>
          <a:chOff x="0" y="0"/>
          <a:chExt cx="0" cy="0"/>
        </a:xfrm>
      </p:grpSpPr>
      <p:sp>
        <p:nvSpPr>
          <p:cNvPr id="46" name="Google Shape;46;p6"/>
          <p:cNvSpPr txBox="1">
            <a:spLocks noGrp="1"/>
          </p:cNvSpPr>
          <p:nvPr>
            <p:ph type="body" idx="1"/>
          </p:nvPr>
        </p:nvSpPr>
        <p:spPr>
          <a:xfrm>
            <a:off x="326677" y="1053338"/>
            <a:ext cx="8540750" cy="5256212"/>
          </a:xfrm>
          <a:prstGeom prst="rect">
            <a:avLst/>
          </a:prstGeom>
          <a:noFill/>
          <a:ln>
            <a:noFill/>
          </a:ln>
        </p:spPr>
        <p:txBody>
          <a:bodyPr spcFirstLastPara="1" wrap="square" lIns="91425" tIns="45700" rIns="91425" bIns="45700" anchor="t" anchorCtr="0">
            <a:noAutofit/>
          </a:bodyPr>
          <a:lstStyle/>
          <a:p>
            <a:pPr marL="490219" lvl="0" indent="-342899" algn="just" rtl="0">
              <a:lnSpc>
                <a:spcPct val="100000"/>
              </a:lnSpc>
              <a:spcBef>
                <a:spcPts val="400"/>
              </a:spcBef>
              <a:spcAft>
                <a:spcPts val="0"/>
              </a:spcAft>
              <a:buSzPts val="1224"/>
              <a:buChar char="▶"/>
            </a:pPr>
            <a:r>
              <a:rPr lang="ru-RU" sz="3200">
                <a:latin typeface="Arial"/>
                <a:ea typeface="Arial"/>
                <a:cs typeface="Arial"/>
                <a:sym typeface="Arial"/>
              </a:rPr>
              <a:t>Разновидности диалога. </a:t>
            </a:r>
            <a:endParaRPr/>
          </a:p>
          <a:p>
            <a:pPr marL="490219" lvl="0" indent="-342899" algn="just" rtl="0">
              <a:lnSpc>
                <a:spcPct val="100000"/>
              </a:lnSpc>
              <a:spcBef>
                <a:spcPts val="400"/>
              </a:spcBef>
              <a:spcAft>
                <a:spcPts val="0"/>
              </a:spcAft>
              <a:buSzPts val="1224"/>
              <a:buChar char="▶"/>
            </a:pPr>
            <a:r>
              <a:rPr lang="ru-RU" sz="3200">
                <a:latin typeface="Arial"/>
                <a:ea typeface="Arial"/>
                <a:cs typeface="Arial"/>
                <a:sym typeface="Arial"/>
              </a:rPr>
              <a:t>Пути обучения диалогу и используемые в их рамках опоры </a:t>
            </a:r>
            <a:endParaRPr/>
          </a:p>
          <a:p>
            <a:pPr marL="490219" lvl="0" indent="-342899" algn="just" rtl="0">
              <a:lnSpc>
                <a:spcPct val="100000"/>
              </a:lnSpc>
              <a:spcBef>
                <a:spcPts val="400"/>
              </a:spcBef>
              <a:spcAft>
                <a:spcPts val="0"/>
              </a:spcAft>
              <a:buSzPts val="1224"/>
              <a:buChar char="▶"/>
            </a:pPr>
            <a:r>
              <a:rPr lang="ru-RU" sz="3200">
                <a:latin typeface="Arial"/>
                <a:ea typeface="Arial"/>
                <a:cs typeface="Arial"/>
                <a:sym typeface="Arial"/>
              </a:rPr>
              <a:t>Проблема ситуации. Виды ситуации, их функции и способы создания </a:t>
            </a:r>
            <a:endParaRPr/>
          </a:p>
          <a:p>
            <a:pPr marL="490219" lvl="0" indent="-342899" algn="just" rtl="0">
              <a:lnSpc>
                <a:spcPct val="100000"/>
              </a:lnSpc>
              <a:spcBef>
                <a:spcPts val="400"/>
              </a:spcBef>
              <a:spcAft>
                <a:spcPts val="0"/>
              </a:spcAft>
              <a:buSzPts val="1224"/>
              <a:buChar char="▶"/>
            </a:pPr>
            <a:r>
              <a:rPr lang="ru-RU" sz="3200">
                <a:latin typeface="Arial"/>
                <a:ea typeface="Arial"/>
                <a:cs typeface="Arial"/>
                <a:sym typeface="Arial"/>
              </a:rPr>
              <a:t>Контроль и оценка умений</a:t>
            </a:r>
            <a:endParaRPr/>
          </a:p>
          <a:p>
            <a:pPr marL="342900" lvl="0" indent="-228600" algn="l" rtl="0">
              <a:lnSpc>
                <a:spcPct val="80000"/>
              </a:lnSpc>
              <a:spcBef>
                <a:spcPts val="0"/>
              </a:spcBef>
              <a:spcAft>
                <a:spcPts val="0"/>
              </a:spcAft>
              <a:buClr>
                <a:srgbClr val="000000"/>
              </a:buClr>
              <a:buSzPts val="1800"/>
              <a:buFont typeface="Noto Sans Symbols"/>
              <a:buNone/>
            </a:pPr>
            <a:endParaRPr>
              <a:solidFill>
                <a:srgbClr val="000000"/>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0"/>
        <p:cNvGrpSpPr/>
        <p:nvPr/>
      </p:nvGrpSpPr>
      <p:grpSpPr>
        <a:xfrm>
          <a:off x="0" y="0"/>
          <a:ext cx="0" cy="0"/>
          <a:chOff x="0" y="0"/>
          <a:chExt cx="0" cy="0"/>
        </a:xfrm>
      </p:grpSpPr>
      <p:sp>
        <p:nvSpPr>
          <p:cNvPr id="51" name="Google Shape;51;p7"/>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lt2"/>
              </a:buClr>
              <a:buSzPts val="4400"/>
              <a:buFont typeface="Arial"/>
              <a:buNone/>
            </a:pPr>
            <a:r>
              <a:rPr lang="ru-RU" sz="4400" i="0" u="none">
                <a:solidFill>
                  <a:srgbClr val="000000"/>
                </a:solidFill>
                <a:latin typeface="Arial"/>
                <a:ea typeface="Arial"/>
                <a:cs typeface="Arial"/>
                <a:sym typeface="Arial"/>
              </a:rPr>
              <a:t>Определение</a:t>
            </a:r>
            <a:endParaRPr>
              <a:solidFill>
                <a:srgbClr val="000000"/>
              </a:solidFill>
            </a:endParaRPr>
          </a:p>
        </p:txBody>
      </p:sp>
      <p:sp>
        <p:nvSpPr>
          <p:cNvPr id="52" name="Google Shape;52;p7"/>
          <p:cNvSpPr txBox="1">
            <a:spLocks noGrp="1"/>
          </p:cNvSpPr>
          <p:nvPr>
            <p:ph type="body" idx="1"/>
          </p:nvPr>
        </p:nvSpPr>
        <p:spPr>
          <a:xfrm>
            <a:off x="457200" y="1481137"/>
            <a:ext cx="8229600" cy="4526100"/>
          </a:xfrm>
          <a:prstGeom prst="rect">
            <a:avLst/>
          </a:prstGeom>
          <a:noFill/>
          <a:ln>
            <a:noFill/>
          </a:ln>
        </p:spPr>
        <p:txBody>
          <a:bodyPr spcFirstLastPara="1" wrap="square" lIns="91425" tIns="45700" rIns="91425" bIns="45700" anchor="t" anchorCtr="0">
            <a:noAutofit/>
          </a:bodyPr>
          <a:lstStyle/>
          <a:p>
            <a:pPr marL="457200" lvl="0" indent="0" algn="l" rtl="0">
              <a:lnSpc>
                <a:spcPct val="100000"/>
              </a:lnSpc>
              <a:spcBef>
                <a:spcPts val="400"/>
              </a:spcBef>
              <a:spcAft>
                <a:spcPts val="0"/>
              </a:spcAft>
              <a:buSzPts val="1224"/>
              <a:buNone/>
            </a:pPr>
            <a:r>
              <a:rPr lang="ru-RU" sz="3200" b="1" i="1" dirty="0">
                <a:latin typeface="Arial"/>
                <a:ea typeface="Arial"/>
                <a:cs typeface="Arial"/>
                <a:sym typeface="Arial"/>
              </a:rPr>
              <a:t>Диалогическая речь </a:t>
            </a:r>
            <a:r>
              <a:rPr lang="ru-RU" sz="3200" dirty="0">
                <a:latin typeface="Arial"/>
                <a:ea typeface="Arial"/>
                <a:cs typeface="Arial"/>
                <a:sym typeface="Arial"/>
              </a:rPr>
              <a:t>представляет собой процесс непосредственного общения, который характеризуется поочередно сменяющими друг друга и порождающими одна другую репликами двух и более лиц. </a:t>
            </a:r>
            <a:endParaRPr sz="3200" dirty="0">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56"/>
        <p:cNvGrpSpPr/>
        <p:nvPr/>
      </p:nvGrpSpPr>
      <p:grpSpPr>
        <a:xfrm>
          <a:off x="0" y="0"/>
          <a:ext cx="0" cy="0"/>
          <a:chOff x="0" y="0"/>
          <a:chExt cx="0" cy="0"/>
        </a:xfrm>
      </p:grpSpPr>
      <p:sp>
        <p:nvSpPr>
          <p:cNvPr id="57" name="Google Shape;57;p8"/>
          <p:cNvSpPr txBox="1">
            <a:spLocks noGrp="1"/>
          </p:cNvSpPr>
          <p:nvPr>
            <p:ph type="title"/>
          </p:nvPr>
        </p:nvSpPr>
        <p:spPr>
          <a:xfrm>
            <a:off x="457200" y="462527"/>
            <a:ext cx="8229600" cy="1143000"/>
          </a:xfrm>
          <a:prstGeom prst="rect">
            <a:avLst/>
          </a:prstGeom>
          <a:noFill/>
          <a:ln>
            <a:noFill/>
          </a:ln>
        </p:spPr>
        <p:txBody>
          <a:bodyPr spcFirstLastPara="1" wrap="square" lIns="91425" tIns="45700" rIns="91425" bIns="45700" anchor="ctr" anchorCtr="0">
            <a:noAutofit/>
          </a:bodyPr>
          <a:lstStyle/>
          <a:p>
            <a:pPr marL="0" lvl="0" indent="342900" algn="ctr" rtl="0">
              <a:lnSpc>
                <a:spcPct val="100000"/>
              </a:lnSpc>
              <a:spcBef>
                <a:spcPts val="0"/>
              </a:spcBef>
              <a:spcAft>
                <a:spcPts val="0"/>
              </a:spcAft>
              <a:buSzPts val="1400"/>
              <a:buNone/>
            </a:pPr>
            <a:r>
              <a:rPr lang="ru-RU" sz="4000" dirty="0">
                <a:latin typeface="Arial"/>
                <a:ea typeface="Arial"/>
                <a:cs typeface="Arial"/>
                <a:sym typeface="Arial"/>
              </a:rPr>
              <a:t>Психолого-лингвистические особенности</a:t>
            </a:r>
            <a:endParaRPr sz="4000" dirty="0">
              <a:latin typeface="Arial"/>
              <a:ea typeface="Arial"/>
              <a:cs typeface="Arial"/>
              <a:sym typeface="Arial"/>
            </a:endParaRPr>
          </a:p>
        </p:txBody>
      </p:sp>
      <p:sp>
        <p:nvSpPr>
          <p:cNvPr id="58" name="Google Shape;58;p8"/>
          <p:cNvSpPr txBox="1">
            <a:spLocks noGrp="1"/>
          </p:cNvSpPr>
          <p:nvPr>
            <p:ph type="body" idx="1"/>
          </p:nvPr>
        </p:nvSpPr>
        <p:spPr>
          <a:xfrm>
            <a:off x="457200" y="1590805"/>
            <a:ext cx="8229600" cy="4416432"/>
          </a:xfrm>
          <a:prstGeom prst="rect">
            <a:avLst/>
          </a:prstGeom>
          <a:noFill/>
          <a:ln>
            <a:noFill/>
          </a:ln>
        </p:spPr>
        <p:txBody>
          <a:bodyPr spcFirstLastPara="1" wrap="square" lIns="91425" tIns="45700" rIns="91425" bIns="45700" anchor="t" anchorCtr="0">
            <a:noAutofit/>
          </a:bodyPr>
          <a:lstStyle/>
          <a:p>
            <a:pPr marL="342900" lvl="0" indent="-139700" algn="l" rtl="0">
              <a:lnSpc>
                <a:spcPct val="100000"/>
              </a:lnSpc>
              <a:spcBef>
                <a:spcPts val="0"/>
              </a:spcBef>
              <a:spcAft>
                <a:spcPts val="0"/>
              </a:spcAft>
              <a:buClr>
                <a:schemeClr val="hlink"/>
              </a:buClr>
              <a:buSzPts val="3200"/>
              <a:buFont typeface="Noto Sans Symbols"/>
              <a:buNone/>
            </a:pPr>
            <a:endParaRPr sz="3200" b="0" i="0" u="none">
              <a:solidFill>
                <a:schemeClr val="lt1"/>
              </a:solidFill>
              <a:latin typeface="Arial"/>
              <a:ea typeface="Arial"/>
              <a:cs typeface="Arial"/>
              <a:sym typeface="Arial"/>
            </a:endParaRPr>
          </a:p>
          <a:p>
            <a:pPr marL="342900" lvl="0" indent="-139700" algn="l" rtl="0">
              <a:lnSpc>
                <a:spcPct val="100000"/>
              </a:lnSpc>
              <a:spcBef>
                <a:spcPts val="640"/>
              </a:spcBef>
              <a:spcAft>
                <a:spcPts val="0"/>
              </a:spcAft>
              <a:buClr>
                <a:schemeClr val="hlink"/>
              </a:buClr>
              <a:buSzPts val="3200"/>
              <a:buFont typeface="Noto Sans Symbols"/>
              <a:buNone/>
            </a:pPr>
            <a:endParaRPr sz="3200" b="0" i="0" u="none">
              <a:solidFill>
                <a:schemeClr val="lt1"/>
              </a:solidFill>
              <a:latin typeface="Arial"/>
              <a:ea typeface="Arial"/>
              <a:cs typeface="Arial"/>
              <a:sym typeface="Arial"/>
            </a:endParaRPr>
          </a:p>
        </p:txBody>
      </p:sp>
      <p:sp>
        <p:nvSpPr>
          <p:cNvPr id="59" name="Google Shape;59;p8"/>
          <p:cNvSpPr/>
          <p:nvPr/>
        </p:nvSpPr>
        <p:spPr>
          <a:xfrm>
            <a:off x="1039660" y="1803748"/>
            <a:ext cx="7290148" cy="5509200"/>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rgbClr val="000000"/>
              </a:buClr>
              <a:buSzPts val="3200"/>
              <a:buFont typeface="Arial"/>
              <a:buChar char="-"/>
            </a:pPr>
            <a:r>
              <a:rPr lang="ru-RU" sz="3200" b="0" i="0" u="none" strike="noStrike" cap="none" dirty="0" err="1">
                <a:solidFill>
                  <a:srgbClr val="000000"/>
                </a:solidFill>
                <a:latin typeface="Arial"/>
                <a:ea typeface="Arial"/>
                <a:cs typeface="Arial"/>
                <a:sym typeface="Arial"/>
              </a:rPr>
              <a:t>лимитированность</a:t>
            </a:r>
            <a:r>
              <a:rPr lang="ru-RU" sz="3200" b="0" i="0" u="none" strike="noStrike" cap="none" dirty="0">
                <a:solidFill>
                  <a:srgbClr val="000000"/>
                </a:solidFill>
                <a:latin typeface="Arial"/>
                <a:ea typeface="Arial"/>
                <a:cs typeface="Arial"/>
                <a:sym typeface="Arial"/>
              </a:rPr>
              <a:t> во времени </a:t>
            </a:r>
            <a:endParaRPr sz="3200" b="0" i="0" u="none" strike="noStrike" cap="none" dirty="0">
              <a:solidFill>
                <a:srgbClr val="000000"/>
              </a:solidFill>
              <a:latin typeface="Arial"/>
              <a:ea typeface="Arial"/>
              <a:cs typeface="Arial"/>
              <a:sym typeface="Arial"/>
            </a:endParaRPr>
          </a:p>
          <a:p>
            <a:pPr marL="342900" marR="0" lvl="0" indent="-342900" algn="l" rtl="0">
              <a:lnSpc>
                <a:spcPct val="100000"/>
              </a:lnSpc>
              <a:spcBef>
                <a:spcPts val="0"/>
              </a:spcBef>
              <a:spcAft>
                <a:spcPts val="0"/>
              </a:spcAft>
              <a:buClr>
                <a:srgbClr val="000000"/>
              </a:buClr>
              <a:buSzPts val="3200"/>
              <a:buFont typeface="Arial"/>
              <a:buChar char="-"/>
            </a:pPr>
            <a:r>
              <a:rPr lang="ru-RU" sz="3200" b="0" i="0" u="none" strike="noStrike" cap="none" dirty="0">
                <a:solidFill>
                  <a:srgbClr val="000000"/>
                </a:solidFill>
                <a:latin typeface="Arial"/>
                <a:ea typeface="Arial"/>
                <a:cs typeface="Arial"/>
                <a:sym typeface="Arial"/>
              </a:rPr>
              <a:t>ситуативность</a:t>
            </a:r>
            <a:endParaRPr dirty="0"/>
          </a:p>
          <a:p>
            <a:pPr marL="342900" marR="0" lvl="0" indent="-342900" algn="l" rtl="0">
              <a:lnSpc>
                <a:spcPct val="100000"/>
              </a:lnSpc>
              <a:spcBef>
                <a:spcPts val="0"/>
              </a:spcBef>
              <a:spcAft>
                <a:spcPts val="0"/>
              </a:spcAft>
              <a:buClr>
                <a:srgbClr val="000000"/>
              </a:buClr>
              <a:buSzPts val="3200"/>
              <a:buFont typeface="Arial"/>
              <a:buChar char="-"/>
            </a:pPr>
            <a:r>
              <a:rPr lang="ru-RU" sz="3200" b="0" i="0" u="none" strike="noStrike" cap="none" dirty="0">
                <a:solidFill>
                  <a:srgbClr val="000000"/>
                </a:solidFill>
                <a:latin typeface="Arial"/>
                <a:ea typeface="Arial"/>
                <a:cs typeface="Arial"/>
                <a:sym typeface="Arial"/>
              </a:rPr>
              <a:t> краткость высказывания</a:t>
            </a:r>
            <a:endParaRPr dirty="0"/>
          </a:p>
          <a:p>
            <a:pPr marL="342900" marR="0" lvl="0" indent="-342900" algn="l" rtl="0">
              <a:lnSpc>
                <a:spcPct val="100000"/>
              </a:lnSpc>
              <a:spcBef>
                <a:spcPts val="0"/>
              </a:spcBef>
              <a:spcAft>
                <a:spcPts val="0"/>
              </a:spcAft>
              <a:buClr>
                <a:srgbClr val="000000"/>
              </a:buClr>
              <a:buSzPts val="3200"/>
              <a:buFont typeface="Arial"/>
              <a:buChar char="-"/>
            </a:pPr>
            <a:r>
              <a:rPr lang="ru-RU" sz="3200" b="0" i="0" u="none" strike="noStrike" cap="none" dirty="0">
                <a:solidFill>
                  <a:srgbClr val="000000"/>
                </a:solidFill>
                <a:latin typeface="Arial"/>
                <a:ea typeface="Arial"/>
                <a:cs typeface="Arial"/>
                <a:sym typeface="Arial"/>
              </a:rPr>
              <a:t>наличие большого количества клише</a:t>
            </a:r>
            <a:endParaRPr dirty="0"/>
          </a:p>
          <a:p>
            <a:pPr marL="342900" marR="0" lvl="0" indent="-342900" algn="l" rtl="0">
              <a:lnSpc>
                <a:spcPct val="100000"/>
              </a:lnSpc>
              <a:spcBef>
                <a:spcPts val="0"/>
              </a:spcBef>
              <a:spcAft>
                <a:spcPts val="0"/>
              </a:spcAft>
              <a:buClr>
                <a:srgbClr val="000000"/>
              </a:buClr>
              <a:buSzPts val="3200"/>
              <a:buFont typeface="Arial"/>
              <a:buChar char="-"/>
            </a:pPr>
            <a:r>
              <a:rPr lang="ru-RU" sz="3200" b="0" i="0" u="none" strike="noStrike" cap="none" dirty="0">
                <a:solidFill>
                  <a:srgbClr val="000000"/>
                </a:solidFill>
                <a:latin typeface="Arial"/>
                <a:ea typeface="Arial"/>
                <a:cs typeface="Arial"/>
                <a:sym typeface="Arial"/>
              </a:rPr>
              <a:t>многообразность</a:t>
            </a:r>
            <a:endParaRPr dirty="0"/>
          </a:p>
          <a:p>
            <a:pPr marL="342900" marR="0" lvl="0" indent="-342900" algn="l" rtl="0">
              <a:lnSpc>
                <a:spcPct val="100000"/>
              </a:lnSpc>
              <a:spcBef>
                <a:spcPts val="0"/>
              </a:spcBef>
              <a:spcAft>
                <a:spcPts val="0"/>
              </a:spcAft>
              <a:buClr>
                <a:srgbClr val="000000"/>
              </a:buClr>
              <a:buSzPts val="3200"/>
              <a:buFont typeface="Arial"/>
              <a:buChar char="-"/>
            </a:pPr>
            <a:r>
              <a:rPr lang="ru-RU" sz="3200" b="0" i="0" u="none" strike="noStrike" cap="none" dirty="0">
                <a:solidFill>
                  <a:srgbClr val="000000"/>
                </a:solidFill>
                <a:latin typeface="Arial"/>
                <a:ea typeface="Arial"/>
                <a:cs typeface="Arial"/>
                <a:sym typeface="Arial"/>
              </a:rPr>
              <a:t>взаимодействие собеседников</a:t>
            </a:r>
            <a:endParaRPr sz="3200" b="0" i="0" u="none" strike="noStrike" cap="none" dirty="0">
              <a:solidFill>
                <a:srgbClr val="000000"/>
              </a:solidFill>
              <a:latin typeface="Arial"/>
              <a:ea typeface="Arial"/>
              <a:cs typeface="Arial"/>
              <a:sym typeface="Arial"/>
            </a:endParaRPr>
          </a:p>
          <a:p>
            <a:pPr marL="342900" marR="0" lvl="0" indent="-342900" algn="l" rtl="0">
              <a:lnSpc>
                <a:spcPct val="100000"/>
              </a:lnSpc>
              <a:spcBef>
                <a:spcPts val="0"/>
              </a:spcBef>
              <a:spcAft>
                <a:spcPts val="0"/>
              </a:spcAft>
              <a:buClr>
                <a:srgbClr val="000000"/>
              </a:buClr>
              <a:buSzPts val="3200"/>
              <a:buFont typeface="Arial"/>
              <a:buChar char="-"/>
            </a:pPr>
            <a:r>
              <a:rPr lang="ru-RU" sz="3200" b="0" i="0" u="none" strike="noStrike" cap="none" dirty="0">
                <a:solidFill>
                  <a:srgbClr val="000000"/>
                </a:solidFill>
                <a:latin typeface="Arial"/>
                <a:ea typeface="Arial"/>
                <a:cs typeface="Arial"/>
                <a:sym typeface="Arial"/>
              </a:rPr>
              <a:t>механизм предвосхищения</a:t>
            </a:r>
            <a:endParaRPr sz="3200" b="0" i="0" u="none" strike="noStrike" cap="none" dirty="0">
              <a:solidFill>
                <a:srgbClr val="000000"/>
              </a:solidFill>
              <a:latin typeface="Arial"/>
              <a:ea typeface="Arial"/>
              <a:cs typeface="Arial"/>
              <a:sym typeface="Arial"/>
            </a:endParaRPr>
          </a:p>
          <a:p>
            <a:pPr marL="342900" marR="0" lvl="0" indent="-190500" algn="l" rtl="0">
              <a:lnSpc>
                <a:spcPct val="100000"/>
              </a:lnSpc>
              <a:spcBef>
                <a:spcPts val="0"/>
              </a:spcBef>
              <a:spcAft>
                <a:spcPts val="0"/>
              </a:spcAft>
              <a:buClr>
                <a:srgbClr val="000000"/>
              </a:buClr>
              <a:buSzPts val="2400"/>
              <a:buFont typeface="Arial"/>
              <a:buNone/>
            </a:pPr>
            <a:endParaRPr sz="2400" b="0" i="0" u="none" strike="noStrike" cap="none" dirty="0">
              <a:solidFill>
                <a:srgbClr val="000000"/>
              </a:solidFill>
              <a:latin typeface="Arial"/>
              <a:ea typeface="Arial"/>
              <a:cs typeface="Arial"/>
              <a:sym typeface="Arial"/>
            </a:endParaRPr>
          </a:p>
          <a:p>
            <a:pPr marL="342900" marR="0" lvl="0" indent="-190500" algn="l" rtl="0">
              <a:lnSpc>
                <a:spcPct val="100000"/>
              </a:lnSpc>
              <a:spcBef>
                <a:spcPts val="0"/>
              </a:spcBef>
              <a:spcAft>
                <a:spcPts val="0"/>
              </a:spcAft>
              <a:buClr>
                <a:srgbClr val="000000"/>
              </a:buClr>
              <a:buSzPts val="2400"/>
              <a:buFont typeface="Arial"/>
              <a:buNone/>
            </a:pPr>
            <a:endParaRPr sz="2400" b="0" i="0" u="none" strike="noStrike" cap="none" dirty="0">
              <a:solidFill>
                <a:srgbClr val="000000"/>
              </a:solidFill>
              <a:latin typeface="Arial"/>
              <a:ea typeface="Arial"/>
              <a:cs typeface="Arial"/>
              <a:sym typeface="Arial"/>
            </a:endParaRPr>
          </a:p>
          <a:p>
            <a:pPr marL="342900" marR="0" lvl="0" indent="-190500" algn="l" rtl="0">
              <a:lnSpc>
                <a:spcPct val="100000"/>
              </a:lnSpc>
              <a:spcBef>
                <a:spcPts val="0"/>
              </a:spcBef>
              <a:spcAft>
                <a:spcPts val="0"/>
              </a:spcAft>
              <a:buClr>
                <a:srgbClr val="000000"/>
              </a:buClr>
              <a:buSzPts val="2400"/>
              <a:buFont typeface="Arial"/>
              <a:buNone/>
            </a:pPr>
            <a:endParaRPr sz="2400" b="0" i="0" u="none" strike="noStrike" cap="none" dirty="0">
              <a:solidFill>
                <a:srgbClr val="000000"/>
              </a:solidFill>
              <a:latin typeface="Arial"/>
              <a:ea typeface="Arial"/>
              <a:cs typeface="Arial"/>
              <a:sym typeface="Arial"/>
            </a:endParaRPr>
          </a:p>
          <a:p>
            <a:pPr marL="342900" marR="0" lvl="0" indent="-190500" algn="l" rtl="0">
              <a:lnSpc>
                <a:spcPct val="100000"/>
              </a:lnSpc>
              <a:spcBef>
                <a:spcPts val="0"/>
              </a:spcBef>
              <a:spcAft>
                <a:spcPts val="0"/>
              </a:spcAft>
              <a:buClr>
                <a:srgbClr val="000000"/>
              </a:buClr>
              <a:buSzPts val="2400"/>
              <a:buFont typeface="Arial"/>
              <a:buNone/>
            </a:pPr>
            <a:endParaRPr sz="2400" b="0" i="0" u="none" strike="noStrike" cap="none" dirty="0">
              <a:solidFill>
                <a:srgbClr val="00000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64" name="Google Shape;64;p9"/>
          <p:cNvSpPr txBox="1">
            <a:spLocks noGrp="1"/>
          </p:cNvSpPr>
          <p:nvPr>
            <p:ph type="title"/>
          </p:nvPr>
        </p:nvSpPr>
        <p:spPr>
          <a:xfrm>
            <a:off x="289099" y="162838"/>
            <a:ext cx="8591550" cy="1607507"/>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lt2"/>
              </a:buClr>
              <a:buSzPts val="4000"/>
              <a:buNone/>
            </a:pPr>
            <a:r>
              <a:rPr lang="ru-RU" sz="4000">
                <a:solidFill>
                  <a:srgbClr val="000000"/>
                </a:solidFill>
                <a:latin typeface="Arial"/>
                <a:ea typeface="Arial"/>
                <a:cs typeface="Arial"/>
                <a:sym typeface="Arial"/>
              </a:rPr>
              <a:t>Цель обучения диалогической речи</a:t>
            </a:r>
            <a:endParaRPr/>
          </a:p>
        </p:txBody>
      </p:sp>
      <p:sp>
        <p:nvSpPr>
          <p:cNvPr id="65" name="Google Shape;65;p9"/>
          <p:cNvSpPr txBox="1">
            <a:spLocks noGrp="1"/>
          </p:cNvSpPr>
          <p:nvPr>
            <p:ph type="body" idx="1"/>
          </p:nvPr>
        </p:nvSpPr>
        <p:spPr>
          <a:xfrm>
            <a:off x="301625" y="1966586"/>
            <a:ext cx="8540750" cy="4132589"/>
          </a:xfrm>
          <a:prstGeom prst="rect">
            <a:avLst/>
          </a:prstGeom>
          <a:noFill/>
          <a:ln>
            <a:noFill/>
          </a:ln>
        </p:spPr>
        <p:txBody>
          <a:bodyPr spcFirstLastPara="1" wrap="square" lIns="91425" tIns="45700" rIns="91425" bIns="45700" anchor="t" anchorCtr="0">
            <a:noAutofit/>
          </a:bodyPr>
          <a:lstStyle/>
          <a:p>
            <a:pPr marL="342900" lvl="0" indent="-342900" algn="l" rtl="0">
              <a:lnSpc>
                <a:spcPct val="100000"/>
              </a:lnSpc>
              <a:spcBef>
                <a:spcPts val="0"/>
              </a:spcBef>
              <a:spcAft>
                <a:spcPts val="0"/>
              </a:spcAft>
              <a:buClr>
                <a:srgbClr val="000000"/>
              </a:buClr>
              <a:buSzPts val="3200"/>
              <a:buFont typeface="Noto Sans Symbols"/>
              <a:buChar char="▪"/>
            </a:pPr>
            <a:r>
              <a:rPr lang="ru-RU" sz="3200" dirty="0">
                <a:solidFill>
                  <a:srgbClr val="000000"/>
                </a:solidFill>
                <a:latin typeface="Arial"/>
                <a:ea typeface="Arial"/>
                <a:cs typeface="Arial"/>
                <a:sym typeface="Arial"/>
              </a:rPr>
              <a:t>Цель обучения диалогической речи - развитие умения общаться в условиях непосредственного контакта, т.е. понимать и реагировать на устные высказывания партнера в рамках сфер, тем и ситуаций, предусмотренных программой.</a:t>
            </a:r>
            <a:endParaRPr sz="3200" dirty="0">
              <a:solidFill>
                <a:srgbClr val="000000"/>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sp>
        <p:nvSpPr>
          <p:cNvPr id="70" name="Google Shape;70;p10"/>
          <p:cNvSpPr txBox="1">
            <a:spLocks noGrp="1"/>
          </p:cNvSpPr>
          <p:nvPr>
            <p:ph type="title"/>
          </p:nvPr>
        </p:nvSpPr>
        <p:spPr>
          <a:xfrm>
            <a:off x="316713" y="256950"/>
            <a:ext cx="8510700" cy="13257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lt2"/>
              </a:buClr>
              <a:buSzPts val="4400"/>
              <a:buNone/>
            </a:pPr>
            <a:r>
              <a:rPr lang="ru-RU" sz="4000">
                <a:solidFill>
                  <a:srgbClr val="000000"/>
                </a:solidFill>
                <a:latin typeface="Arial"/>
                <a:ea typeface="Arial"/>
                <a:cs typeface="Arial"/>
                <a:sym typeface="Arial"/>
              </a:rPr>
              <a:t>Требования программ к диалогической речи</a:t>
            </a:r>
            <a:endParaRPr sz="4000">
              <a:solidFill>
                <a:srgbClr val="000000"/>
              </a:solidFill>
            </a:endParaRPr>
          </a:p>
        </p:txBody>
      </p:sp>
      <p:sp>
        <p:nvSpPr>
          <p:cNvPr id="71" name="Google Shape;71;p10"/>
          <p:cNvSpPr txBox="1">
            <a:spLocks noGrp="1"/>
          </p:cNvSpPr>
          <p:nvPr>
            <p:ph type="body" idx="1"/>
          </p:nvPr>
        </p:nvSpPr>
        <p:spPr>
          <a:xfrm>
            <a:off x="457200" y="2242159"/>
            <a:ext cx="8229600" cy="3765078"/>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hlink"/>
              </a:buClr>
              <a:buSzPts val="3200"/>
              <a:buNone/>
            </a:pPr>
            <a:r>
              <a:rPr lang="ru-RU" sz="3200">
                <a:solidFill>
                  <a:srgbClr val="000000"/>
                </a:solidFill>
                <a:latin typeface="Arial"/>
                <a:ea typeface="Arial"/>
                <a:cs typeface="Arial"/>
                <a:sym typeface="Arial"/>
              </a:rPr>
              <a:t>Развитие умений диалогической речи предполагает формирование у учащихся потребности овладения иностранным языком как средством общения, познания, самореализации и социальной адаптации в поликультурном полиэтническом мире </a:t>
            </a:r>
            <a:endParaRPr sz="3200">
              <a:solidFill>
                <a:srgbClr val="000000"/>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75"/>
        <p:cNvGrpSpPr/>
        <p:nvPr/>
      </p:nvGrpSpPr>
      <p:grpSpPr>
        <a:xfrm>
          <a:off x="0" y="0"/>
          <a:ext cx="0" cy="0"/>
          <a:chOff x="0" y="0"/>
          <a:chExt cx="0" cy="0"/>
        </a:xfrm>
      </p:grpSpPr>
      <p:sp>
        <p:nvSpPr>
          <p:cNvPr id="76" name="Google Shape;76;p11"/>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lt2"/>
              </a:buClr>
              <a:buSzPts val="4000"/>
              <a:buNone/>
            </a:pPr>
            <a:r>
              <a:rPr lang="ru-RU" sz="3200">
                <a:solidFill>
                  <a:srgbClr val="000000"/>
                </a:solidFill>
                <a:latin typeface="Arial"/>
                <a:ea typeface="Arial"/>
                <a:cs typeface="Arial"/>
                <a:sym typeface="Arial"/>
              </a:rPr>
              <a:t>Содержание обучения диалогической речи</a:t>
            </a:r>
            <a:endParaRPr sz="3200">
              <a:solidFill>
                <a:srgbClr val="000000"/>
              </a:solidFill>
            </a:endParaRPr>
          </a:p>
        </p:txBody>
      </p:sp>
      <p:sp>
        <p:nvSpPr>
          <p:cNvPr id="77" name="Google Shape;77;p11"/>
          <p:cNvSpPr txBox="1">
            <a:spLocks noGrp="1"/>
          </p:cNvSpPr>
          <p:nvPr>
            <p:ph type="body" idx="1"/>
          </p:nvPr>
        </p:nvSpPr>
        <p:spPr>
          <a:xfrm>
            <a:off x="237994" y="1152394"/>
            <a:ext cx="8448806" cy="5217090"/>
          </a:xfrm>
          <a:prstGeom prst="rect">
            <a:avLst/>
          </a:prstGeom>
          <a:noFill/>
          <a:ln>
            <a:noFill/>
          </a:ln>
        </p:spPr>
        <p:txBody>
          <a:bodyPr spcFirstLastPara="1" wrap="square" lIns="91425" tIns="45700" rIns="91425" bIns="45700" anchor="t" anchorCtr="0">
            <a:noAutofit/>
          </a:bodyPr>
          <a:lstStyle/>
          <a:p>
            <a:pPr marL="342900" lvl="0" indent="-139700" algn="l" rtl="0">
              <a:lnSpc>
                <a:spcPct val="100000"/>
              </a:lnSpc>
              <a:spcBef>
                <a:spcPts val="640"/>
              </a:spcBef>
              <a:spcAft>
                <a:spcPts val="0"/>
              </a:spcAft>
              <a:buSzPts val="3200"/>
              <a:buNone/>
            </a:pPr>
            <a:r>
              <a:rPr lang="ru-RU" sz="3200">
                <a:solidFill>
                  <a:srgbClr val="0C0C0C"/>
                </a:solidFill>
                <a:latin typeface="Arial"/>
                <a:ea typeface="Arial"/>
                <a:cs typeface="Arial"/>
                <a:sym typeface="Arial"/>
              </a:rPr>
              <a:t>Предметное содержание речи</a:t>
            </a:r>
            <a:endParaRPr/>
          </a:p>
          <a:p>
            <a:pPr marL="342900" lvl="0" indent="-139700" algn="l" rtl="0">
              <a:lnSpc>
                <a:spcPct val="100000"/>
              </a:lnSpc>
              <a:spcBef>
                <a:spcPts val="640"/>
              </a:spcBef>
              <a:spcAft>
                <a:spcPts val="0"/>
              </a:spcAft>
              <a:buSzPts val="3200"/>
              <a:buNone/>
            </a:pPr>
            <a:r>
              <a:rPr lang="ru-RU" sz="3200">
                <a:solidFill>
                  <a:srgbClr val="0C0C0C"/>
                </a:solidFill>
                <a:latin typeface="Arial"/>
                <a:ea typeface="Arial"/>
                <a:cs typeface="Arial"/>
                <a:sym typeface="Arial"/>
              </a:rPr>
              <a:t>1. Межличностные взаимоотношения </a:t>
            </a:r>
            <a:endParaRPr sz="3200">
              <a:solidFill>
                <a:srgbClr val="0C0C0C"/>
              </a:solidFill>
              <a:latin typeface="Arial"/>
              <a:ea typeface="Arial"/>
              <a:cs typeface="Arial"/>
              <a:sym typeface="Arial"/>
            </a:endParaRPr>
          </a:p>
          <a:p>
            <a:pPr marL="203200" lvl="0" indent="0" algn="l" rtl="0">
              <a:lnSpc>
                <a:spcPct val="100000"/>
              </a:lnSpc>
              <a:spcBef>
                <a:spcPts val="640"/>
              </a:spcBef>
              <a:spcAft>
                <a:spcPts val="0"/>
              </a:spcAft>
              <a:buSzPts val="3200"/>
              <a:buNone/>
            </a:pPr>
            <a:r>
              <a:rPr lang="ru-RU" sz="3200">
                <a:solidFill>
                  <a:srgbClr val="0C0C0C"/>
                </a:solidFill>
                <a:latin typeface="Arial"/>
                <a:ea typeface="Arial"/>
                <a:cs typeface="Arial"/>
                <a:sym typeface="Arial"/>
              </a:rPr>
              <a:t>2. Внешность и характеристики человека.</a:t>
            </a:r>
            <a:endParaRPr/>
          </a:p>
          <a:p>
            <a:pPr marL="342900" lvl="0" indent="-139700" algn="l" rtl="0">
              <a:lnSpc>
                <a:spcPct val="100000"/>
              </a:lnSpc>
              <a:spcBef>
                <a:spcPts val="640"/>
              </a:spcBef>
              <a:spcAft>
                <a:spcPts val="0"/>
              </a:spcAft>
              <a:buSzPts val="3200"/>
              <a:buNone/>
            </a:pPr>
            <a:r>
              <a:rPr lang="ru-RU" sz="3200">
                <a:solidFill>
                  <a:srgbClr val="0C0C0C"/>
                </a:solidFill>
                <a:latin typeface="Arial"/>
                <a:ea typeface="Arial"/>
                <a:cs typeface="Arial"/>
                <a:sym typeface="Arial"/>
              </a:rPr>
              <a:t>3. Увлечения и досуг </a:t>
            </a:r>
            <a:endParaRPr sz="3200">
              <a:solidFill>
                <a:srgbClr val="0C0C0C"/>
              </a:solidFill>
              <a:latin typeface="Arial"/>
              <a:ea typeface="Arial"/>
              <a:cs typeface="Arial"/>
              <a:sym typeface="Arial"/>
            </a:endParaRPr>
          </a:p>
          <a:p>
            <a:pPr marL="342900" lvl="0" indent="-139700" algn="l" rtl="0">
              <a:lnSpc>
                <a:spcPct val="100000"/>
              </a:lnSpc>
              <a:spcBef>
                <a:spcPts val="640"/>
              </a:spcBef>
              <a:spcAft>
                <a:spcPts val="0"/>
              </a:spcAft>
              <a:buSzPts val="3200"/>
              <a:buNone/>
            </a:pPr>
            <a:r>
              <a:rPr lang="ru-RU" sz="3200">
                <a:solidFill>
                  <a:srgbClr val="0C0C0C"/>
                </a:solidFill>
                <a:latin typeface="Arial"/>
                <a:ea typeface="Arial"/>
                <a:cs typeface="Arial"/>
                <a:sym typeface="Arial"/>
              </a:rPr>
              <a:t>4. Молодежная мода.</a:t>
            </a:r>
            <a:endParaRPr/>
          </a:p>
          <a:p>
            <a:pPr marL="342900" lvl="0" indent="-139700" algn="l" rtl="0">
              <a:lnSpc>
                <a:spcPct val="100000"/>
              </a:lnSpc>
              <a:spcBef>
                <a:spcPts val="640"/>
              </a:spcBef>
              <a:spcAft>
                <a:spcPts val="0"/>
              </a:spcAft>
              <a:buSzPts val="3200"/>
              <a:buNone/>
            </a:pPr>
            <a:r>
              <a:rPr lang="ru-RU" sz="3200">
                <a:solidFill>
                  <a:srgbClr val="0C0C0C"/>
                </a:solidFill>
                <a:latin typeface="Arial"/>
                <a:ea typeface="Arial"/>
                <a:cs typeface="Arial"/>
                <a:sym typeface="Arial"/>
              </a:rPr>
              <a:t>5. Покупки, карманные деньги.</a:t>
            </a:r>
            <a:endParaRPr/>
          </a:p>
          <a:p>
            <a:pPr marL="342900" lvl="0" indent="-139700" algn="l" rtl="0">
              <a:lnSpc>
                <a:spcPct val="100000"/>
              </a:lnSpc>
              <a:spcBef>
                <a:spcPts val="640"/>
              </a:spcBef>
              <a:spcAft>
                <a:spcPts val="0"/>
              </a:spcAft>
              <a:buSzPts val="3200"/>
              <a:buNone/>
            </a:pPr>
            <a:r>
              <a:rPr lang="ru-RU" sz="3200">
                <a:solidFill>
                  <a:srgbClr val="0C0C0C"/>
                </a:solidFill>
                <a:latin typeface="Arial"/>
                <a:ea typeface="Arial"/>
                <a:cs typeface="Arial"/>
                <a:sym typeface="Arial"/>
              </a:rPr>
              <a:t>6. Школьное образование, школьная жизнь, изучаемые предметы и отношение к ним.</a:t>
            </a:r>
            <a:endParaRPr sz="3200">
              <a:solidFill>
                <a:srgbClr val="0C0C0C"/>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82" name="Google Shape;82;p12"/>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lt2"/>
              </a:buClr>
              <a:buSzPts val="4000"/>
              <a:buNone/>
            </a:pPr>
            <a:r>
              <a:rPr lang="ru-RU" sz="3200">
                <a:solidFill>
                  <a:srgbClr val="000000"/>
                </a:solidFill>
                <a:latin typeface="Arial"/>
                <a:ea typeface="Arial"/>
                <a:cs typeface="Arial"/>
                <a:sym typeface="Arial"/>
              </a:rPr>
              <a:t>Содержание обучения диалогической речи</a:t>
            </a:r>
            <a:endParaRPr sz="3200">
              <a:solidFill>
                <a:srgbClr val="000000"/>
              </a:solidFill>
            </a:endParaRPr>
          </a:p>
        </p:txBody>
      </p:sp>
      <p:sp>
        <p:nvSpPr>
          <p:cNvPr id="83" name="Google Shape;83;p12"/>
          <p:cNvSpPr txBox="1">
            <a:spLocks noGrp="1"/>
          </p:cNvSpPr>
          <p:nvPr>
            <p:ph type="body" idx="1"/>
          </p:nvPr>
        </p:nvSpPr>
        <p:spPr>
          <a:xfrm>
            <a:off x="237994" y="1152394"/>
            <a:ext cx="8448806" cy="5217090"/>
          </a:xfrm>
          <a:prstGeom prst="rect">
            <a:avLst/>
          </a:prstGeom>
          <a:noFill/>
          <a:ln>
            <a:noFill/>
          </a:ln>
        </p:spPr>
        <p:txBody>
          <a:bodyPr spcFirstLastPara="1" wrap="square" lIns="91425" tIns="45700" rIns="91425" bIns="45700" anchor="t" anchorCtr="0">
            <a:noAutofit/>
          </a:bodyPr>
          <a:lstStyle/>
          <a:p>
            <a:pPr marL="342900" lvl="0" indent="-139700" algn="l" rtl="0">
              <a:lnSpc>
                <a:spcPct val="100000"/>
              </a:lnSpc>
              <a:spcBef>
                <a:spcPts val="640"/>
              </a:spcBef>
              <a:spcAft>
                <a:spcPts val="0"/>
              </a:spcAft>
              <a:buSzPts val="3200"/>
              <a:buNone/>
            </a:pPr>
            <a:r>
              <a:rPr lang="ru-RU" sz="3200">
                <a:solidFill>
                  <a:srgbClr val="0C0C0C"/>
                </a:solidFill>
                <a:latin typeface="Arial"/>
                <a:ea typeface="Arial"/>
                <a:cs typeface="Arial"/>
                <a:sym typeface="Arial"/>
              </a:rPr>
              <a:t>7. Международные школьные обмены; переписка.</a:t>
            </a:r>
            <a:endParaRPr/>
          </a:p>
          <a:p>
            <a:pPr marL="342900" lvl="0" indent="-139700" algn="l" rtl="0">
              <a:lnSpc>
                <a:spcPct val="100000"/>
              </a:lnSpc>
              <a:spcBef>
                <a:spcPts val="640"/>
              </a:spcBef>
              <a:spcAft>
                <a:spcPts val="0"/>
              </a:spcAft>
              <a:buSzPts val="3200"/>
              <a:buNone/>
            </a:pPr>
            <a:r>
              <a:rPr lang="ru-RU" sz="3200">
                <a:solidFill>
                  <a:srgbClr val="0C0C0C"/>
                </a:solidFill>
                <a:latin typeface="Arial"/>
                <a:ea typeface="Arial"/>
                <a:cs typeface="Arial"/>
                <a:sym typeface="Arial"/>
              </a:rPr>
              <a:t>8. Проблемы выбора профессии и роль иностранного языка.</a:t>
            </a:r>
            <a:endParaRPr/>
          </a:p>
          <a:p>
            <a:pPr marL="342900" lvl="0" indent="-139700" algn="l" rtl="0">
              <a:lnSpc>
                <a:spcPct val="100000"/>
              </a:lnSpc>
              <a:spcBef>
                <a:spcPts val="640"/>
              </a:spcBef>
              <a:spcAft>
                <a:spcPts val="0"/>
              </a:spcAft>
              <a:buSzPts val="3200"/>
              <a:buNone/>
            </a:pPr>
            <a:r>
              <a:rPr lang="ru-RU" sz="3200">
                <a:solidFill>
                  <a:srgbClr val="0C0C0C"/>
                </a:solidFill>
                <a:latin typeface="Arial"/>
                <a:ea typeface="Arial"/>
                <a:cs typeface="Arial"/>
                <a:sym typeface="Arial"/>
              </a:rPr>
              <a:t>9. Страна и страна/страны изучаемого языка и родная страна, их культурные особенности</a:t>
            </a:r>
            <a:endParaRPr sz="3200">
              <a:solidFill>
                <a:srgbClr val="0C0C0C"/>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3"/>
          <p:cNvSpPr txBox="1">
            <a:spLocks noGrp="1"/>
          </p:cNvSpPr>
          <p:nvPr>
            <p:ph type="title"/>
          </p:nvPr>
        </p:nvSpPr>
        <p:spPr>
          <a:xfrm>
            <a:off x="276573" y="137785"/>
            <a:ext cx="8510700" cy="1178519"/>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lt2"/>
              </a:buClr>
              <a:buSzPts val="4400"/>
              <a:buNone/>
            </a:pPr>
            <a:r>
              <a:rPr lang="ru-RU" sz="4000">
                <a:latin typeface="Arial"/>
                <a:ea typeface="Arial"/>
                <a:cs typeface="Arial"/>
                <a:sym typeface="Arial"/>
              </a:rPr>
              <a:t>Разновидности диалога</a:t>
            </a:r>
            <a:endParaRPr sz="4000">
              <a:latin typeface="Arial"/>
              <a:ea typeface="Arial"/>
              <a:cs typeface="Arial"/>
              <a:sym typeface="Arial"/>
            </a:endParaRPr>
          </a:p>
        </p:txBody>
      </p:sp>
      <p:sp>
        <p:nvSpPr>
          <p:cNvPr id="89" name="Google Shape;89;p13"/>
          <p:cNvSpPr txBox="1">
            <a:spLocks noGrp="1"/>
          </p:cNvSpPr>
          <p:nvPr>
            <p:ph type="body" idx="1"/>
          </p:nvPr>
        </p:nvSpPr>
        <p:spPr>
          <a:xfrm>
            <a:off x="4648200" y="1676400"/>
            <a:ext cx="4194300" cy="4422900"/>
          </a:xfrm>
          <a:prstGeom prst="rect">
            <a:avLst/>
          </a:prstGeom>
          <a:noFill/>
          <a:ln>
            <a:noFill/>
          </a:ln>
        </p:spPr>
        <p:txBody>
          <a:bodyPr spcFirstLastPara="1" wrap="square" lIns="91425" tIns="45700" rIns="91425" bIns="45700" anchor="t" anchorCtr="0">
            <a:noAutofit/>
          </a:bodyPr>
          <a:lstStyle/>
          <a:p>
            <a:pPr marL="457200" lvl="0" indent="-457200" algn="l" rtl="0">
              <a:lnSpc>
                <a:spcPct val="100000"/>
              </a:lnSpc>
              <a:spcBef>
                <a:spcPts val="0"/>
              </a:spcBef>
              <a:spcAft>
                <a:spcPts val="0"/>
              </a:spcAft>
              <a:buClr>
                <a:srgbClr val="000000"/>
              </a:buClr>
              <a:buSzPts val="2800"/>
              <a:buChar char="▶"/>
            </a:pPr>
            <a:r>
              <a:rPr lang="ru-RU" sz="3200">
                <a:solidFill>
                  <a:srgbClr val="000000"/>
                </a:solidFill>
                <a:latin typeface="Arial"/>
                <a:ea typeface="Arial"/>
                <a:cs typeface="Arial"/>
                <a:sym typeface="Arial"/>
              </a:rPr>
              <a:t>диалог-обмен мнениями</a:t>
            </a:r>
            <a:endParaRPr/>
          </a:p>
          <a:p>
            <a:pPr marL="457200" lvl="0" indent="-457200" algn="l" rtl="0">
              <a:lnSpc>
                <a:spcPct val="100000"/>
              </a:lnSpc>
              <a:spcBef>
                <a:spcPts val="0"/>
              </a:spcBef>
              <a:spcAft>
                <a:spcPts val="0"/>
              </a:spcAft>
              <a:buClr>
                <a:srgbClr val="000000"/>
              </a:buClr>
              <a:buSzPts val="2800"/>
              <a:buChar char="▶"/>
            </a:pPr>
            <a:r>
              <a:rPr lang="ru-RU" sz="3200">
                <a:solidFill>
                  <a:srgbClr val="000000"/>
                </a:solidFill>
                <a:latin typeface="Arial"/>
                <a:ea typeface="Arial"/>
                <a:cs typeface="Arial"/>
                <a:sym typeface="Arial"/>
              </a:rPr>
              <a:t>диалог-побуждение к действию</a:t>
            </a:r>
            <a:endParaRPr/>
          </a:p>
          <a:p>
            <a:pPr marL="457200" lvl="0" indent="-457200" algn="l" rtl="0">
              <a:lnSpc>
                <a:spcPct val="100000"/>
              </a:lnSpc>
              <a:spcBef>
                <a:spcPts val="0"/>
              </a:spcBef>
              <a:spcAft>
                <a:spcPts val="0"/>
              </a:spcAft>
              <a:buClr>
                <a:srgbClr val="000000"/>
              </a:buClr>
              <a:buSzPts val="2800"/>
              <a:buChar char="▶"/>
            </a:pPr>
            <a:r>
              <a:rPr lang="ru-RU" sz="3200">
                <a:solidFill>
                  <a:srgbClr val="000000"/>
                </a:solidFill>
                <a:latin typeface="Arial"/>
                <a:ea typeface="Arial"/>
                <a:cs typeface="Arial"/>
                <a:sym typeface="Arial"/>
              </a:rPr>
              <a:t>их комбинации.</a:t>
            </a:r>
            <a:endParaRPr/>
          </a:p>
          <a:p>
            <a:pPr marL="342900" lvl="0" indent="-165100" algn="l" rtl="0">
              <a:lnSpc>
                <a:spcPct val="100000"/>
              </a:lnSpc>
              <a:spcBef>
                <a:spcPts val="0"/>
              </a:spcBef>
              <a:spcAft>
                <a:spcPts val="0"/>
              </a:spcAft>
              <a:buClr>
                <a:srgbClr val="000000"/>
              </a:buClr>
              <a:buSzPts val="2800"/>
              <a:buFont typeface="Noto Sans Symbols"/>
              <a:buNone/>
            </a:pPr>
            <a:endParaRPr sz="3200">
              <a:solidFill>
                <a:srgbClr val="000000"/>
              </a:solidFill>
            </a:endParaRPr>
          </a:p>
        </p:txBody>
      </p:sp>
      <p:sp>
        <p:nvSpPr>
          <p:cNvPr id="90" name="Google Shape;90;p13"/>
          <p:cNvSpPr txBox="1">
            <a:spLocks noGrp="1"/>
          </p:cNvSpPr>
          <p:nvPr>
            <p:ph type="body" idx="1"/>
          </p:nvPr>
        </p:nvSpPr>
        <p:spPr>
          <a:xfrm>
            <a:off x="301625" y="1676400"/>
            <a:ext cx="4194300" cy="4422900"/>
          </a:xfrm>
          <a:prstGeom prst="rect">
            <a:avLst/>
          </a:prstGeom>
          <a:noFill/>
          <a:ln>
            <a:noFill/>
          </a:ln>
        </p:spPr>
        <p:txBody>
          <a:bodyPr spcFirstLastPara="1" wrap="square" lIns="91425" tIns="45700" rIns="91425" bIns="45700" anchor="t" anchorCtr="0">
            <a:noAutofit/>
          </a:bodyPr>
          <a:lstStyle/>
          <a:p>
            <a:pPr marL="457200" lvl="0" indent="-406400" algn="l" rtl="0">
              <a:lnSpc>
                <a:spcPct val="100000"/>
              </a:lnSpc>
              <a:spcBef>
                <a:spcPts val="560"/>
              </a:spcBef>
              <a:spcAft>
                <a:spcPts val="0"/>
              </a:spcAft>
              <a:buSzPts val="2800"/>
              <a:buChar char="▶"/>
            </a:pPr>
            <a:r>
              <a:rPr lang="ru-RU" sz="3200">
                <a:latin typeface="Arial"/>
                <a:ea typeface="Arial"/>
                <a:cs typeface="Arial"/>
                <a:sym typeface="Arial"/>
              </a:rPr>
              <a:t>диалог-расспрос,</a:t>
            </a:r>
            <a:endParaRPr/>
          </a:p>
          <a:p>
            <a:pPr marL="457200" lvl="0" indent="-406400" algn="l" rtl="0">
              <a:lnSpc>
                <a:spcPct val="100000"/>
              </a:lnSpc>
              <a:spcBef>
                <a:spcPts val="560"/>
              </a:spcBef>
              <a:spcAft>
                <a:spcPts val="0"/>
              </a:spcAft>
              <a:buSzPts val="2800"/>
              <a:buChar char="▶"/>
            </a:pPr>
            <a:r>
              <a:rPr lang="ru-RU" sz="3200">
                <a:latin typeface="Arial"/>
                <a:ea typeface="Arial"/>
                <a:cs typeface="Arial"/>
                <a:sym typeface="Arial"/>
              </a:rPr>
              <a:t> диалог этикетного характера </a:t>
            </a:r>
            <a:endParaRPr sz="3200">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14"/>
          <p:cNvSpPr txBox="1">
            <a:spLocks noGrp="1"/>
          </p:cNvSpPr>
          <p:nvPr>
            <p:ph type="title"/>
          </p:nvPr>
        </p:nvSpPr>
        <p:spPr>
          <a:xfrm>
            <a:off x="264201" y="0"/>
            <a:ext cx="8591700" cy="1306882"/>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lt2"/>
              </a:buClr>
              <a:buSzPts val="4000"/>
              <a:buNone/>
            </a:pPr>
            <a:r>
              <a:rPr lang="ru-RU" sz="4000">
                <a:solidFill>
                  <a:srgbClr val="000000"/>
                </a:solidFill>
                <a:latin typeface="Arial"/>
                <a:ea typeface="Arial"/>
                <a:cs typeface="Arial"/>
                <a:sym typeface="Arial"/>
              </a:rPr>
              <a:t>Пути обучения диалогу</a:t>
            </a:r>
            <a:endParaRPr/>
          </a:p>
        </p:txBody>
      </p:sp>
      <p:sp>
        <p:nvSpPr>
          <p:cNvPr id="96" name="Google Shape;96;p14"/>
          <p:cNvSpPr txBox="1">
            <a:spLocks noGrp="1"/>
          </p:cNvSpPr>
          <p:nvPr>
            <p:ph type="body" idx="1"/>
          </p:nvPr>
        </p:nvSpPr>
        <p:spPr>
          <a:xfrm>
            <a:off x="282528" y="1365338"/>
            <a:ext cx="8540700" cy="4496844"/>
          </a:xfrm>
          <a:prstGeom prst="rect">
            <a:avLst/>
          </a:prstGeom>
          <a:noFill/>
          <a:ln>
            <a:noFill/>
          </a:ln>
        </p:spPr>
        <p:txBody>
          <a:bodyPr spcFirstLastPara="1" wrap="square" lIns="91425" tIns="45700" rIns="91425" bIns="45700" anchor="t" anchorCtr="0">
            <a:noAutofit/>
          </a:bodyPr>
          <a:lstStyle/>
          <a:p>
            <a:pPr marL="342900" lvl="0" indent="-342900" algn="l" rtl="0">
              <a:lnSpc>
                <a:spcPct val="100000"/>
              </a:lnSpc>
              <a:spcBef>
                <a:spcPts val="0"/>
              </a:spcBef>
              <a:spcAft>
                <a:spcPts val="0"/>
              </a:spcAft>
              <a:buClr>
                <a:srgbClr val="000000"/>
              </a:buClr>
              <a:buSzPts val="3200"/>
              <a:buFont typeface="Noto Sans Symbols"/>
              <a:buChar char="▪"/>
            </a:pPr>
            <a:r>
              <a:rPr lang="ru-RU" sz="3200" u="sng">
                <a:solidFill>
                  <a:srgbClr val="000000"/>
                </a:solidFill>
                <a:latin typeface="Arial"/>
                <a:ea typeface="Arial"/>
                <a:cs typeface="Arial"/>
                <a:sym typeface="Arial"/>
              </a:rPr>
              <a:t>Дедуктивный способ </a:t>
            </a:r>
            <a:r>
              <a:rPr lang="ru-RU" sz="3200">
                <a:solidFill>
                  <a:srgbClr val="000000"/>
                </a:solidFill>
                <a:latin typeface="Arial"/>
                <a:ea typeface="Arial"/>
                <a:cs typeface="Arial"/>
                <a:sym typeface="Arial"/>
              </a:rPr>
              <a:t>предполагает движение от крупных интонационно-синтаксических блоков к их элементам, развитие идет путем вычленения элементов из целого. </a:t>
            </a:r>
            <a:endParaRPr sz="3200">
              <a:solidFill>
                <a:srgbClr val="000000"/>
              </a:solidFill>
              <a:latin typeface="Arial"/>
              <a:ea typeface="Arial"/>
              <a:cs typeface="Arial"/>
              <a:sym typeface="Arial"/>
            </a:endParaRPr>
          </a:p>
          <a:p>
            <a:pPr marL="0" lvl="0" indent="0" algn="l" rtl="0">
              <a:lnSpc>
                <a:spcPct val="100000"/>
              </a:lnSpc>
              <a:spcBef>
                <a:spcPts val="0"/>
              </a:spcBef>
              <a:spcAft>
                <a:spcPts val="0"/>
              </a:spcAft>
              <a:buClr>
                <a:srgbClr val="000000"/>
              </a:buClr>
              <a:buSzPts val="3200"/>
              <a:buNone/>
            </a:pPr>
            <a:endParaRPr sz="3200">
              <a:solidFill>
                <a:srgbClr val="000000"/>
              </a:solidFill>
              <a:latin typeface="Arial"/>
              <a:ea typeface="Arial"/>
              <a:cs typeface="Arial"/>
              <a:sym typeface="Arial"/>
            </a:endParaRPr>
          </a:p>
          <a:p>
            <a:pPr marL="342900" lvl="0" indent="-342900" algn="l" rtl="0">
              <a:lnSpc>
                <a:spcPct val="100000"/>
              </a:lnSpc>
              <a:spcBef>
                <a:spcPts val="0"/>
              </a:spcBef>
              <a:spcAft>
                <a:spcPts val="0"/>
              </a:spcAft>
              <a:buClr>
                <a:srgbClr val="000000"/>
              </a:buClr>
              <a:buSzPts val="3200"/>
              <a:buFont typeface="Noto Sans Symbols"/>
              <a:buChar char="▪"/>
            </a:pPr>
            <a:r>
              <a:rPr lang="ru-RU" sz="3200" u="sng">
                <a:solidFill>
                  <a:srgbClr val="000000"/>
                </a:solidFill>
                <a:latin typeface="Arial"/>
                <a:ea typeface="Arial"/>
                <a:cs typeface="Arial"/>
                <a:sym typeface="Arial"/>
              </a:rPr>
              <a:t>Индуктивный способ </a:t>
            </a:r>
            <a:r>
              <a:rPr lang="ru-RU" sz="3200">
                <a:solidFill>
                  <a:srgbClr val="000000"/>
                </a:solidFill>
                <a:latin typeface="Arial"/>
                <a:ea typeface="Arial"/>
                <a:cs typeface="Arial"/>
                <a:sym typeface="Arial"/>
              </a:rPr>
              <a:t>предполагает путь от усвоения элементов диалога к самостоятельному его ведению на основе учебно-речевой ситуации.</a:t>
            </a:r>
            <a:endParaRPr sz="3200">
              <a:solidFill>
                <a:srgbClr val="000000"/>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15"/>
          <p:cNvSpPr txBox="1">
            <a:spLocks noGrp="1"/>
          </p:cNvSpPr>
          <p:nvPr>
            <p:ph type="title"/>
          </p:nvPr>
        </p:nvSpPr>
        <p:spPr>
          <a:xfrm>
            <a:off x="452750" y="275825"/>
            <a:ext cx="8510700" cy="13257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lt2"/>
              </a:buClr>
              <a:buSzPts val="4400"/>
              <a:buNone/>
            </a:pPr>
            <a:r>
              <a:rPr lang="ru-RU" sz="4400">
                <a:solidFill>
                  <a:srgbClr val="000000"/>
                </a:solidFill>
                <a:latin typeface="Arial"/>
                <a:ea typeface="Arial"/>
                <a:cs typeface="Arial"/>
                <a:sym typeface="Arial"/>
              </a:rPr>
              <a:t>Проблема ситуации</a:t>
            </a:r>
            <a:endParaRPr>
              <a:solidFill>
                <a:srgbClr val="000000"/>
              </a:solidFill>
            </a:endParaRPr>
          </a:p>
        </p:txBody>
      </p:sp>
      <p:sp>
        <p:nvSpPr>
          <p:cNvPr id="102" name="Google Shape;102;p15"/>
          <p:cNvSpPr txBox="1">
            <a:spLocks noGrp="1"/>
          </p:cNvSpPr>
          <p:nvPr>
            <p:ph type="body" idx="1"/>
          </p:nvPr>
        </p:nvSpPr>
        <p:spPr>
          <a:xfrm>
            <a:off x="457200" y="1481137"/>
            <a:ext cx="8229600" cy="45261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rgbClr val="000000"/>
              </a:buClr>
              <a:buSzPts val="3200"/>
              <a:buNone/>
            </a:pPr>
            <a:r>
              <a:rPr lang="ru-RU" sz="3200" u="sng">
                <a:solidFill>
                  <a:srgbClr val="000000"/>
                </a:solidFill>
                <a:latin typeface="Arial"/>
                <a:ea typeface="Arial"/>
                <a:cs typeface="Arial"/>
                <a:sym typeface="Arial"/>
              </a:rPr>
              <a:t>Речевая ситуация </a:t>
            </a:r>
            <a:r>
              <a:rPr lang="ru-RU" sz="3200">
                <a:solidFill>
                  <a:srgbClr val="000000"/>
                </a:solidFill>
                <a:latin typeface="Arial"/>
                <a:ea typeface="Arial"/>
                <a:cs typeface="Arial"/>
                <a:sym typeface="Arial"/>
              </a:rPr>
              <a:t>– совокупность обстоятельств, в которых реализуется общение; система речевых и неречевых условий, необходимых и достаточных для совершения речевого действия.</a:t>
            </a:r>
            <a:endParaRPr sz="3200">
              <a:solidFill>
                <a:srgbClr val="000000"/>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16"/>
          <p:cNvSpPr txBox="1">
            <a:spLocks noGrp="1"/>
          </p:cNvSpPr>
          <p:nvPr>
            <p:ph type="title"/>
          </p:nvPr>
        </p:nvSpPr>
        <p:spPr>
          <a:xfrm>
            <a:off x="301625" y="228600"/>
            <a:ext cx="8510587" cy="1325562"/>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lt2"/>
              </a:buClr>
              <a:buSzPts val="4400"/>
              <a:buNone/>
            </a:pPr>
            <a:r>
              <a:rPr lang="ru-RU" sz="4400">
                <a:solidFill>
                  <a:srgbClr val="000000"/>
                </a:solidFill>
                <a:latin typeface="Arial"/>
                <a:ea typeface="Arial"/>
                <a:cs typeface="Arial"/>
                <a:sym typeface="Arial"/>
              </a:rPr>
              <a:t>Виды ситуации</a:t>
            </a:r>
            <a:endParaRPr>
              <a:solidFill>
                <a:srgbClr val="000000"/>
              </a:solidFill>
            </a:endParaRPr>
          </a:p>
        </p:txBody>
      </p:sp>
      <p:sp>
        <p:nvSpPr>
          <p:cNvPr id="108" name="Google Shape;108;p16"/>
          <p:cNvSpPr txBox="1">
            <a:spLocks noGrp="1"/>
          </p:cNvSpPr>
          <p:nvPr>
            <p:ph type="body" idx="1"/>
          </p:nvPr>
        </p:nvSpPr>
        <p:spPr>
          <a:xfrm>
            <a:off x="301625" y="1676400"/>
            <a:ext cx="7664928" cy="4422900"/>
          </a:xfrm>
          <a:prstGeom prst="rect">
            <a:avLst/>
          </a:prstGeom>
          <a:noFill/>
          <a:ln>
            <a:noFill/>
          </a:ln>
        </p:spPr>
        <p:txBody>
          <a:bodyPr spcFirstLastPara="1" wrap="square" lIns="91425" tIns="45700" rIns="91425" bIns="45700" anchor="t" anchorCtr="0">
            <a:noAutofit/>
          </a:bodyPr>
          <a:lstStyle/>
          <a:p>
            <a:pPr marL="457200" lvl="0" indent="-406400" algn="l" rtl="0">
              <a:lnSpc>
                <a:spcPct val="100000"/>
              </a:lnSpc>
              <a:spcBef>
                <a:spcPts val="560"/>
              </a:spcBef>
              <a:spcAft>
                <a:spcPts val="0"/>
              </a:spcAft>
              <a:buSzPts val="2800"/>
              <a:buChar char="▶"/>
            </a:pPr>
            <a:r>
              <a:rPr lang="ru-RU" sz="3200">
                <a:latin typeface="Arial"/>
                <a:ea typeface="Arial"/>
                <a:cs typeface="Arial"/>
                <a:sym typeface="Arial"/>
              </a:rPr>
              <a:t>Реальная  речевая ситуация</a:t>
            </a:r>
            <a:endParaRPr/>
          </a:p>
          <a:p>
            <a:pPr marL="457200" lvl="0" indent="-406400" algn="l" rtl="0">
              <a:lnSpc>
                <a:spcPct val="100000"/>
              </a:lnSpc>
              <a:spcBef>
                <a:spcPts val="560"/>
              </a:spcBef>
              <a:spcAft>
                <a:spcPts val="0"/>
              </a:spcAft>
              <a:buSzPts val="2800"/>
              <a:buChar char="▶"/>
            </a:pPr>
            <a:r>
              <a:rPr lang="ru-RU" sz="3200">
                <a:latin typeface="Arial"/>
                <a:ea typeface="Arial"/>
                <a:cs typeface="Arial"/>
                <a:sym typeface="Arial"/>
              </a:rPr>
              <a:t>Учебная речевая ситуация</a:t>
            </a:r>
            <a:endParaRPr/>
          </a:p>
          <a:p>
            <a:pPr marL="457200" lvl="0" indent="-406400" algn="l" rtl="0">
              <a:lnSpc>
                <a:spcPct val="100000"/>
              </a:lnSpc>
              <a:spcBef>
                <a:spcPts val="560"/>
              </a:spcBef>
              <a:spcAft>
                <a:spcPts val="0"/>
              </a:spcAft>
              <a:buSzPts val="2800"/>
              <a:buChar char="▶"/>
            </a:pPr>
            <a:r>
              <a:rPr lang="ru-RU" sz="3200">
                <a:latin typeface="Arial"/>
                <a:ea typeface="Arial"/>
                <a:cs typeface="Arial"/>
                <a:sym typeface="Arial"/>
              </a:rPr>
              <a:t>Ситуация отношений</a:t>
            </a:r>
            <a:endParaRPr/>
          </a:p>
          <a:p>
            <a:pPr marL="457200" lvl="0" indent="-406400" algn="l" rtl="0">
              <a:lnSpc>
                <a:spcPct val="100000"/>
              </a:lnSpc>
              <a:spcBef>
                <a:spcPts val="560"/>
              </a:spcBef>
              <a:spcAft>
                <a:spcPts val="0"/>
              </a:spcAft>
              <a:buSzPts val="2800"/>
              <a:buChar char="▶"/>
            </a:pPr>
            <a:r>
              <a:rPr lang="ru-RU" sz="3200">
                <a:latin typeface="Arial"/>
                <a:ea typeface="Arial"/>
                <a:cs typeface="Arial"/>
                <a:sym typeface="Arial"/>
              </a:rPr>
              <a:t>Предметная ситуация</a:t>
            </a:r>
            <a:endParaRPr/>
          </a:p>
          <a:p>
            <a:pPr marL="457200" lvl="0" indent="-228600" algn="l" rtl="0">
              <a:lnSpc>
                <a:spcPct val="100000"/>
              </a:lnSpc>
              <a:spcBef>
                <a:spcPts val="560"/>
              </a:spcBef>
              <a:spcAft>
                <a:spcPts val="0"/>
              </a:spcAft>
              <a:buSzPts val="2800"/>
              <a:buNone/>
            </a:pP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17"/>
          <p:cNvSpPr txBox="1">
            <a:spLocks noGrp="1"/>
          </p:cNvSpPr>
          <p:nvPr>
            <p:ph type="title"/>
          </p:nvPr>
        </p:nvSpPr>
        <p:spPr>
          <a:xfrm>
            <a:off x="301625" y="228600"/>
            <a:ext cx="8510700" cy="13257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400"/>
              <a:buNone/>
            </a:pPr>
            <a:r>
              <a:rPr lang="ru-RU">
                <a:latin typeface="Arial"/>
                <a:ea typeface="Arial"/>
                <a:cs typeface="Arial"/>
                <a:sym typeface="Arial"/>
              </a:rPr>
              <a:t>Характеристики речевой ситуации</a:t>
            </a:r>
            <a:endParaRPr>
              <a:latin typeface="Arial"/>
              <a:ea typeface="Arial"/>
              <a:cs typeface="Arial"/>
              <a:sym typeface="Arial"/>
            </a:endParaRPr>
          </a:p>
        </p:txBody>
      </p:sp>
      <p:sp>
        <p:nvSpPr>
          <p:cNvPr id="114" name="Google Shape;114;p17"/>
          <p:cNvSpPr txBox="1">
            <a:spLocks noGrp="1"/>
          </p:cNvSpPr>
          <p:nvPr>
            <p:ph type="body" idx="1"/>
          </p:nvPr>
        </p:nvSpPr>
        <p:spPr>
          <a:xfrm>
            <a:off x="301625" y="1676400"/>
            <a:ext cx="4194300" cy="4422900"/>
          </a:xfrm>
          <a:prstGeom prst="rect">
            <a:avLst/>
          </a:prstGeom>
          <a:noFill/>
          <a:ln>
            <a:noFill/>
          </a:ln>
        </p:spPr>
        <p:txBody>
          <a:bodyPr spcFirstLastPara="1" wrap="square" lIns="91425" tIns="45700" rIns="91425" bIns="45700" anchor="t" anchorCtr="0">
            <a:noAutofit/>
          </a:bodyPr>
          <a:lstStyle/>
          <a:p>
            <a:pPr marL="457200" lvl="0" indent="-406400" algn="l" rtl="0">
              <a:lnSpc>
                <a:spcPct val="100000"/>
              </a:lnSpc>
              <a:spcBef>
                <a:spcPts val="560"/>
              </a:spcBef>
              <a:spcAft>
                <a:spcPts val="0"/>
              </a:spcAft>
              <a:buSzPts val="2800"/>
              <a:buChar char="▶"/>
            </a:pPr>
            <a:r>
              <a:rPr lang="ru-RU" sz="3200">
                <a:latin typeface="Arial"/>
                <a:ea typeface="Arial"/>
                <a:cs typeface="Arial"/>
                <a:sym typeface="Arial"/>
              </a:rPr>
              <a:t>тип и жанр события</a:t>
            </a:r>
            <a:endParaRPr sz="3200">
              <a:latin typeface="Arial"/>
              <a:ea typeface="Arial"/>
              <a:cs typeface="Arial"/>
              <a:sym typeface="Arial"/>
            </a:endParaRPr>
          </a:p>
          <a:p>
            <a:pPr marL="457200" lvl="0" indent="-406400" algn="l" rtl="0">
              <a:lnSpc>
                <a:spcPct val="100000"/>
              </a:lnSpc>
              <a:spcBef>
                <a:spcPts val="560"/>
              </a:spcBef>
              <a:spcAft>
                <a:spcPts val="0"/>
              </a:spcAft>
              <a:buSzPts val="2800"/>
              <a:buChar char="▶"/>
            </a:pPr>
            <a:r>
              <a:rPr lang="ru-RU" sz="3200">
                <a:latin typeface="Arial"/>
                <a:ea typeface="Arial"/>
                <a:cs typeface="Arial"/>
                <a:sym typeface="Arial"/>
              </a:rPr>
              <a:t>тема </a:t>
            </a:r>
            <a:endParaRPr/>
          </a:p>
          <a:p>
            <a:pPr marL="457200" lvl="0" indent="-406400" algn="l" rtl="0">
              <a:lnSpc>
                <a:spcPct val="100000"/>
              </a:lnSpc>
              <a:spcBef>
                <a:spcPts val="560"/>
              </a:spcBef>
              <a:spcAft>
                <a:spcPts val="0"/>
              </a:spcAft>
              <a:buSzPts val="2800"/>
              <a:buChar char="▶"/>
            </a:pPr>
            <a:r>
              <a:rPr lang="ru-RU" sz="3200">
                <a:latin typeface="Arial"/>
                <a:ea typeface="Arial"/>
                <a:cs typeface="Arial"/>
                <a:sym typeface="Arial"/>
              </a:rPr>
              <a:t>функция</a:t>
            </a:r>
            <a:endParaRPr sz="3200">
              <a:latin typeface="Arial"/>
              <a:ea typeface="Arial"/>
              <a:cs typeface="Arial"/>
              <a:sym typeface="Arial"/>
            </a:endParaRPr>
          </a:p>
        </p:txBody>
      </p:sp>
      <p:sp>
        <p:nvSpPr>
          <p:cNvPr id="115" name="Google Shape;115;p17"/>
          <p:cNvSpPr txBox="1">
            <a:spLocks noGrp="1"/>
          </p:cNvSpPr>
          <p:nvPr>
            <p:ph type="body" idx="2"/>
          </p:nvPr>
        </p:nvSpPr>
        <p:spPr>
          <a:xfrm>
            <a:off x="4648200" y="1676400"/>
            <a:ext cx="4194300" cy="4422900"/>
          </a:xfrm>
          <a:prstGeom prst="rect">
            <a:avLst/>
          </a:prstGeom>
          <a:noFill/>
          <a:ln>
            <a:noFill/>
          </a:ln>
        </p:spPr>
        <p:txBody>
          <a:bodyPr spcFirstLastPara="1" wrap="square" lIns="91425" tIns="45700" rIns="91425" bIns="45700" anchor="t" anchorCtr="0">
            <a:noAutofit/>
          </a:bodyPr>
          <a:lstStyle/>
          <a:p>
            <a:pPr marL="457200" lvl="0" indent="-406400" algn="l" rtl="0">
              <a:lnSpc>
                <a:spcPct val="100000"/>
              </a:lnSpc>
              <a:spcBef>
                <a:spcPts val="560"/>
              </a:spcBef>
              <a:spcAft>
                <a:spcPts val="0"/>
              </a:spcAft>
              <a:buSzPts val="2800"/>
              <a:buChar char="▶"/>
            </a:pPr>
            <a:r>
              <a:rPr lang="ru-RU" sz="3200">
                <a:latin typeface="Arial"/>
                <a:ea typeface="Arial"/>
                <a:cs typeface="Arial"/>
                <a:sym typeface="Arial"/>
              </a:rPr>
              <a:t>обстановка </a:t>
            </a:r>
            <a:endParaRPr sz="3200">
              <a:latin typeface="Arial"/>
              <a:ea typeface="Arial"/>
              <a:cs typeface="Arial"/>
              <a:sym typeface="Arial"/>
            </a:endParaRPr>
          </a:p>
          <a:p>
            <a:pPr marL="457200" lvl="0" indent="-406400" algn="l" rtl="0">
              <a:lnSpc>
                <a:spcPct val="100000"/>
              </a:lnSpc>
              <a:spcBef>
                <a:spcPts val="560"/>
              </a:spcBef>
              <a:spcAft>
                <a:spcPts val="0"/>
              </a:spcAft>
              <a:buSzPts val="2800"/>
              <a:buChar char="▶"/>
            </a:pPr>
            <a:r>
              <a:rPr lang="ru-RU" sz="3200">
                <a:latin typeface="Arial"/>
                <a:ea typeface="Arial"/>
                <a:cs typeface="Arial"/>
                <a:sym typeface="Arial"/>
              </a:rPr>
              <a:t>социальные роли</a:t>
            </a:r>
            <a:endParaRPr/>
          </a:p>
          <a:p>
            <a:pPr marL="457200" lvl="0" indent="-406400" algn="l" rtl="0">
              <a:lnSpc>
                <a:spcPct val="100000"/>
              </a:lnSpc>
              <a:spcBef>
                <a:spcPts val="560"/>
              </a:spcBef>
              <a:spcAft>
                <a:spcPts val="0"/>
              </a:spcAft>
              <a:buSzPts val="2800"/>
              <a:buChar char="▶"/>
            </a:pPr>
            <a:r>
              <a:rPr lang="ru-RU" sz="3200">
                <a:latin typeface="Arial"/>
                <a:ea typeface="Arial"/>
                <a:cs typeface="Arial"/>
                <a:sym typeface="Arial"/>
              </a:rPr>
              <a:t>правила и нормы, регулирующие общение и др.</a:t>
            </a:r>
            <a:endParaRPr/>
          </a:p>
          <a:p>
            <a:pPr marL="457200" lvl="0" indent="-228600" algn="l" rtl="0">
              <a:lnSpc>
                <a:spcPct val="100000"/>
              </a:lnSpc>
              <a:spcBef>
                <a:spcPts val="560"/>
              </a:spcBef>
              <a:spcAft>
                <a:spcPts val="0"/>
              </a:spcAft>
              <a:buSzPts val="2800"/>
              <a:buNone/>
            </a:pP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sp>
        <p:nvSpPr>
          <p:cNvPr id="120" name="Google Shape;120;p18"/>
          <p:cNvSpPr txBox="1">
            <a:spLocks noGrp="1"/>
          </p:cNvSpPr>
          <p:nvPr>
            <p:ph type="title"/>
          </p:nvPr>
        </p:nvSpPr>
        <p:spPr>
          <a:xfrm>
            <a:off x="339203" y="203547"/>
            <a:ext cx="8510700" cy="13257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SzPts val="1400"/>
              <a:buNone/>
            </a:pPr>
            <a:r>
              <a:rPr lang="ru-RU">
                <a:latin typeface="Arial"/>
                <a:ea typeface="Arial"/>
                <a:cs typeface="Arial"/>
                <a:sym typeface="Arial"/>
              </a:rPr>
              <a:t>Контроль и оценка умений</a:t>
            </a:r>
            <a:endParaRPr/>
          </a:p>
        </p:txBody>
      </p:sp>
      <p:sp>
        <p:nvSpPr>
          <p:cNvPr id="121" name="Google Shape;121;p18"/>
          <p:cNvSpPr txBox="1">
            <a:spLocks noGrp="1"/>
          </p:cNvSpPr>
          <p:nvPr>
            <p:ph type="body" idx="1"/>
          </p:nvPr>
        </p:nvSpPr>
        <p:spPr>
          <a:xfrm>
            <a:off x="514567" y="1127342"/>
            <a:ext cx="7953027" cy="4333130"/>
          </a:xfrm>
          <a:prstGeom prst="rect">
            <a:avLst/>
          </a:prstGeom>
          <a:noFill/>
          <a:ln>
            <a:noFill/>
          </a:ln>
        </p:spPr>
        <p:txBody>
          <a:bodyPr spcFirstLastPara="1" wrap="square" lIns="91425" tIns="45700" rIns="91425" bIns="45700" anchor="t" anchorCtr="0">
            <a:noAutofit/>
          </a:bodyPr>
          <a:lstStyle/>
          <a:p>
            <a:pPr marL="50800" lvl="0" indent="0" algn="l" rtl="0">
              <a:lnSpc>
                <a:spcPct val="100000"/>
              </a:lnSpc>
              <a:spcBef>
                <a:spcPts val="560"/>
              </a:spcBef>
              <a:spcAft>
                <a:spcPts val="0"/>
              </a:spcAft>
              <a:buSzPts val="2800"/>
              <a:buNone/>
            </a:pPr>
            <a:endParaRPr/>
          </a:p>
          <a:p>
            <a:pPr marL="457200" lvl="0" indent="-406400" algn="l" rtl="0">
              <a:lnSpc>
                <a:spcPct val="100000"/>
              </a:lnSpc>
              <a:spcBef>
                <a:spcPts val="560"/>
              </a:spcBef>
              <a:spcAft>
                <a:spcPts val="0"/>
              </a:spcAft>
              <a:buSzPts val="2800"/>
              <a:buChar char="▶"/>
            </a:pPr>
            <a:r>
              <a:rPr lang="ru-RU"/>
              <a:t> </a:t>
            </a:r>
            <a:r>
              <a:rPr lang="ru-RU" sz="3200">
                <a:latin typeface="Arial"/>
                <a:ea typeface="Arial"/>
                <a:cs typeface="Arial"/>
                <a:sym typeface="Arial"/>
              </a:rPr>
              <a:t>быстрота реакции;</a:t>
            </a:r>
            <a:endParaRPr sz="3200">
              <a:latin typeface="Arial"/>
              <a:ea typeface="Arial"/>
              <a:cs typeface="Arial"/>
              <a:sym typeface="Arial"/>
            </a:endParaRPr>
          </a:p>
          <a:p>
            <a:pPr marL="457200" lvl="0" indent="-406400" algn="l" rtl="0">
              <a:lnSpc>
                <a:spcPct val="100000"/>
              </a:lnSpc>
              <a:spcBef>
                <a:spcPts val="560"/>
              </a:spcBef>
              <a:spcAft>
                <a:spcPts val="0"/>
              </a:spcAft>
              <a:buSzPts val="2800"/>
              <a:buChar char="▶"/>
            </a:pPr>
            <a:r>
              <a:rPr lang="ru-RU" sz="3200">
                <a:latin typeface="Arial"/>
                <a:ea typeface="Arial"/>
                <a:cs typeface="Arial"/>
                <a:sym typeface="Arial"/>
              </a:rPr>
              <a:t>наличие и правильная реализация речевых формул;</a:t>
            </a:r>
            <a:endParaRPr sz="3200">
              <a:latin typeface="Arial"/>
              <a:ea typeface="Arial"/>
              <a:cs typeface="Arial"/>
              <a:sym typeface="Arial"/>
            </a:endParaRPr>
          </a:p>
          <a:p>
            <a:pPr marL="457200" lvl="0" indent="-406400" algn="l" rtl="0">
              <a:lnSpc>
                <a:spcPct val="100000"/>
              </a:lnSpc>
              <a:spcBef>
                <a:spcPts val="560"/>
              </a:spcBef>
              <a:spcAft>
                <a:spcPts val="0"/>
              </a:spcAft>
              <a:buSzPts val="2800"/>
              <a:buChar char="▶"/>
            </a:pPr>
            <a:r>
              <a:rPr lang="ru-RU" sz="3200">
                <a:latin typeface="Arial"/>
                <a:ea typeface="Arial"/>
                <a:cs typeface="Arial"/>
                <a:sym typeface="Arial"/>
              </a:rPr>
              <a:t> уместность реплик и их разнообразие;</a:t>
            </a:r>
            <a:endParaRPr sz="3200">
              <a:latin typeface="Arial"/>
              <a:ea typeface="Arial"/>
              <a:cs typeface="Arial"/>
              <a:sym typeface="Arial"/>
            </a:endParaRPr>
          </a:p>
          <a:p>
            <a:pPr marL="457200" lvl="0" indent="-406400" algn="l" rtl="0">
              <a:lnSpc>
                <a:spcPct val="100000"/>
              </a:lnSpc>
              <a:spcBef>
                <a:spcPts val="560"/>
              </a:spcBef>
              <a:spcAft>
                <a:spcPts val="0"/>
              </a:spcAft>
              <a:buSzPts val="2800"/>
              <a:buChar char="▶"/>
            </a:pPr>
            <a:r>
              <a:rPr lang="ru-RU" sz="3200">
                <a:latin typeface="Arial"/>
                <a:ea typeface="Arial"/>
                <a:cs typeface="Arial"/>
                <a:sym typeface="Arial"/>
              </a:rPr>
              <a:t>правильность использования лексики и грамматических струк­тур;</a:t>
            </a:r>
            <a:endParaRPr sz="3200">
              <a:latin typeface="Arial"/>
              <a:ea typeface="Arial"/>
              <a:cs typeface="Arial"/>
              <a:sym typeface="Arial"/>
            </a:endParaRPr>
          </a:p>
          <a:p>
            <a:pPr marL="457200" lvl="0" indent="-406400" algn="l" rtl="0">
              <a:lnSpc>
                <a:spcPct val="100000"/>
              </a:lnSpc>
              <a:spcBef>
                <a:spcPts val="560"/>
              </a:spcBef>
              <a:spcAft>
                <a:spcPts val="0"/>
              </a:spcAft>
              <a:buSzPts val="2800"/>
              <a:buChar char="▶"/>
            </a:pPr>
            <a:r>
              <a:rPr lang="ru-RU" sz="3200">
                <a:latin typeface="Arial"/>
                <a:ea typeface="Arial"/>
                <a:cs typeface="Arial"/>
                <a:sym typeface="Arial"/>
              </a:rPr>
              <a:t>соблюдение характеристик диалога</a:t>
            </a:r>
            <a:endParaRPr sz="3200">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42"/>
        <p:cNvGrpSpPr/>
        <p:nvPr/>
      </p:nvGrpSpPr>
      <p:grpSpPr>
        <a:xfrm>
          <a:off x="0" y="0"/>
          <a:ext cx="0" cy="0"/>
          <a:chOff x="0" y="0"/>
          <a:chExt cx="0" cy="0"/>
        </a:xfrm>
      </p:grpSpPr>
      <p:sp>
        <p:nvSpPr>
          <p:cNvPr id="43" name="Google Shape;43;p6"/>
          <p:cNvSpPr txBox="1">
            <a:spLocks noGrp="1"/>
          </p:cNvSpPr>
          <p:nvPr>
            <p:ph type="ctrTitle" idx="4294967295"/>
          </p:nvPr>
        </p:nvSpPr>
        <p:spPr>
          <a:xfrm>
            <a:off x="676275" y="1822450"/>
            <a:ext cx="7864475" cy="198755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chemeClr val="dk1"/>
              </a:buClr>
              <a:buSzPts val="3200"/>
              <a:buFont typeface="Arial"/>
              <a:buNone/>
            </a:pPr>
            <a:r>
              <a:rPr lang="ru-RU" sz="4400" b="1" i="0" u="none" strike="noStrike" cap="none">
                <a:solidFill>
                  <a:schemeClr val="dk1"/>
                </a:solidFill>
                <a:latin typeface="Arial"/>
                <a:ea typeface="Arial"/>
                <a:cs typeface="Arial"/>
                <a:sym typeface="Arial"/>
              </a:rPr>
              <a:t>ОБУЧЕНИЕ </a:t>
            </a:r>
            <a:br>
              <a:rPr lang="ru-RU" sz="4400" b="1" i="0" u="none" strike="noStrike" cap="none">
                <a:solidFill>
                  <a:schemeClr val="dk1"/>
                </a:solidFill>
                <a:latin typeface="Arial"/>
                <a:ea typeface="Arial"/>
                <a:cs typeface="Arial"/>
                <a:sym typeface="Arial"/>
              </a:rPr>
            </a:br>
            <a:r>
              <a:rPr lang="ru-RU" sz="4400" b="1" i="0" u="none" strike="noStrike" cap="none">
                <a:solidFill>
                  <a:schemeClr val="dk1"/>
                </a:solidFill>
                <a:latin typeface="Arial"/>
                <a:ea typeface="Arial"/>
                <a:cs typeface="Arial"/>
                <a:sym typeface="Arial"/>
              </a:rPr>
              <a:t>МОНОЛОГИЧЕСКОЙ </a:t>
            </a:r>
            <a:br>
              <a:rPr lang="ru-RU" sz="4400" b="1" i="0" u="none" strike="noStrike" cap="none">
                <a:solidFill>
                  <a:schemeClr val="dk1"/>
                </a:solidFill>
                <a:latin typeface="Arial"/>
                <a:ea typeface="Arial"/>
                <a:cs typeface="Arial"/>
                <a:sym typeface="Arial"/>
              </a:rPr>
            </a:br>
            <a:r>
              <a:rPr lang="ru-RU" sz="4400" b="1" i="0" u="none" strike="noStrike" cap="none">
                <a:solidFill>
                  <a:schemeClr val="dk1"/>
                </a:solidFill>
                <a:latin typeface="Arial"/>
                <a:ea typeface="Arial"/>
                <a:cs typeface="Arial"/>
                <a:sym typeface="Arial"/>
              </a:rPr>
              <a:t>РЕЧИ </a:t>
            </a:r>
            <a:endParaRPr sz="4400" b="1" i="0" u="none" strike="noStrike" cap="none">
              <a:solidFill>
                <a:schemeClr val="dk2"/>
              </a:solidFill>
              <a:latin typeface="Rambla"/>
              <a:ea typeface="Rambla"/>
              <a:cs typeface="Rambla"/>
              <a:sym typeface="Rambla"/>
            </a:endParaRPr>
          </a:p>
        </p:txBody>
      </p:sp>
    </p:spTree>
    <p:extLst>
      <p:ext uri="{BB962C8B-B14F-4D97-AF65-F5344CB8AC3E}">
        <p14:creationId xmlns:p14="http://schemas.microsoft.com/office/powerpoint/2010/main" val="19366704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7"/>
        <p:cNvGrpSpPr/>
        <p:nvPr/>
      </p:nvGrpSpPr>
      <p:grpSpPr>
        <a:xfrm>
          <a:off x="0" y="0"/>
          <a:ext cx="0" cy="0"/>
          <a:chOff x="0" y="0"/>
          <a:chExt cx="0" cy="0"/>
        </a:xfrm>
      </p:grpSpPr>
      <p:sp>
        <p:nvSpPr>
          <p:cNvPr id="48" name="Google Shape;48;p7"/>
          <p:cNvSpPr txBox="1">
            <a:spLocks noGrp="1"/>
          </p:cNvSpPr>
          <p:nvPr>
            <p:ph type="title" idx="4294967295"/>
          </p:nvPr>
        </p:nvSpPr>
        <p:spPr>
          <a:xfrm>
            <a:off x="450850" y="268287"/>
            <a:ext cx="8259762" cy="1158875"/>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2"/>
              </a:buClr>
              <a:buSzPts val="3200"/>
              <a:buFont typeface="Arial"/>
              <a:buNone/>
            </a:pPr>
            <a:r>
              <a:rPr lang="ru-RU" sz="3200" b="1" i="0" u="none" strike="noStrike" cap="none">
                <a:solidFill>
                  <a:schemeClr val="dk2"/>
                </a:solidFill>
                <a:latin typeface="Arial"/>
                <a:ea typeface="Arial"/>
                <a:cs typeface="Arial"/>
                <a:sym typeface="Arial"/>
              </a:rPr>
              <a:t>Характеристика монологической речи</a:t>
            </a:r>
            <a:endParaRPr sz="3200" b="1" i="0" u="none" strike="noStrike" cap="none">
              <a:solidFill>
                <a:schemeClr val="dk2"/>
              </a:solidFill>
              <a:latin typeface="Arial"/>
              <a:ea typeface="Arial"/>
              <a:cs typeface="Arial"/>
              <a:sym typeface="Arial"/>
            </a:endParaRPr>
          </a:p>
        </p:txBody>
      </p:sp>
      <p:sp>
        <p:nvSpPr>
          <p:cNvPr id="49" name="Google Shape;49;p7"/>
          <p:cNvSpPr txBox="1">
            <a:spLocks noGrp="1"/>
          </p:cNvSpPr>
          <p:nvPr>
            <p:ph type="body" idx="1"/>
          </p:nvPr>
        </p:nvSpPr>
        <p:spPr>
          <a:xfrm>
            <a:off x="457200" y="1481137"/>
            <a:ext cx="8291512" cy="4900612"/>
          </a:xfrm>
          <a:prstGeom prst="rect">
            <a:avLst/>
          </a:prstGeom>
          <a:noFill/>
          <a:ln>
            <a:noFill/>
          </a:ln>
        </p:spPr>
        <p:txBody>
          <a:bodyPr spcFirstLastPara="1" wrap="square" lIns="91425" tIns="45700" rIns="91425" bIns="45700" anchor="t" anchorCtr="0">
            <a:noAutofit/>
          </a:bodyPr>
          <a:lstStyle/>
          <a:p>
            <a:pPr marL="365125" marR="0" lvl="0" indent="-255587" algn="l" rtl="0">
              <a:lnSpc>
                <a:spcPct val="90000"/>
              </a:lnSpc>
              <a:spcBef>
                <a:spcPts val="0"/>
              </a:spcBef>
              <a:spcAft>
                <a:spcPts val="0"/>
              </a:spcAft>
              <a:buClr>
                <a:schemeClr val="accent1"/>
              </a:buClr>
              <a:buSzPts val="2176"/>
              <a:buFont typeface="Noto Sans Symbols"/>
              <a:buChar char="▶"/>
            </a:pPr>
            <a:r>
              <a:rPr lang="ru-RU" sz="3200" b="0" i="0" u="none" strike="noStrike" cap="none" dirty="0">
                <a:solidFill>
                  <a:schemeClr val="dk1"/>
                </a:solidFill>
                <a:latin typeface="Arial"/>
                <a:ea typeface="Arial"/>
                <a:cs typeface="Arial"/>
                <a:sym typeface="Arial"/>
              </a:rPr>
              <a:t>Монологическая речь представляет собой связное непрерывное предложение мыслей одним лицом, обращенное к одному или нескольким лицам (аудиториям). </a:t>
            </a:r>
            <a:endParaRPr dirty="0"/>
          </a:p>
          <a:p>
            <a:pPr marL="365125" marR="0" lvl="0" indent="-117411" algn="l" rtl="0">
              <a:lnSpc>
                <a:spcPct val="90000"/>
              </a:lnSpc>
              <a:spcBef>
                <a:spcPts val="400"/>
              </a:spcBef>
              <a:spcAft>
                <a:spcPts val="0"/>
              </a:spcAft>
              <a:buClr>
                <a:schemeClr val="accent1"/>
              </a:buClr>
              <a:buSzPts val="2176"/>
              <a:buFont typeface="Noto Sans Symbols"/>
              <a:buNone/>
            </a:pPr>
            <a:endParaRPr sz="3200" b="0" i="0" u="none" strike="noStrike" cap="none" dirty="0">
              <a:solidFill>
                <a:schemeClr val="dk1"/>
              </a:solidFill>
              <a:latin typeface="Arial"/>
              <a:ea typeface="Arial"/>
              <a:cs typeface="Arial"/>
              <a:sym typeface="Arial"/>
            </a:endParaRPr>
          </a:p>
          <a:p>
            <a:pPr marL="365125" marR="0" lvl="0" indent="-255587" algn="l" rtl="0">
              <a:lnSpc>
                <a:spcPct val="90000"/>
              </a:lnSpc>
              <a:spcBef>
                <a:spcPts val="400"/>
              </a:spcBef>
              <a:spcAft>
                <a:spcPts val="0"/>
              </a:spcAft>
              <a:buClr>
                <a:schemeClr val="accent1"/>
              </a:buClr>
              <a:buSzPts val="2176"/>
              <a:buFont typeface="Noto Sans Symbols"/>
              <a:buChar char="▶"/>
            </a:pPr>
            <a:r>
              <a:rPr lang="ru-RU" sz="3200" b="0" i="0" u="none" strike="noStrike" cap="none" dirty="0">
                <a:solidFill>
                  <a:schemeClr val="dk1"/>
                </a:solidFill>
                <a:latin typeface="Arial"/>
                <a:ea typeface="Arial"/>
                <a:cs typeface="Arial"/>
                <a:sym typeface="Arial"/>
              </a:rPr>
              <a:t>Цель этой направленности, обращенности - достигнуть необходимого воздействия на слушателей (слушателя).</a:t>
            </a:r>
            <a:endParaRPr dirty="0"/>
          </a:p>
          <a:p>
            <a:pPr marL="365760" marR="0" lvl="0" indent="-117854" algn="l" rtl="0">
              <a:lnSpc>
                <a:spcPct val="100000"/>
              </a:lnSpc>
              <a:spcBef>
                <a:spcPts val="400"/>
              </a:spcBef>
              <a:spcAft>
                <a:spcPts val="0"/>
              </a:spcAft>
              <a:buClr>
                <a:schemeClr val="accent1"/>
              </a:buClr>
              <a:buSzPts val="2176"/>
              <a:buFont typeface="Noto Sans Symbols"/>
              <a:buNone/>
            </a:pPr>
            <a:endParaRPr sz="3200" b="0" i="0" u="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8529783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8"/>
          <p:cNvSpPr txBox="1">
            <a:spLocks noGrp="1"/>
          </p:cNvSpPr>
          <p:nvPr>
            <p:ph type="title" idx="4294967295"/>
          </p:nvPr>
        </p:nvSpPr>
        <p:spPr>
          <a:xfrm>
            <a:off x="463550" y="347662"/>
            <a:ext cx="8242300" cy="1279525"/>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2"/>
              </a:buClr>
              <a:buSzPts val="3240"/>
              <a:buFont typeface="Arial"/>
              <a:buNone/>
            </a:pPr>
            <a:r>
              <a:rPr lang="ru-RU" sz="3240" b="1" i="0" u="none" strike="noStrike" cap="none">
                <a:solidFill>
                  <a:schemeClr val="dk2"/>
                </a:solidFill>
                <a:latin typeface="Arial"/>
                <a:ea typeface="Arial"/>
                <a:cs typeface="Arial"/>
                <a:sym typeface="Arial"/>
              </a:rPr>
              <a:t>Психологические особенности:</a:t>
            </a:r>
            <a:r>
              <a:rPr lang="ru-RU" sz="3690" b="1" i="0" u="none" strike="noStrike" cap="none">
                <a:solidFill>
                  <a:schemeClr val="dk2"/>
                </a:solidFill>
                <a:latin typeface="Rambla"/>
                <a:ea typeface="Rambla"/>
                <a:cs typeface="Rambla"/>
                <a:sym typeface="Rambla"/>
              </a:rPr>
              <a:t/>
            </a:r>
            <a:br>
              <a:rPr lang="ru-RU" sz="3690" b="1" i="0" u="none" strike="noStrike" cap="none">
                <a:solidFill>
                  <a:schemeClr val="dk2"/>
                </a:solidFill>
                <a:latin typeface="Rambla"/>
                <a:ea typeface="Rambla"/>
                <a:cs typeface="Rambla"/>
                <a:sym typeface="Rambla"/>
              </a:rPr>
            </a:br>
            <a:endParaRPr sz="3690" b="1" i="0" u="none" strike="noStrike" cap="none">
              <a:solidFill>
                <a:schemeClr val="dk2"/>
              </a:solidFill>
              <a:latin typeface="Rambla"/>
              <a:ea typeface="Rambla"/>
              <a:cs typeface="Rambla"/>
              <a:sym typeface="Rambla"/>
            </a:endParaRPr>
          </a:p>
        </p:txBody>
      </p:sp>
      <p:sp>
        <p:nvSpPr>
          <p:cNvPr id="55" name="Google Shape;55;p8"/>
          <p:cNvSpPr txBox="1">
            <a:spLocks noGrp="1"/>
          </p:cNvSpPr>
          <p:nvPr>
            <p:ph type="body" idx="1"/>
          </p:nvPr>
        </p:nvSpPr>
        <p:spPr>
          <a:xfrm>
            <a:off x="457200" y="1481137"/>
            <a:ext cx="8229600" cy="4525962"/>
          </a:xfrm>
          <a:prstGeom prst="rect">
            <a:avLst/>
          </a:prstGeom>
          <a:noFill/>
          <a:ln>
            <a:noFill/>
          </a:ln>
        </p:spPr>
        <p:txBody>
          <a:bodyPr spcFirstLastPara="1" wrap="square" lIns="91425" tIns="45700" rIns="91425" bIns="45700" anchor="t" anchorCtr="0">
            <a:noAutofit/>
          </a:bodyPr>
          <a:lstStyle/>
          <a:p>
            <a:pPr marL="365125" marR="0" lvl="0" indent="-255587" algn="l" rtl="0">
              <a:lnSpc>
                <a:spcPct val="100000"/>
              </a:lnSpc>
              <a:spcBef>
                <a:spcPts val="0"/>
              </a:spcBef>
              <a:spcAft>
                <a:spcPts val="0"/>
              </a:spcAft>
              <a:buClr>
                <a:schemeClr val="accent1"/>
              </a:buClr>
              <a:buSzPts val="2176"/>
              <a:buFont typeface="Noto Sans Symbols"/>
              <a:buChar char="▶"/>
            </a:pPr>
            <a:r>
              <a:rPr lang="ru-RU" sz="3200" b="0" i="0" u="none">
                <a:solidFill>
                  <a:schemeClr val="dk1"/>
                </a:solidFill>
                <a:latin typeface="Arial"/>
                <a:ea typeface="Arial"/>
                <a:cs typeface="Arial"/>
                <a:sym typeface="Arial"/>
              </a:rPr>
              <a:t>1. Отсутствие непосредственно обратной связи </a:t>
            </a:r>
            <a:endParaRPr/>
          </a:p>
          <a:p>
            <a:pPr marL="365125" marR="0" lvl="0" indent="-255587" algn="l" rtl="0">
              <a:lnSpc>
                <a:spcPct val="100000"/>
              </a:lnSpc>
              <a:spcBef>
                <a:spcPts val="400"/>
              </a:spcBef>
              <a:spcAft>
                <a:spcPts val="0"/>
              </a:spcAft>
              <a:buClr>
                <a:schemeClr val="accent1"/>
              </a:buClr>
              <a:buSzPts val="2176"/>
              <a:buFont typeface="Noto Sans Symbols"/>
              <a:buChar char="▶"/>
            </a:pPr>
            <a:r>
              <a:rPr lang="ru-RU" sz="3200" b="0" i="0" u="none">
                <a:solidFill>
                  <a:schemeClr val="dk1"/>
                </a:solidFill>
                <a:latin typeface="Arial"/>
                <a:ea typeface="Arial"/>
                <a:cs typeface="Arial"/>
                <a:sym typeface="Arial"/>
              </a:rPr>
              <a:t>2. Носит однонаправленный характер </a:t>
            </a:r>
            <a:endParaRPr/>
          </a:p>
          <a:p>
            <a:pPr marL="365125" marR="0" lvl="0" indent="-255587" algn="l" rtl="0">
              <a:lnSpc>
                <a:spcPct val="100000"/>
              </a:lnSpc>
              <a:spcBef>
                <a:spcPts val="400"/>
              </a:spcBef>
              <a:spcAft>
                <a:spcPts val="0"/>
              </a:spcAft>
              <a:buClr>
                <a:schemeClr val="accent1"/>
              </a:buClr>
              <a:buSzPts val="2176"/>
              <a:buFont typeface="Noto Sans Symbols"/>
              <a:buChar char="▶"/>
            </a:pPr>
            <a:r>
              <a:rPr lang="ru-RU" sz="3200" b="0" i="0" u="none">
                <a:solidFill>
                  <a:schemeClr val="dk1"/>
                </a:solidFill>
                <a:latin typeface="Arial"/>
                <a:ea typeface="Arial"/>
                <a:cs typeface="Arial"/>
                <a:sym typeface="Arial"/>
              </a:rPr>
              <a:t>3. Требует последовательности и логичности изложения </a:t>
            </a:r>
            <a:endParaRPr/>
          </a:p>
          <a:p>
            <a:pPr marL="365125" marR="0" lvl="0" indent="-255587" algn="l" rtl="0">
              <a:lnSpc>
                <a:spcPct val="100000"/>
              </a:lnSpc>
              <a:spcBef>
                <a:spcPts val="400"/>
              </a:spcBef>
              <a:spcAft>
                <a:spcPts val="0"/>
              </a:spcAft>
              <a:buClr>
                <a:schemeClr val="accent1"/>
              </a:buClr>
              <a:buSzPts val="2176"/>
              <a:buFont typeface="Noto Sans Symbols"/>
              <a:buChar char="▶"/>
            </a:pPr>
            <a:r>
              <a:rPr lang="ru-RU" sz="3200" b="0" i="0" u="none">
                <a:solidFill>
                  <a:schemeClr val="dk1"/>
                </a:solidFill>
                <a:latin typeface="Arial"/>
                <a:ea typeface="Arial"/>
                <a:cs typeface="Arial"/>
                <a:sym typeface="Arial"/>
              </a:rPr>
              <a:t>4. Структурированность </a:t>
            </a:r>
            <a:endParaRPr/>
          </a:p>
          <a:p>
            <a:pPr marL="365125" marR="0" lvl="0" indent="-255587" algn="l" rtl="0">
              <a:lnSpc>
                <a:spcPct val="100000"/>
              </a:lnSpc>
              <a:spcBef>
                <a:spcPts val="400"/>
              </a:spcBef>
              <a:spcAft>
                <a:spcPts val="0"/>
              </a:spcAft>
              <a:buClr>
                <a:schemeClr val="accent1"/>
              </a:buClr>
              <a:buSzPts val="2176"/>
              <a:buFont typeface="Noto Sans Symbols"/>
              <a:buChar char="▶"/>
            </a:pPr>
            <a:r>
              <a:rPr lang="ru-RU" sz="3200" b="0" i="0" u="none">
                <a:solidFill>
                  <a:schemeClr val="dk1"/>
                </a:solidFill>
                <a:latin typeface="Arial"/>
                <a:ea typeface="Arial"/>
                <a:cs typeface="Arial"/>
                <a:sym typeface="Arial"/>
              </a:rPr>
              <a:t>5. Контекстность</a:t>
            </a:r>
            <a:endParaRPr/>
          </a:p>
          <a:p>
            <a:pPr marL="365760" marR="0" lvl="0" indent="-117854" algn="l" rtl="0">
              <a:lnSpc>
                <a:spcPct val="100000"/>
              </a:lnSpc>
              <a:spcBef>
                <a:spcPts val="400"/>
              </a:spcBef>
              <a:spcAft>
                <a:spcPts val="0"/>
              </a:spcAft>
              <a:buClr>
                <a:schemeClr val="accent1"/>
              </a:buClr>
              <a:buSzPts val="2176"/>
              <a:buFont typeface="Noto Sans Symbols"/>
              <a:buNone/>
            </a:pPr>
            <a:endParaRPr sz="3200" b="0" i="0" u="none">
              <a:solidFill>
                <a:schemeClr val="dk1"/>
              </a:solidFill>
              <a:latin typeface="Arial"/>
              <a:ea typeface="Arial"/>
              <a:cs typeface="Arial"/>
              <a:sym typeface="Arial"/>
            </a:endParaRPr>
          </a:p>
        </p:txBody>
      </p:sp>
    </p:spTree>
    <p:extLst>
      <p:ext uri="{BB962C8B-B14F-4D97-AF65-F5344CB8AC3E}">
        <p14:creationId xmlns:p14="http://schemas.microsoft.com/office/powerpoint/2010/main" val="35579565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sp>
        <p:nvSpPr>
          <p:cNvPr id="60" name="Google Shape;60;p9"/>
          <p:cNvSpPr txBox="1">
            <a:spLocks noGrp="1"/>
          </p:cNvSpPr>
          <p:nvPr>
            <p:ph type="title" idx="4294967295"/>
          </p:nvPr>
        </p:nvSpPr>
        <p:spPr>
          <a:xfrm>
            <a:off x="450850" y="268287"/>
            <a:ext cx="8242300" cy="1158875"/>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2"/>
              </a:buClr>
              <a:buSzPts val="3200"/>
              <a:buFont typeface="Arial"/>
              <a:buNone/>
            </a:pPr>
            <a:r>
              <a:rPr lang="ru-RU" sz="3200" b="1" i="0" u="none" strike="noStrike" cap="none">
                <a:solidFill>
                  <a:schemeClr val="dk2"/>
                </a:solidFill>
                <a:latin typeface="Arial"/>
                <a:ea typeface="Arial"/>
                <a:cs typeface="Arial"/>
                <a:sym typeface="Arial"/>
              </a:rPr>
              <a:t>Лингвистические особенности: </a:t>
            </a:r>
            <a:endParaRPr sz="3200" b="1" i="0" u="none" strike="noStrike" cap="none">
              <a:solidFill>
                <a:schemeClr val="dk2"/>
              </a:solidFill>
              <a:latin typeface="Arial"/>
              <a:ea typeface="Arial"/>
              <a:cs typeface="Arial"/>
              <a:sym typeface="Arial"/>
            </a:endParaRPr>
          </a:p>
        </p:txBody>
      </p:sp>
      <p:sp>
        <p:nvSpPr>
          <p:cNvPr id="61" name="Google Shape;61;p9"/>
          <p:cNvSpPr txBox="1">
            <a:spLocks noGrp="1"/>
          </p:cNvSpPr>
          <p:nvPr>
            <p:ph type="body" idx="1"/>
          </p:nvPr>
        </p:nvSpPr>
        <p:spPr>
          <a:xfrm>
            <a:off x="457200" y="1481137"/>
            <a:ext cx="8229600" cy="4525962"/>
          </a:xfrm>
          <a:prstGeom prst="rect">
            <a:avLst/>
          </a:prstGeom>
          <a:noFill/>
          <a:ln>
            <a:noFill/>
          </a:ln>
        </p:spPr>
        <p:txBody>
          <a:bodyPr spcFirstLastPara="1" wrap="square" lIns="91425" tIns="45700" rIns="91425" bIns="45700" anchor="t" anchorCtr="0">
            <a:noAutofit/>
          </a:bodyPr>
          <a:lstStyle/>
          <a:p>
            <a:pPr marL="365125" marR="0" lvl="0" indent="-255587" algn="l" rtl="0">
              <a:lnSpc>
                <a:spcPct val="100000"/>
              </a:lnSpc>
              <a:spcBef>
                <a:spcPts val="0"/>
              </a:spcBef>
              <a:spcAft>
                <a:spcPts val="0"/>
              </a:spcAft>
              <a:buClr>
                <a:schemeClr val="accent1"/>
              </a:buClr>
              <a:buSzPts val="2176"/>
              <a:buFont typeface="Noto Sans Symbols"/>
              <a:buChar char="▶"/>
            </a:pPr>
            <a:r>
              <a:rPr lang="ru-RU" sz="3200" b="0" i="0" u="none" dirty="0">
                <a:solidFill>
                  <a:schemeClr val="dk1"/>
                </a:solidFill>
                <a:latin typeface="Arial"/>
                <a:ea typeface="Arial"/>
                <a:cs typeface="Arial"/>
                <a:sym typeface="Arial"/>
              </a:rPr>
              <a:t>1. </a:t>
            </a:r>
            <a:r>
              <a:rPr lang="ru-RU" sz="3200" dirty="0">
                <a:latin typeface="Arial"/>
                <a:ea typeface="Arial"/>
                <a:cs typeface="Arial"/>
                <a:sym typeface="Arial"/>
              </a:rPr>
              <a:t>Р</a:t>
            </a:r>
            <a:r>
              <a:rPr lang="ru-RU" sz="3200" b="0" i="0" u="none" dirty="0">
                <a:solidFill>
                  <a:schemeClr val="dk1"/>
                </a:solidFill>
                <a:latin typeface="Arial"/>
                <a:ea typeface="Arial"/>
                <a:cs typeface="Arial"/>
                <a:sym typeface="Arial"/>
              </a:rPr>
              <a:t>азвернутые, полносоставные предложения</a:t>
            </a:r>
            <a:r>
              <a:rPr lang="ru-RU" sz="3200" b="1" i="0" u="none" dirty="0">
                <a:solidFill>
                  <a:schemeClr val="dk1"/>
                </a:solidFill>
                <a:latin typeface="Arial"/>
                <a:ea typeface="Arial"/>
                <a:cs typeface="Arial"/>
                <a:sym typeface="Arial"/>
              </a:rPr>
              <a:t> </a:t>
            </a:r>
            <a:endParaRPr dirty="0"/>
          </a:p>
          <a:p>
            <a:pPr marL="365125" marR="0" lvl="0" indent="-255587" algn="l" rtl="0">
              <a:lnSpc>
                <a:spcPct val="100000"/>
              </a:lnSpc>
              <a:spcBef>
                <a:spcPts val="400"/>
              </a:spcBef>
              <a:spcAft>
                <a:spcPts val="0"/>
              </a:spcAft>
              <a:buClr>
                <a:schemeClr val="accent1"/>
              </a:buClr>
              <a:buSzPts val="2176"/>
              <a:buFont typeface="Noto Sans Symbols"/>
              <a:buChar char="▶"/>
            </a:pPr>
            <a:r>
              <a:rPr lang="ru-RU" sz="3200" b="0" i="0" u="none" dirty="0">
                <a:solidFill>
                  <a:schemeClr val="dk1"/>
                </a:solidFill>
                <a:latin typeface="Arial"/>
                <a:ea typeface="Arial"/>
                <a:cs typeface="Arial"/>
                <a:sym typeface="Arial"/>
              </a:rPr>
              <a:t>2. </a:t>
            </a:r>
            <a:r>
              <a:rPr lang="ru-RU" sz="3200" dirty="0">
                <a:latin typeface="Arial"/>
                <a:ea typeface="Arial"/>
                <a:cs typeface="Arial"/>
                <a:sym typeface="Arial"/>
              </a:rPr>
              <a:t>С</a:t>
            </a:r>
            <a:r>
              <a:rPr lang="ru-RU" sz="3200" b="0" i="0" u="none" dirty="0">
                <a:solidFill>
                  <a:schemeClr val="dk1"/>
                </a:solidFill>
                <a:latin typeface="Arial"/>
                <a:ea typeface="Arial"/>
                <a:cs typeface="Arial"/>
                <a:sym typeface="Arial"/>
              </a:rPr>
              <a:t>ложный синтаксис</a:t>
            </a:r>
            <a:endParaRPr dirty="0"/>
          </a:p>
          <a:p>
            <a:pPr marL="365125" marR="0" lvl="0" indent="-255587" algn="l" rtl="0">
              <a:lnSpc>
                <a:spcPct val="100000"/>
              </a:lnSpc>
              <a:spcBef>
                <a:spcPts val="400"/>
              </a:spcBef>
              <a:spcAft>
                <a:spcPts val="0"/>
              </a:spcAft>
              <a:buClr>
                <a:schemeClr val="accent1"/>
              </a:buClr>
              <a:buSzPts val="2176"/>
              <a:buFont typeface="Noto Sans Symbols"/>
              <a:buChar char="▶"/>
            </a:pPr>
            <a:r>
              <a:rPr lang="ru-RU" sz="3200" b="0" i="0" u="none" dirty="0">
                <a:solidFill>
                  <a:schemeClr val="dk1"/>
                </a:solidFill>
                <a:latin typeface="Arial"/>
                <a:ea typeface="Arial"/>
                <a:cs typeface="Arial"/>
                <a:sym typeface="Arial"/>
              </a:rPr>
              <a:t>3. </a:t>
            </a:r>
            <a:r>
              <a:rPr lang="ru-RU" sz="3200" dirty="0">
                <a:latin typeface="Arial"/>
                <a:ea typeface="Arial"/>
                <a:cs typeface="Arial"/>
                <a:sym typeface="Arial"/>
              </a:rPr>
              <a:t>Б</a:t>
            </a:r>
            <a:r>
              <a:rPr lang="ru-RU" sz="3200" b="0" i="0" u="none" dirty="0">
                <a:solidFill>
                  <a:schemeClr val="dk1"/>
                </a:solidFill>
                <a:latin typeface="Arial"/>
                <a:ea typeface="Arial"/>
                <a:cs typeface="Arial"/>
                <a:sym typeface="Arial"/>
              </a:rPr>
              <a:t>лизость к письменной речи</a:t>
            </a:r>
            <a:endParaRPr dirty="0"/>
          </a:p>
          <a:p>
            <a:pPr marL="365760" marR="0" lvl="0" indent="-117854" algn="l" rtl="0">
              <a:lnSpc>
                <a:spcPct val="100000"/>
              </a:lnSpc>
              <a:spcBef>
                <a:spcPts val="400"/>
              </a:spcBef>
              <a:spcAft>
                <a:spcPts val="0"/>
              </a:spcAft>
              <a:buClr>
                <a:schemeClr val="accent1"/>
              </a:buClr>
              <a:buSzPts val="2176"/>
              <a:buFont typeface="Noto Sans Symbols"/>
              <a:buNone/>
            </a:pPr>
            <a:endParaRPr sz="3200" b="0" i="0" u="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8443470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66" name="Google Shape;66;p10"/>
          <p:cNvSpPr txBox="1">
            <a:spLocks noGrp="1"/>
          </p:cNvSpPr>
          <p:nvPr>
            <p:ph type="title" idx="4294967295"/>
          </p:nvPr>
        </p:nvSpPr>
        <p:spPr>
          <a:xfrm>
            <a:off x="244475" y="176212"/>
            <a:ext cx="8399462" cy="1652587"/>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3200"/>
              <a:buFont typeface="Arial"/>
              <a:buNone/>
            </a:pPr>
            <a:r>
              <a:rPr lang="ru-RU" sz="3200" b="1" i="0" u="none" strike="noStrike" cap="none">
                <a:solidFill>
                  <a:schemeClr val="dk1"/>
                </a:solidFill>
                <a:latin typeface="Arial"/>
                <a:ea typeface="Arial"/>
                <a:cs typeface="Arial"/>
                <a:sym typeface="Arial"/>
              </a:rPr>
              <a:t>Коммуникативная природа монологической речи как психологическая особенность</a:t>
            </a:r>
            <a:r>
              <a:rPr lang="ru-RU" sz="3200" b="1" i="0" u="none" strike="noStrike" cap="none">
                <a:solidFill>
                  <a:schemeClr val="dk2"/>
                </a:solidFill>
                <a:latin typeface="Arial"/>
                <a:ea typeface="Arial"/>
                <a:cs typeface="Arial"/>
                <a:sym typeface="Arial"/>
              </a:rPr>
              <a:t> </a:t>
            </a:r>
            <a:endParaRPr/>
          </a:p>
        </p:txBody>
      </p:sp>
      <p:sp>
        <p:nvSpPr>
          <p:cNvPr id="67" name="Google Shape;67;p10"/>
          <p:cNvSpPr txBox="1">
            <a:spLocks noGrp="1"/>
          </p:cNvSpPr>
          <p:nvPr>
            <p:ph type="body" idx="4294967295"/>
          </p:nvPr>
        </p:nvSpPr>
        <p:spPr>
          <a:xfrm>
            <a:off x="468312" y="2060575"/>
            <a:ext cx="8007350" cy="4191000"/>
          </a:xfrm>
          <a:prstGeom prst="rect">
            <a:avLst/>
          </a:prstGeom>
          <a:noFill/>
          <a:ln>
            <a:noFill/>
          </a:ln>
        </p:spPr>
        <p:txBody>
          <a:bodyPr spcFirstLastPara="1" wrap="square" lIns="91425" tIns="45700" rIns="91425" bIns="45700" anchor="t" anchorCtr="0">
            <a:noAutofit/>
          </a:bodyPr>
          <a:lstStyle/>
          <a:p>
            <a:pPr marL="365125" marR="0" lvl="0" indent="-255587" algn="l" rtl="0">
              <a:lnSpc>
                <a:spcPct val="80000"/>
              </a:lnSpc>
              <a:spcBef>
                <a:spcPts val="0"/>
              </a:spcBef>
              <a:spcAft>
                <a:spcPts val="0"/>
              </a:spcAft>
              <a:buClr>
                <a:schemeClr val="accent1"/>
              </a:buClr>
              <a:buSzPts val="2176"/>
              <a:buFont typeface="Noto Sans Symbols"/>
              <a:buNone/>
            </a:pPr>
            <a:r>
              <a:rPr lang="ru-RU" sz="3200" b="0" i="0" u="none">
                <a:solidFill>
                  <a:schemeClr val="dk1"/>
                </a:solidFill>
                <a:latin typeface="Arial"/>
                <a:ea typeface="Arial"/>
                <a:cs typeface="Arial"/>
                <a:sym typeface="Arial"/>
              </a:rPr>
              <a:t>МР в естественном общении маркирована коммуникативными целями и задачей говорящего. </a:t>
            </a:r>
            <a:endParaRPr/>
          </a:p>
          <a:p>
            <a:pPr marL="365125" marR="0" lvl="0" indent="-255587" algn="l" rtl="0">
              <a:lnSpc>
                <a:spcPct val="80000"/>
              </a:lnSpc>
              <a:spcBef>
                <a:spcPts val="400"/>
              </a:spcBef>
              <a:spcAft>
                <a:spcPts val="0"/>
              </a:spcAft>
              <a:buClr>
                <a:schemeClr val="accent1"/>
              </a:buClr>
              <a:buSzPts val="2176"/>
              <a:buFont typeface="Noto Sans Symbols"/>
              <a:buNone/>
            </a:pPr>
            <a:endParaRPr sz="3200" b="0" i="0" u="none">
              <a:solidFill>
                <a:schemeClr val="dk1"/>
              </a:solidFill>
              <a:latin typeface="Arial"/>
              <a:ea typeface="Arial"/>
              <a:cs typeface="Arial"/>
              <a:sym typeface="Arial"/>
            </a:endParaRPr>
          </a:p>
          <a:p>
            <a:pPr marL="365125" marR="0" lvl="0" indent="-255587" algn="l" rtl="0">
              <a:lnSpc>
                <a:spcPct val="80000"/>
              </a:lnSpc>
              <a:spcBef>
                <a:spcPts val="400"/>
              </a:spcBef>
              <a:spcAft>
                <a:spcPts val="0"/>
              </a:spcAft>
              <a:buClr>
                <a:schemeClr val="accent1"/>
              </a:buClr>
              <a:buSzPts val="2176"/>
              <a:buFont typeface="Noto Sans Symbols"/>
              <a:buNone/>
            </a:pPr>
            <a:r>
              <a:rPr lang="ru-RU" sz="3200" b="0" i="0" u="none">
                <a:solidFill>
                  <a:schemeClr val="dk1"/>
                </a:solidFill>
                <a:latin typeface="Arial"/>
                <a:ea typeface="Arial"/>
                <a:cs typeface="Arial"/>
                <a:sym typeface="Arial"/>
              </a:rPr>
              <a:t>Коммуникативность – основополагающий фактор, обеспечивающий адекватность общения на логико-семантическом уровне.</a:t>
            </a:r>
            <a:endParaRPr/>
          </a:p>
        </p:txBody>
      </p:sp>
    </p:spTree>
    <p:extLst>
      <p:ext uri="{BB962C8B-B14F-4D97-AF65-F5344CB8AC3E}">
        <p14:creationId xmlns:p14="http://schemas.microsoft.com/office/powerpoint/2010/main" val="903945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67">
                                            <p:txEl>
                                              <p:pRg st="0" end="0"/>
                                            </p:txEl>
                                          </p:spTgt>
                                        </p:tgtEl>
                                        <p:attrNameLst>
                                          <p:attrName>style.visibility</p:attrName>
                                        </p:attrNameLst>
                                      </p:cBhvr>
                                      <p:to>
                                        <p:strVal val="visible"/>
                                      </p:to>
                                    </p:set>
                                    <p:anim calcmode="lin" valueType="num">
                                      <p:cBhvr additive="base">
                                        <p:cTn id="7" dur="500"/>
                                        <p:tgtEl>
                                          <p:spTgt spid="67">
                                            <p:txEl>
                                              <p:pRg st="0" end="0"/>
                                            </p:txEl>
                                          </p:spTgt>
                                        </p:tgtEl>
                                        <p:attrNameLst>
                                          <p:attrName>ppt_w</p:attrName>
                                        </p:attrNameLst>
                                      </p:cBhvr>
                                      <p:tavLst>
                                        <p:tav tm="0">
                                          <p:val>
                                            <p:strVal val="0"/>
                                          </p:val>
                                        </p:tav>
                                        <p:tav tm="100000">
                                          <p:val>
                                            <p:strVal val="#ppt_w"/>
                                          </p:val>
                                        </p:tav>
                                      </p:tavLst>
                                    </p:anim>
                                    <p:anim calcmode="lin" valueType="num">
                                      <p:cBhvr additive="base">
                                        <p:cTn id="8" dur="500"/>
                                        <p:tgtEl>
                                          <p:spTgt spid="67">
                                            <p:txEl>
                                              <p:pRg st="0" end="0"/>
                                            </p:txEl>
                                          </p:spTgt>
                                        </p:tgtEl>
                                        <p:attrNameLst>
                                          <p:attrName>ppt_h</p:attrName>
                                        </p:attrNameLst>
                                      </p:cBhvr>
                                      <p:tavLst>
                                        <p:tav tm="0">
                                          <p:val>
                                            <p:str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nodeType="clickEffect">
                                  <p:stCondLst>
                                    <p:cond delay="0"/>
                                  </p:stCondLst>
                                  <p:childTnLst>
                                    <p:set>
                                      <p:cBhvr>
                                        <p:cTn id="12" dur="1" fill="hold">
                                          <p:stCondLst>
                                            <p:cond delay="0"/>
                                          </p:stCondLst>
                                        </p:cTn>
                                        <p:tgtEl>
                                          <p:spTgt spid="67">
                                            <p:txEl>
                                              <p:pRg st="1" end="1"/>
                                            </p:txEl>
                                          </p:spTgt>
                                        </p:tgtEl>
                                        <p:attrNameLst>
                                          <p:attrName>style.visibility</p:attrName>
                                        </p:attrNameLst>
                                      </p:cBhvr>
                                      <p:to>
                                        <p:strVal val="visible"/>
                                      </p:to>
                                    </p:set>
                                    <p:anim calcmode="lin" valueType="num">
                                      <p:cBhvr additive="base">
                                        <p:cTn id="13" dur="500"/>
                                        <p:tgtEl>
                                          <p:spTgt spid="67">
                                            <p:txEl>
                                              <p:pRg st="1" end="1"/>
                                            </p:txEl>
                                          </p:spTgt>
                                        </p:tgtEl>
                                        <p:attrNameLst>
                                          <p:attrName>ppt_w</p:attrName>
                                        </p:attrNameLst>
                                      </p:cBhvr>
                                      <p:tavLst>
                                        <p:tav tm="0">
                                          <p:val>
                                            <p:strVal val="0"/>
                                          </p:val>
                                        </p:tav>
                                        <p:tav tm="100000">
                                          <p:val>
                                            <p:strVal val="#ppt_w"/>
                                          </p:val>
                                        </p:tav>
                                      </p:tavLst>
                                    </p:anim>
                                    <p:anim calcmode="lin" valueType="num">
                                      <p:cBhvr additive="base">
                                        <p:cTn id="14" dur="500"/>
                                        <p:tgtEl>
                                          <p:spTgt spid="67">
                                            <p:txEl>
                                              <p:pRg st="1" end="1"/>
                                            </p:txEl>
                                          </p:spTgt>
                                        </p:tgtEl>
                                        <p:attrNameLst>
                                          <p:attrName>ppt_h</p:attrName>
                                        </p:attrNameLst>
                                      </p:cBhvr>
                                      <p:tavLst>
                                        <p:tav tm="0">
                                          <p:val>
                                            <p:str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nodeType="clickEffect">
                                  <p:stCondLst>
                                    <p:cond delay="0"/>
                                  </p:stCondLst>
                                  <p:childTnLst>
                                    <p:set>
                                      <p:cBhvr>
                                        <p:cTn id="18" dur="1" fill="hold">
                                          <p:stCondLst>
                                            <p:cond delay="0"/>
                                          </p:stCondLst>
                                        </p:cTn>
                                        <p:tgtEl>
                                          <p:spTgt spid="67">
                                            <p:txEl>
                                              <p:pRg st="2" end="2"/>
                                            </p:txEl>
                                          </p:spTgt>
                                        </p:tgtEl>
                                        <p:attrNameLst>
                                          <p:attrName>style.visibility</p:attrName>
                                        </p:attrNameLst>
                                      </p:cBhvr>
                                      <p:to>
                                        <p:strVal val="visible"/>
                                      </p:to>
                                    </p:set>
                                    <p:anim calcmode="lin" valueType="num">
                                      <p:cBhvr additive="base">
                                        <p:cTn id="19" dur="500"/>
                                        <p:tgtEl>
                                          <p:spTgt spid="67">
                                            <p:txEl>
                                              <p:pRg st="2" end="2"/>
                                            </p:txEl>
                                          </p:spTgt>
                                        </p:tgtEl>
                                        <p:attrNameLst>
                                          <p:attrName>ppt_w</p:attrName>
                                        </p:attrNameLst>
                                      </p:cBhvr>
                                      <p:tavLst>
                                        <p:tav tm="0">
                                          <p:val>
                                            <p:strVal val="0"/>
                                          </p:val>
                                        </p:tav>
                                        <p:tav tm="100000">
                                          <p:val>
                                            <p:strVal val="#ppt_w"/>
                                          </p:val>
                                        </p:tav>
                                      </p:tavLst>
                                    </p:anim>
                                    <p:anim calcmode="lin" valueType="num">
                                      <p:cBhvr additive="base">
                                        <p:cTn id="20" dur="500"/>
                                        <p:tgtEl>
                                          <p:spTgt spid="67">
                                            <p:txEl>
                                              <p:pRg st="2" end="2"/>
                                            </p:txEl>
                                          </p:spTgt>
                                        </p:tgtEl>
                                        <p:attrNameLst>
                                          <p:attrName>ppt_h</p:attrName>
                                        </p:attrNameLst>
                                      </p:cBhvr>
                                      <p:tavLst>
                                        <p:tav tm="0">
                                          <p:val>
                                            <p:str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71"/>
        <p:cNvGrpSpPr/>
        <p:nvPr/>
      </p:nvGrpSpPr>
      <p:grpSpPr>
        <a:xfrm>
          <a:off x="0" y="0"/>
          <a:ext cx="0" cy="0"/>
          <a:chOff x="0" y="0"/>
          <a:chExt cx="0" cy="0"/>
        </a:xfrm>
      </p:grpSpPr>
      <p:graphicFrame>
        <p:nvGraphicFramePr>
          <p:cNvPr id="72" name="Google Shape;72;p11"/>
          <p:cNvGraphicFramePr/>
          <p:nvPr>
            <p:extLst>
              <p:ext uri="{D42A27DB-BD31-4B8C-83A1-F6EECF244321}">
                <p14:modId xmlns:p14="http://schemas.microsoft.com/office/powerpoint/2010/main" val="1307948232"/>
              </p:ext>
            </p:extLst>
          </p:nvPr>
        </p:nvGraphicFramePr>
        <p:xfrm>
          <a:off x="468312" y="2636837"/>
          <a:ext cx="8229600" cy="3480445"/>
        </p:xfrm>
        <a:graphic>
          <a:graphicData uri="http://schemas.openxmlformats.org/drawingml/2006/table">
            <a:tbl>
              <a:tblPr>
                <a:noFill/>
              </a:tblPr>
              <a:tblGrid>
                <a:gridCol w="4114800">
                  <a:extLst>
                    <a:ext uri="{9D8B030D-6E8A-4147-A177-3AD203B41FA5}">
                      <a16:colId xmlns:a16="http://schemas.microsoft.com/office/drawing/2014/main" xmlns="" val="20000"/>
                    </a:ext>
                  </a:extLst>
                </a:gridCol>
                <a:gridCol w="4114800">
                  <a:extLst>
                    <a:ext uri="{9D8B030D-6E8A-4147-A177-3AD203B41FA5}">
                      <a16:colId xmlns:a16="http://schemas.microsoft.com/office/drawing/2014/main" xmlns="" val="20001"/>
                    </a:ext>
                  </a:extLst>
                </a:gridCol>
              </a:tblGrid>
              <a:tr h="371475">
                <a:tc>
                  <a:txBody>
                    <a:bodyPr/>
                    <a:lstStyle/>
                    <a:p>
                      <a:pPr marL="0" marR="0" lvl="0" indent="0" algn="ctr" rtl="0">
                        <a:lnSpc>
                          <a:spcPct val="100000"/>
                        </a:lnSpc>
                        <a:spcBef>
                          <a:spcPts val="0"/>
                        </a:spcBef>
                        <a:spcAft>
                          <a:spcPts val="0"/>
                        </a:spcAft>
                        <a:buClr>
                          <a:srgbClr val="000000"/>
                        </a:buClr>
                        <a:buSzPts val="1800"/>
                        <a:buFont typeface="Arial"/>
                        <a:buNone/>
                      </a:pPr>
                      <a:r>
                        <a:rPr lang="ru-RU" sz="1800" b="1" i="0" u="none" strike="noStrike" cap="none" dirty="0">
                          <a:solidFill>
                            <a:srgbClr val="000000"/>
                          </a:solidFill>
                          <a:latin typeface="Arial"/>
                          <a:ea typeface="Arial"/>
                          <a:cs typeface="Arial"/>
                          <a:sym typeface="Arial"/>
                        </a:rPr>
                        <a:t>Сходство</a:t>
                      </a:r>
                      <a:endParaRPr sz="1400" u="none" strike="noStrike" cap="none" dirty="0"/>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38100" cap="flat" cmpd="sng">
                      <a:solidFill>
                        <a:schemeClr val="lt1"/>
                      </a:solidFill>
                      <a:prstDash val="solid"/>
                      <a:round/>
                      <a:headEnd type="none" w="sm" len="sm"/>
                      <a:tailEnd type="none" w="sm" len="sm"/>
                    </a:lnB>
                    <a:solidFill>
                      <a:schemeClr val="accent1"/>
                    </a:solidFill>
                  </a:tcPr>
                </a:tc>
                <a:tc>
                  <a:txBody>
                    <a:bodyPr/>
                    <a:lstStyle/>
                    <a:p>
                      <a:pPr marL="0" marR="0" lvl="0" indent="0" algn="ctr" rtl="0">
                        <a:lnSpc>
                          <a:spcPct val="100000"/>
                        </a:lnSpc>
                        <a:spcBef>
                          <a:spcPts val="0"/>
                        </a:spcBef>
                        <a:spcAft>
                          <a:spcPts val="0"/>
                        </a:spcAft>
                        <a:buClr>
                          <a:srgbClr val="000000"/>
                        </a:buClr>
                        <a:buSzPts val="1800"/>
                        <a:buFont typeface="Arial"/>
                        <a:buNone/>
                      </a:pPr>
                      <a:r>
                        <a:rPr lang="ru-RU" sz="1800" b="1" i="0" u="none" strike="noStrike" cap="none">
                          <a:solidFill>
                            <a:srgbClr val="000000"/>
                          </a:solidFill>
                          <a:latin typeface="Arial"/>
                          <a:ea typeface="Arial"/>
                          <a:cs typeface="Arial"/>
                          <a:sym typeface="Arial"/>
                        </a:rPr>
                        <a:t>Различие</a:t>
                      </a:r>
                      <a:endParaRPr sz="1400" u="none" strike="noStrike" cap="none"/>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38100" cap="flat" cmpd="sng">
                      <a:solidFill>
                        <a:schemeClr val="lt1"/>
                      </a:solidFill>
                      <a:prstDash val="solid"/>
                      <a:round/>
                      <a:headEnd type="none" w="sm" len="sm"/>
                      <a:tailEnd type="none" w="sm" len="sm"/>
                    </a:lnB>
                    <a:solidFill>
                      <a:schemeClr val="accent1"/>
                    </a:solidFill>
                  </a:tcPr>
                </a:tc>
                <a:extLst>
                  <a:ext uri="{0D108BD9-81ED-4DB2-BD59-A6C34878D82A}">
                    <a16:rowId xmlns:a16="http://schemas.microsoft.com/office/drawing/2014/main" xmlns="" val="10000"/>
                  </a:ext>
                </a:extLst>
              </a:tr>
              <a:tr h="3108325">
                <a:tc>
                  <a:txBody>
                    <a:bodyPr/>
                    <a:lstStyle/>
                    <a:p>
                      <a:pPr marL="0" marR="0" lvl="0" indent="0" algn="l" rtl="0">
                        <a:lnSpc>
                          <a:spcPct val="100000"/>
                        </a:lnSpc>
                        <a:spcBef>
                          <a:spcPts val="0"/>
                        </a:spcBef>
                        <a:spcAft>
                          <a:spcPts val="0"/>
                        </a:spcAft>
                        <a:buClr>
                          <a:srgbClr val="000000"/>
                        </a:buClr>
                        <a:buSzPts val="1800"/>
                        <a:buFont typeface="Arial"/>
                        <a:buChar char="•"/>
                      </a:pPr>
                      <a:r>
                        <a:rPr lang="ru-RU" sz="1800" b="0" i="0" u="none" strike="noStrike" cap="none">
                          <a:solidFill>
                            <a:srgbClr val="000000"/>
                          </a:solidFill>
                          <a:latin typeface="Arial"/>
                          <a:ea typeface="Arial"/>
                          <a:cs typeface="Arial"/>
                          <a:sym typeface="Arial"/>
                        </a:rPr>
                        <a:t>обе формы имеют функцию общения</a:t>
                      </a:r>
                      <a:endParaRPr sz="1400" u="none" strike="noStrike" cap="none"/>
                    </a:p>
                    <a:p>
                      <a:pPr marL="0" marR="0" lvl="0" indent="0" algn="l" rtl="0">
                        <a:lnSpc>
                          <a:spcPct val="100000"/>
                        </a:lnSpc>
                        <a:spcBef>
                          <a:spcPts val="0"/>
                        </a:spcBef>
                        <a:spcAft>
                          <a:spcPts val="0"/>
                        </a:spcAft>
                        <a:buClr>
                          <a:srgbClr val="000000"/>
                        </a:buClr>
                        <a:buSzPts val="1800"/>
                        <a:buFont typeface="Arial"/>
                        <a:buChar char="•"/>
                      </a:pPr>
                      <a:r>
                        <a:rPr lang="ru-RU" sz="1800" b="0" i="0" u="none" strike="noStrike" cap="none">
                          <a:solidFill>
                            <a:srgbClr val="000000"/>
                          </a:solidFill>
                          <a:latin typeface="Arial"/>
                          <a:ea typeface="Arial"/>
                          <a:cs typeface="Arial"/>
                          <a:sym typeface="Arial"/>
                        </a:rPr>
                        <a:t>обмена мыслями</a:t>
                      </a:r>
                      <a:endParaRPr sz="1400" u="none" strike="noStrike" cap="none"/>
                    </a:p>
                    <a:p>
                      <a:pPr marL="0" marR="0" lvl="0" indent="0" algn="l" rtl="0">
                        <a:lnSpc>
                          <a:spcPct val="100000"/>
                        </a:lnSpc>
                        <a:spcBef>
                          <a:spcPts val="0"/>
                        </a:spcBef>
                        <a:spcAft>
                          <a:spcPts val="0"/>
                        </a:spcAft>
                        <a:buClr>
                          <a:srgbClr val="000000"/>
                        </a:buClr>
                        <a:buSzPts val="1800"/>
                        <a:buFont typeface="Arial"/>
                        <a:buChar char="•"/>
                      </a:pPr>
                      <a:r>
                        <a:rPr lang="ru-RU" sz="1800" b="0" i="0" u="none" strike="noStrike" cap="none">
                          <a:solidFill>
                            <a:srgbClr val="000000"/>
                          </a:solidFill>
                          <a:latin typeface="Arial"/>
                          <a:ea typeface="Arial"/>
                          <a:cs typeface="Arial"/>
                          <a:sym typeface="Arial"/>
                        </a:rPr>
                        <a:t>чувствами</a:t>
                      </a:r>
                      <a:endParaRPr sz="1400" u="none" strike="noStrike" cap="none"/>
                    </a:p>
                    <a:p>
                      <a:pPr marL="0" marR="0" lvl="0" indent="0" algn="l" rtl="0">
                        <a:lnSpc>
                          <a:spcPct val="100000"/>
                        </a:lnSpc>
                        <a:spcBef>
                          <a:spcPts val="0"/>
                        </a:spcBef>
                        <a:spcAft>
                          <a:spcPts val="0"/>
                        </a:spcAft>
                        <a:buClr>
                          <a:srgbClr val="000000"/>
                        </a:buClr>
                        <a:buSzPts val="1800"/>
                        <a:buFont typeface="Arial"/>
                        <a:buChar char="•"/>
                      </a:pPr>
                      <a:r>
                        <a:rPr lang="ru-RU" sz="1800" b="0" i="0" u="none" strike="noStrike" cap="none">
                          <a:solidFill>
                            <a:srgbClr val="000000"/>
                          </a:solidFill>
                          <a:latin typeface="Arial"/>
                          <a:ea typeface="Arial"/>
                          <a:cs typeface="Arial"/>
                          <a:sym typeface="Arial"/>
                        </a:rPr>
                        <a:t>мнениями между людьми</a:t>
                      </a:r>
                      <a:endParaRPr sz="1400" u="none" strike="noStrike" cap="none"/>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381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CDE0E8"/>
                    </a:solidFill>
                  </a:tcPr>
                </a:tc>
                <a:tc>
                  <a:txBody>
                    <a:bodyPr/>
                    <a:lstStyle/>
                    <a:p>
                      <a:pPr marL="0" marR="0" lvl="0" indent="0" algn="l" rtl="0">
                        <a:lnSpc>
                          <a:spcPct val="100000"/>
                        </a:lnSpc>
                        <a:spcBef>
                          <a:spcPts val="0"/>
                        </a:spcBef>
                        <a:spcAft>
                          <a:spcPts val="0"/>
                        </a:spcAft>
                        <a:buClr>
                          <a:srgbClr val="000000"/>
                        </a:buClr>
                        <a:buSzPts val="1800"/>
                        <a:buFont typeface="Arial"/>
                        <a:buChar char="•"/>
                      </a:pPr>
                      <a:r>
                        <a:rPr lang="ru-RU" sz="1800" b="0" i="0" u="none" strike="noStrike" cap="none" dirty="0">
                          <a:solidFill>
                            <a:srgbClr val="000000"/>
                          </a:solidFill>
                          <a:latin typeface="Arial"/>
                          <a:ea typeface="Arial"/>
                          <a:cs typeface="Arial"/>
                          <a:sym typeface="Arial"/>
                        </a:rPr>
                        <a:t>Диалогическая речь предназначена для непосредственного, контактирующего взаимодействия между 2 или несколькими собеседниками, причём в обмене информацией речевые партнёры могут меняться ролями. </a:t>
                      </a:r>
                      <a:endParaRPr sz="1400" u="none" strike="noStrike" cap="none" dirty="0"/>
                    </a:p>
                    <a:p>
                      <a:pPr marL="0" marR="0" lvl="0" indent="0" algn="l" rtl="0">
                        <a:lnSpc>
                          <a:spcPct val="100000"/>
                        </a:lnSpc>
                        <a:spcBef>
                          <a:spcPts val="0"/>
                        </a:spcBef>
                        <a:spcAft>
                          <a:spcPts val="0"/>
                        </a:spcAft>
                        <a:buClr>
                          <a:srgbClr val="000000"/>
                        </a:buClr>
                        <a:buSzPts val="1800"/>
                        <a:buFont typeface="Arial"/>
                        <a:buChar char="•"/>
                      </a:pPr>
                      <a:r>
                        <a:rPr lang="ru-RU" sz="1800" b="0" i="0" u="none" strike="noStrike" cap="none" dirty="0">
                          <a:solidFill>
                            <a:srgbClr val="000000"/>
                          </a:solidFill>
                          <a:latin typeface="Arial"/>
                          <a:ea typeface="Arial"/>
                          <a:cs typeface="Arial"/>
                          <a:sym typeface="Arial"/>
                        </a:rPr>
                        <a:t>Монологическая же речь преимущественно носит однонаправленный характер.</a:t>
                      </a:r>
                      <a:endParaRPr sz="1400" u="none" strike="noStrike" cap="none" dirty="0"/>
                    </a:p>
                    <a:p>
                      <a:pPr marL="0" marR="0" lvl="0" indent="0" algn="l" rtl="0">
                        <a:lnSpc>
                          <a:spcPct val="100000"/>
                        </a:lnSpc>
                        <a:spcBef>
                          <a:spcPts val="0"/>
                        </a:spcBef>
                        <a:spcAft>
                          <a:spcPts val="0"/>
                        </a:spcAft>
                        <a:buClr>
                          <a:srgbClr val="000000"/>
                        </a:buClr>
                        <a:buSzPts val="1800"/>
                        <a:buFont typeface="Arial"/>
                        <a:buNone/>
                      </a:pPr>
                      <a:endParaRPr sz="1800" b="0" i="0" u="none" strike="noStrike" cap="none" dirty="0">
                        <a:solidFill>
                          <a:srgbClr val="000000"/>
                        </a:solidFill>
                        <a:latin typeface="Arial"/>
                        <a:ea typeface="Arial"/>
                        <a:cs typeface="Arial"/>
                        <a:sym typeface="Arial"/>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381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CDE0E8"/>
                    </a:solidFill>
                  </a:tcPr>
                </a:tc>
                <a:extLst>
                  <a:ext uri="{0D108BD9-81ED-4DB2-BD59-A6C34878D82A}">
                    <a16:rowId xmlns:a16="http://schemas.microsoft.com/office/drawing/2014/main" xmlns="" val="10001"/>
                  </a:ext>
                </a:extLst>
              </a:tr>
            </a:tbl>
          </a:graphicData>
        </a:graphic>
      </p:graphicFrame>
      <p:sp>
        <p:nvSpPr>
          <p:cNvPr id="73" name="Google Shape;73;p11"/>
          <p:cNvSpPr/>
          <p:nvPr/>
        </p:nvSpPr>
        <p:spPr>
          <a:xfrm>
            <a:off x="3276600" y="188912"/>
            <a:ext cx="2663825" cy="792162"/>
          </a:xfrm>
          <a:prstGeom prst="ellipse">
            <a:avLst/>
          </a:prstGeom>
          <a:solidFill>
            <a:schemeClr val="accent1"/>
          </a:solidFill>
          <a:ln w="55000" cap="flat" cmpd="thickThin">
            <a:solidFill>
              <a:srgbClr val="1E768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Arial"/>
              <a:buNone/>
            </a:pPr>
            <a:r>
              <a:rPr lang="ru-RU" sz="1800" b="0" i="0" u="none" strike="noStrike" cap="none">
                <a:solidFill>
                  <a:srgbClr val="FFFFFF"/>
                </a:solidFill>
                <a:latin typeface="Arial"/>
                <a:ea typeface="Arial"/>
                <a:cs typeface="Arial"/>
                <a:sym typeface="Arial"/>
              </a:rPr>
              <a:t>Речь</a:t>
            </a:r>
            <a:endParaRPr sz="1400" b="0" i="0" u="none" strike="noStrike" cap="none">
              <a:solidFill>
                <a:srgbClr val="000000"/>
              </a:solidFill>
              <a:latin typeface="Arial"/>
              <a:ea typeface="Arial"/>
              <a:cs typeface="Arial"/>
              <a:sym typeface="Arial"/>
            </a:endParaRPr>
          </a:p>
        </p:txBody>
      </p:sp>
      <p:sp>
        <p:nvSpPr>
          <p:cNvPr id="74" name="Google Shape;74;p11"/>
          <p:cNvSpPr/>
          <p:nvPr/>
        </p:nvSpPr>
        <p:spPr>
          <a:xfrm>
            <a:off x="684212" y="1125537"/>
            <a:ext cx="2951162" cy="1150937"/>
          </a:xfrm>
          <a:prstGeom prst="ellipse">
            <a:avLst/>
          </a:prstGeom>
          <a:solidFill>
            <a:schemeClr val="accent1"/>
          </a:solidFill>
          <a:ln w="55000" cap="flat" cmpd="thickThin">
            <a:solidFill>
              <a:srgbClr val="1E768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Arial"/>
              <a:buNone/>
            </a:pPr>
            <a:r>
              <a:rPr lang="ru-RU" sz="1800" b="0" i="0" u="none" strike="noStrike" cap="none">
                <a:solidFill>
                  <a:srgbClr val="FFFFFF"/>
                </a:solidFill>
                <a:latin typeface="Arial"/>
                <a:ea typeface="Arial"/>
                <a:cs typeface="Arial"/>
                <a:sym typeface="Arial"/>
              </a:rPr>
              <a:t>монологическая</a:t>
            </a:r>
            <a:endParaRPr sz="1400" b="0" i="0" u="none" strike="noStrike" cap="none">
              <a:solidFill>
                <a:srgbClr val="000000"/>
              </a:solidFill>
              <a:latin typeface="Arial"/>
              <a:ea typeface="Arial"/>
              <a:cs typeface="Arial"/>
              <a:sym typeface="Arial"/>
            </a:endParaRPr>
          </a:p>
        </p:txBody>
      </p:sp>
      <p:sp>
        <p:nvSpPr>
          <p:cNvPr id="75" name="Google Shape;75;p11"/>
          <p:cNvSpPr/>
          <p:nvPr/>
        </p:nvSpPr>
        <p:spPr>
          <a:xfrm>
            <a:off x="5219700" y="1196975"/>
            <a:ext cx="3024187" cy="1152525"/>
          </a:xfrm>
          <a:prstGeom prst="ellipse">
            <a:avLst/>
          </a:prstGeom>
          <a:solidFill>
            <a:schemeClr val="accent1"/>
          </a:solidFill>
          <a:ln w="55000" cap="flat" cmpd="thickThin">
            <a:solidFill>
              <a:srgbClr val="1E768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Arial"/>
              <a:buNone/>
            </a:pPr>
            <a:r>
              <a:rPr lang="ru-RU" sz="1800" b="0" i="0" u="none" strike="noStrike" cap="none">
                <a:solidFill>
                  <a:srgbClr val="FFFFFF"/>
                </a:solidFill>
                <a:latin typeface="Arial"/>
                <a:ea typeface="Arial"/>
                <a:cs typeface="Arial"/>
                <a:sym typeface="Arial"/>
              </a:rPr>
              <a:t>диалогическая</a:t>
            </a:r>
            <a:endParaRPr sz="1400" b="0" i="0" u="none" strike="noStrike" cap="none">
              <a:solidFill>
                <a:srgbClr val="000000"/>
              </a:solidFill>
              <a:latin typeface="Arial"/>
              <a:ea typeface="Arial"/>
              <a:cs typeface="Arial"/>
              <a:sym typeface="Arial"/>
            </a:endParaRPr>
          </a:p>
        </p:txBody>
      </p:sp>
      <p:cxnSp>
        <p:nvCxnSpPr>
          <p:cNvPr id="76" name="Google Shape;76;p11"/>
          <p:cNvCxnSpPr/>
          <p:nvPr/>
        </p:nvCxnSpPr>
        <p:spPr>
          <a:xfrm flipH="1">
            <a:off x="2700337" y="692150"/>
            <a:ext cx="503237" cy="433387"/>
          </a:xfrm>
          <a:prstGeom prst="straightConnector1">
            <a:avLst/>
          </a:prstGeom>
          <a:noFill/>
          <a:ln w="9525" cap="flat" cmpd="sng">
            <a:solidFill>
              <a:schemeClr val="accent1"/>
            </a:solidFill>
            <a:prstDash val="solid"/>
            <a:miter lim="800000"/>
            <a:headEnd type="none" w="sm" len="sm"/>
            <a:tailEnd type="stealth" w="med" len="med"/>
          </a:ln>
        </p:spPr>
      </p:cxnSp>
      <p:cxnSp>
        <p:nvCxnSpPr>
          <p:cNvPr id="77" name="Google Shape;77;p11"/>
          <p:cNvCxnSpPr/>
          <p:nvPr/>
        </p:nvCxnSpPr>
        <p:spPr>
          <a:xfrm>
            <a:off x="5867400" y="765175"/>
            <a:ext cx="463550" cy="403225"/>
          </a:xfrm>
          <a:prstGeom prst="straightConnector1">
            <a:avLst/>
          </a:prstGeom>
          <a:noFill/>
          <a:ln w="9525" cap="flat" cmpd="sng">
            <a:solidFill>
              <a:schemeClr val="accent1"/>
            </a:solidFill>
            <a:prstDash val="solid"/>
            <a:miter lim="800000"/>
            <a:headEnd type="none" w="sm" len="sm"/>
            <a:tailEnd type="stealth" w="med" len="med"/>
          </a:ln>
        </p:spPr>
      </p:cxnSp>
    </p:spTree>
    <p:extLst>
      <p:ext uri="{BB962C8B-B14F-4D97-AF65-F5344CB8AC3E}">
        <p14:creationId xmlns:p14="http://schemas.microsoft.com/office/powerpoint/2010/main" val="17183086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82" name="Google Shape;82;p12"/>
          <p:cNvSpPr/>
          <p:nvPr/>
        </p:nvSpPr>
        <p:spPr>
          <a:xfrm>
            <a:off x="2916237" y="333375"/>
            <a:ext cx="4319587" cy="2374900"/>
          </a:xfrm>
          <a:prstGeom prst="ellipse">
            <a:avLst/>
          </a:prstGeom>
          <a:solidFill>
            <a:schemeClr val="accent1"/>
          </a:solidFill>
          <a:ln w="55000" cap="flat" cmpd="thickThin">
            <a:solidFill>
              <a:srgbClr val="1E768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Arial"/>
              <a:buNone/>
            </a:pPr>
            <a:r>
              <a:rPr lang="ru-RU" sz="1800" b="0" i="0" u="none" strike="noStrike" cap="none">
                <a:solidFill>
                  <a:srgbClr val="FFFFFF"/>
                </a:solidFill>
                <a:latin typeface="Arial"/>
                <a:ea typeface="Arial"/>
                <a:cs typeface="Arial"/>
                <a:sym typeface="Arial"/>
              </a:rPr>
              <a:t>Коммуникативные</a:t>
            </a:r>
            <a:r>
              <a:rPr lang="ru-RU" sz="1800" b="0" i="0" u="none" strike="noStrike" cap="none">
                <a:solidFill>
                  <a:srgbClr val="FFFFFF"/>
                </a:solidFill>
                <a:latin typeface="Rambla"/>
                <a:ea typeface="Rambla"/>
                <a:cs typeface="Rambla"/>
                <a:sym typeface="Rambla"/>
              </a:rPr>
              <a:t> </a:t>
            </a:r>
            <a:r>
              <a:rPr lang="ru-RU" sz="1800" b="0" i="0" u="none" strike="noStrike" cap="none">
                <a:solidFill>
                  <a:srgbClr val="FFFFFF"/>
                </a:solidFill>
                <a:latin typeface="Arial"/>
                <a:ea typeface="Arial"/>
                <a:cs typeface="Arial"/>
                <a:sym typeface="Arial"/>
              </a:rPr>
              <a:t>функции</a:t>
            </a:r>
            <a:r>
              <a:rPr lang="ru-RU" sz="1800" b="0" i="0" u="none" strike="noStrike" cap="none">
                <a:solidFill>
                  <a:srgbClr val="FFFFFF"/>
                </a:solidFill>
                <a:latin typeface="Rambla"/>
                <a:ea typeface="Rambla"/>
                <a:cs typeface="Rambla"/>
                <a:sym typeface="Rambla"/>
              </a:rPr>
              <a:t> монологической речь </a:t>
            </a:r>
            <a:endParaRPr sz="1400" b="0" i="0" u="none" strike="noStrike" cap="none">
              <a:solidFill>
                <a:srgbClr val="000000"/>
              </a:solidFill>
              <a:latin typeface="Arial"/>
              <a:ea typeface="Arial"/>
              <a:cs typeface="Arial"/>
              <a:sym typeface="Arial"/>
            </a:endParaRPr>
          </a:p>
        </p:txBody>
      </p:sp>
      <p:cxnSp>
        <p:nvCxnSpPr>
          <p:cNvPr id="83" name="Google Shape;83;p12"/>
          <p:cNvCxnSpPr/>
          <p:nvPr/>
        </p:nvCxnSpPr>
        <p:spPr>
          <a:xfrm>
            <a:off x="6875462" y="2349500"/>
            <a:ext cx="1081087" cy="935037"/>
          </a:xfrm>
          <a:prstGeom prst="straightConnector1">
            <a:avLst/>
          </a:prstGeom>
          <a:noFill/>
          <a:ln w="9525" cap="flat" cmpd="sng">
            <a:solidFill>
              <a:schemeClr val="accent1"/>
            </a:solidFill>
            <a:prstDash val="solid"/>
            <a:miter lim="800000"/>
            <a:headEnd type="none" w="sm" len="sm"/>
            <a:tailEnd type="stealth" w="med" len="med"/>
          </a:ln>
        </p:spPr>
      </p:cxnSp>
      <p:cxnSp>
        <p:nvCxnSpPr>
          <p:cNvPr id="84" name="Google Shape;84;p12"/>
          <p:cNvCxnSpPr/>
          <p:nvPr/>
        </p:nvCxnSpPr>
        <p:spPr>
          <a:xfrm>
            <a:off x="4787900" y="2924175"/>
            <a:ext cx="0" cy="1944687"/>
          </a:xfrm>
          <a:prstGeom prst="straightConnector1">
            <a:avLst/>
          </a:prstGeom>
          <a:noFill/>
          <a:ln w="9525" cap="flat" cmpd="sng">
            <a:solidFill>
              <a:schemeClr val="accent1"/>
            </a:solidFill>
            <a:prstDash val="solid"/>
            <a:miter lim="800000"/>
            <a:headEnd type="none" w="sm" len="sm"/>
            <a:tailEnd type="stealth" w="med" len="med"/>
          </a:ln>
        </p:spPr>
      </p:cxnSp>
      <p:cxnSp>
        <p:nvCxnSpPr>
          <p:cNvPr id="85" name="Google Shape;85;p12"/>
          <p:cNvCxnSpPr/>
          <p:nvPr/>
        </p:nvCxnSpPr>
        <p:spPr>
          <a:xfrm flipH="1">
            <a:off x="1692275" y="2276475"/>
            <a:ext cx="1439862" cy="1008062"/>
          </a:xfrm>
          <a:prstGeom prst="straightConnector1">
            <a:avLst/>
          </a:prstGeom>
          <a:noFill/>
          <a:ln w="9525" cap="flat" cmpd="sng">
            <a:solidFill>
              <a:schemeClr val="accent1"/>
            </a:solidFill>
            <a:prstDash val="solid"/>
            <a:miter lim="800000"/>
            <a:headEnd type="none" w="sm" len="sm"/>
            <a:tailEnd type="stealth" w="med" len="med"/>
          </a:ln>
        </p:spPr>
      </p:cxnSp>
      <p:sp>
        <p:nvSpPr>
          <p:cNvPr id="86" name="Google Shape;86;p12"/>
          <p:cNvSpPr/>
          <p:nvPr/>
        </p:nvSpPr>
        <p:spPr>
          <a:xfrm>
            <a:off x="250825" y="3429000"/>
            <a:ext cx="2952750" cy="1223962"/>
          </a:xfrm>
          <a:prstGeom prst="ellipse">
            <a:avLst/>
          </a:prstGeom>
          <a:solidFill>
            <a:schemeClr val="accent1"/>
          </a:solidFill>
          <a:ln w="55000" cap="flat" cmpd="thickThin">
            <a:solidFill>
              <a:srgbClr val="1E768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Arial"/>
              <a:buNone/>
            </a:pPr>
            <a:r>
              <a:rPr lang="ru-RU" sz="1800" b="0" i="0" u="none" strike="noStrike" cap="none">
                <a:solidFill>
                  <a:srgbClr val="FFFFFF"/>
                </a:solidFill>
                <a:latin typeface="Arial"/>
                <a:ea typeface="Arial"/>
                <a:cs typeface="Arial"/>
                <a:sym typeface="Arial"/>
              </a:rPr>
              <a:t>информативная</a:t>
            </a:r>
            <a:endParaRPr sz="1400" b="0" i="0" u="none" strike="noStrike" cap="none">
              <a:solidFill>
                <a:srgbClr val="000000"/>
              </a:solidFill>
              <a:latin typeface="Arial"/>
              <a:ea typeface="Arial"/>
              <a:cs typeface="Arial"/>
              <a:sym typeface="Arial"/>
            </a:endParaRPr>
          </a:p>
        </p:txBody>
      </p:sp>
      <p:sp>
        <p:nvSpPr>
          <p:cNvPr id="87" name="Google Shape;87;p12"/>
          <p:cNvSpPr/>
          <p:nvPr/>
        </p:nvSpPr>
        <p:spPr>
          <a:xfrm>
            <a:off x="3203575" y="5157787"/>
            <a:ext cx="3024187" cy="1008062"/>
          </a:xfrm>
          <a:prstGeom prst="ellipse">
            <a:avLst/>
          </a:prstGeom>
          <a:solidFill>
            <a:schemeClr val="accent1"/>
          </a:solidFill>
          <a:ln w="55000" cap="flat" cmpd="thickThin">
            <a:solidFill>
              <a:srgbClr val="1E768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Arial"/>
              <a:buNone/>
            </a:pPr>
            <a:r>
              <a:rPr lang="ru-RU" sz="1800" b="0" i="0" u="none" strike="noStrike" cap="none">
                <a:solidFill>
                  <a:srgbClr val="FFFFFF"/>
                </a:solidFill>
                <a:latin typeface="Arial"/>
                <a:ea typeface="Arial"/>
                <a:cs typeface="Arial"/>
                <a:sym typeface="Arial"/>
              </a:rPr>
              <a:t>воздействующая</a:t>
            </a:r>
            <a:endParaRPr sz="1400" b="0" i="0" u="none" strike="noStrike" cap="none">
              <a:solidFill>
                <a:srgbClr val="000000"/>
              </a:solidFill>
              <a:latin typeface="Arial"/>
              <a:ea typeface="Arial"/>
              <a:cs typeface="Arial"/>
              <a:sym typeface="Arial"/>
            </a:endParaRPr>
          </a:p>
        </p:txBody>
      </p:sp>
      <p:sp>
        <p:nvSpPr>
          <p:cNvPr id="88" name="Google Shape;88;p12"/>
          <p:cNvSpPr/>
          <p:nvPr/>
        </p:nvSpPr>
        <p:spPr>
          <a:xfrm>
            <a:off x="6011862" y="3357562"/>
            <a:ext cx="2952750" cy="1295400"/>
          </a:xfrm>
          <a:prstGeom prst="ellipse">
            <a:avLst/>
          </a:prstGeom>
          <a:solidFill>
            <a:schemeClr val="accent1"/>
          </a:solidFill>
          <a:ln w="55000" cap="flat" cmpd="thickThin">
            <a:solidFill>
              <a:srgbClr val="1E768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Arial"/>
              <a:buNone/>
            </a:pPr>
            <a:r>
              <a:rPr lang="ru-RU" sz="1800" b="0" i="0" u="none" strike="noStrike" cap="none">
                <a:solidFill>
                  <a:srgbClr val="FFFFFF"/>
                </a:solidFill>
                <a:latin typeface="Arial"/>
                <a:ea typeface="Arial"/>
                <a:cs typeface="Arial"/>
                <a:sym typeface="Arial"/>
              </a:rPr>
              <a:t>оценочная</a:t>
            </a:r>
            <a:endParaRPr sz="1400"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36085651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13"/>
          <p:cNvSpPr txBox="1">
            <a:spLocks noGrp="1"/>
          </p:cNvSpPr>
          <p:nvPr>
            <p:ph type="title" idx="4294967295"/>
          </p:nvPr>
        </p:nvSpPr>
        <p:spPr>
          <a:xfrm>
            <a:off x="450850" y="268287"/>
            <a:ext cx="8242300" cy="1158875"/>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2"/>
              </a:buClr>
              <a:buSzPts val="3200"/>
              <a:buFont typeface="Arial"/>
              <a:buNone/>
            </a:pPr>
            <a:r>
              <a:rPr lang="ru-RU" sz="3200" b="1" i="0" u="none" strike="noStrike" cap="none">
                <a:solidFill>
                  <a:schemeClr val="dk2"/>
                </a:solidFill>
                <a:latin typeface="Arial"/>
                <a:ea typeface="Arial"/>
                <a:cs typeface="Arial"/>
                <a:sym typeface="Arial"/>
              </a:rPr>
              <a:t>Задачи обучения монологу:</a:t>
            </a:r>
            <a:endParaRPr sz="3200" b="1" i="0" u="none" strike="noStrike" cap="none">
              <a:solidFill>
                <a:schemeClr val="dk2"/>
              </a:solidFill>
              <a:latin typeface="Arial"/>
              <a:ea typeface="Arial"/>
              <a:cs typeface="Arial"/>
              <a:sym typeface="Arial"/>
            </a:endParaRPr>
          </a:p>
        </p:txBody>
      </p:sp>
      <p:sp>
        <p:nvSpPr>
          <p:cNvPr id="94" name="Google Shape;94;p13"/>
          <p:cNvSpPr txBox="1">
            <a:spLocks noGrp="1"/>
          </p:cNvSpPr>
          <p:nvPr>
            <p:ph type="body" idx="1"/>
          </p:nvPr>
        </p:nvSpPr>
        <p:spPr>
          <a:xfrm>
            <a:off x="457200" y="1481137"/>
            <a:ext cx="8291512" cy="4756150"/>
          </a:xfrm>
          <a:prstGeom prst="rect">
            <a:avLst/>
          </a:prstGeom>
          <a:noFill/>
          <a:ln>
            <a:noFill/>
          </a:ln>
        </p:spPr>
        <p:txBody>
          <a:bodyPr spcFirstLastPara="1" wrap="square" lIns="91425" tIns="45700" rIns="91425" bIns="45700" anchor="t" anchorCtr="0">
            <a:noAutofit/>
          </a:bodyPr>
          <a:lstStyle/>
          <a:p>
            <a:pPr marL="365125" marR="0" lvl="0" indent="-255587" algn="l" rtl="0">
              <a:lnSpc>
                <a:spcPct val="90000"/>
              </a:lnSpc>
              <a:spcBef>
                <a:spcPts val="0"/>
              </a:spcBef>
              <a:spcAft>
                <a:spcPts val="0"/>
              </a:spcAft>
              <a:buClr>
                <a:schemeClr val="accent1"/>
              </a:buClr>
              <a:buSzPts val="2040"/>
              <a:buFont typeface="Noto Sans Symbols"/>
              <a:buChar char="▶"/>
            </a:pPr>
            <a:r>
              <a:rPr lang="ru-RU" sz="3000" b="0" i="0" u="none">
                <a:solidFill>
                  <a:schemeClr val="dk1"/>
                </a:solidFill>
                <a:latin typeface="Arial"/>
                <a:ea typeface="Arial"/>
                <a:cs typeface="Arial"/>
                <a:sym typeface="Arial"/>
              </a:rPr>
              <a:t>1. Научить выражать законченную мысль, имеющую коммуникативную направленность.</a:t>
            </a:r>
            <a:endParaRPr/>
          </a:p>
          <a:p>
            <a:pPr marL="365125" marR="0" lvl="0" indent="-255587" algn="l" rtl="0">
              <a:lnSpc>
                <a:spcPct val="90000"/>
              </a:lnSpc>
              <a:spcBef>
                <a:spcPts val="400"/>
              </a:spcBef>
              <a:spcAft>
                <a:spcPts val="0"/>
              </a:spcAft>
              <a:buClr>
                <a:schemeClr val="accent1"/>
              </a:buClr>
              <a:buSzPts val="2040"/>
              <a:buFont typeface="Noto Sans Symbols"/>
              <a:buChar char="▶"/>
            </a:pPr>
            <a:r>
              <a:rPr lang="ru-RU" sz="3000" b="0" i="0" u="none">
                <a:solidFill>
                  <a:schemeClr val="dk1"/>
                </a:solidFill>
                <a:latin typeface="Arial"/>
                <a:ea typeface="Arial"/>
                <a:cs typeface="Arial"/>
                <a:sym typeface="Arial"/>
              </a:rPr>
              <a:t>2. Научить логически развёртывать мысль, пояснять её.</a:t>
            </a:r>
            <a:endParaRPr/>
          </a:p>
          <a:p>
            <a:pPr marL="365125" marR="0" lvl="0" indent="-255587" algn="l" rtl="0">
              <a:lnSpc>
                <a:spcPct val="90000"/>
              </a:lnSpc>
              <a:spcBef>
                <a:spcPts val="400"/>
              </a:spcBef>
              <a:spcAft>
                <a:spcPts val="0"/>
              </a:spcAft>
              <a:buClr>
                <a:schemeClr val="accent1"/>
              </a:buClr>
              <a:buSzPts val="2040"/>
              <a:buFont typeface="Noto Sans Symbols"/>
              <a:buChar char="▶"/>
            </a:pPr>
            <a:r>
              <a:rPr lang="ru-RU" sz="3000" b="0" i="0" u="none">
                <a:solidFill>
                  <a:schemeClr val="dk1"/>
                </a:solidFill>
                <a:latin typeface="Arial"/>
                <a:ea typeface="Arial"/>
                <a:cs typeface="Arial"/>
                <a:sym typeface="Arial"/>
              </a:rPr>
              <a:t>3. Научить логически рассуждать, сопоставлять, обобщать.</a:t>
            </a:r>
            <a:endParaRPr/>
          </a:p>
          <a:p>
            <a:pPr marL="365125" marR="0" lvl="0" indent="-255587" algn="l" rtl="0">
              <a:lnSpc>
                <a:spcPct val="90000"/>
              </a:lnSpc>
              <a:spcBef>
                <a:spcPts val="400"/>
              </a:spcBef>
              <a:spcAft>
                <a:spcPts val="0"/>
              </a:spcAft>
              <a:buClr>
                <a:schemeClr val="accent1"/>
              </a:buClr>
              <a:buSzPts val="2040"/>
              <a:buFont typeface="Noto Sans Symbols"/>
              <a:buChar char="▶"/>
            </a:pPr>
            <a:r>
              <a:rPr lang="ru-RU" sz="3000" b="0" i="0" u="none">
                <a:solidFill>
                  <a:schemeClr val="dk1"/>
                </a:solidFill>
                <a:latin typeface="Arial"/>
                <a:ea typeface="Arial"/>
                <a:cs typeface="Arial"/>
                <a:sym typeface="Arial"/>
              </a:rPr>
              <a:t>4.  Научить высказываться достаточно нормативно (фонетически и грамматически).</a:t>
            </a:r>
            <a:endParaRPr/>
          </a:p>
          <a:p>
            <a:pPr marL="365760" marR="0" lvl="0" indent="-126490" algn="l" rtl="0">
              <a:lnSpc>
                <a:spcPct val="100000"/>
              </a:lnSpc>
              <a:spcBef>
                <a:spcPts val="400"/>
              </a:spcBef>
              <a:spcAft>
                <a:spcPts val="0"/>
              </a:spcAft>
              <a:buClr>
                <a:schemeClr val="accent1"/>
              </a:buClr>
              <a:buSzPts val="2040"/>
              <a:buFont typeface="Noto Sans Symbols"/>
              <a:buNone/>
            </a:pPr>
            <a:endParaRPr sz="3000" b="0" i="0" u="none">
              <a:solidFill>
                <a:schemeClr val="dk1"/>
              </a:solidFill>
              <a:latin typeface="Arial"/>
              <a:ea typeface="Arial"/>
              <a:cs typeface="Arial"/>
              <a:sym typeface="Arial"/>
            </a:endParaRPr>
          </a:p>
        </p:txBody>
      </p:sp>
    </p:spTree>
    <p:extLst>
      <p:ext uri="{BB962C8B-B14F-4D97-AF65-F5344CB8AC3E}">
        <p14:creationId xmlns:p14="http://schemas.microsoft.com/office/powerpoint/2010/main" val="3470481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14"/>
          <p:cNvSpPr txBox="1">
            <a:spLocks noGrp="1"/>
          </p:cNvSpPr>
          <p:nvPr>
            <p:ph type="title" idx="4294967295"/>
          </p:nvPr>
        </p:nvSpPr>
        <p:spPr>
          <a:xfrm>
            <a:off x="450850" y="268287"/>
            <a:ext cx="8242300" cy="1158875"/>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2"/>
              </a:buClr>
              <a:buSzPts val="3200"/>
              <a:buFont typeface="Arial"/>
              <a:buNone/>
            </a:pPr>
            <a:r>
              <a:rPr lang="ru-RU" sz="3200" b="1" i="0" u="none" strike="noStrike" cap="none">
                <a:solidFill>
                  <a:schemeClr val="dk2"/>
                </a:solidFill>
                <a:latin typeface="Arial"/>
                <a:ea typeface="Arial"/>
                <a:cs typeface="Arial"/>
                <a:sym typeface="Arial"/>
              </a:rPr>
              <a:t>Умения:</a:t>
            </a:r>
            <a:endParaRPr sz="3200" b="1" i="0" u="none" strike="noStrike" cap="none">
              <a:solidFill>
                <a:schemeClr val="dk2"/>
              </a:solidFill>
              <a:latin typeface="Arial"/>
              <a:ea typeface="Arial"/>
              <a:cs typeface="Arial"/>
              <a:sym typeface="Arial"/>
            </a:endParaRPr>
          </a:p>
        </p:txBody>
      </p:sp>
      <p:sp>
        <p:nvSpPr>
          <p:cNvPr id="100" name="Google Shape;100;p14"/>
          <p:cNvSpPr txBox="1">
            <a:spLocks noGrp="1"/>
          </p:cNvSpPr>
          <p:nvPr>
            <p:ph type="body" idx="1"/>
          </p:nvPr>
        </p:nvSpPr>
        <p:spPr>
          <a:xfrm>
            <a:off x="395287" y="1268412"/>
            <a:ext cx="8353425" cy="5040312"/>
          </a:xfrm>
          <a:prstGeom prst="rect">
            <a:avLst/>
          </a:prstGeom>
          <a:noFill/>
          <a:ln>
            <a:noFill/>
          </a:ln>
        </p:spPr>
        <p:txBody>
          <a:bodyPr spcFirstLastPara="1" wrap="square" lIns="91425" tIns="45700" rIns="91425" bIns="45700" anchor="t" anchorCtr="0">
            <a:noAutofit/>
          </a:bodyPr>
          <a:lstStyle/>
          <a:p>
            <a:pPr marL="365125" marR="0" lvl="0" indent="-255587" algn="l" rtl="0">
              <a:lnSpc>
                <a:spcPct val="80000"/>
              </a:lnSpc>
              <a:spcBef>
                <a:spcPts val="0"/>
              </a:spcBef>
              <a:spcAft>
                <a:spcPts val="0"/>
              </a:spcAft>
              <a:buClr>
                <a:schemeClr val="accent1"/>
              </a:buClr>
              <a:buSzPts val="1700"/>
              <a:buFont typeface="Noto Sans Symbols"/>
              <a:buChar char="▶"/>
            </a:pPr>
            <a:r>
              <a:rPr lang="ru-RU" sz="2500" b="0" i="0" u="none">
                <a:solidFill>
                  <a:schemeClr val="dk1"/>
                </a:solidFill>
                <a:latin typeface="Arial"/>
                <a:ea typeface="Arial"/>
                <a:cs typeface="Arial"/>
                <a:sym typeface="Arial"/>
              </a:rPr>
              <a:t>1. </a:t>
            </a:r>
            <a:r>
              <a:rPr lang="ru-RU" sz="2500">
                <a:latin typeface="Arial"/>
                <a:ea typeface="Arial"/>
                <a:cs typeface="Arial"/>
                <a:sym typeface="Arial"/>
              </a:rPr>
              <a:t>К</a:t>
            </a:r>
            <a:r>
              <a:rPr lang="ru-RU" sz="2500" b="0" i="0" u="none">
                <a:solidFill>
                  <a:schemeClr val="dk1"/>
                </a:solidFill>
                <a:latin typeface="Arial"/>
                <a:ea typeface="Arial"/>
                <a:cs typeface="Arial"/>
                <a:sym typeface="Arial"/>
              </a:rPr>
              <a:t>ратко высказываться о фактах и событиях, используя такие коммуникативные типы речи описание, сообщение, рассказ (включающий эмоционально-оценочные суждения), рассуждение (характеристика) с высказыванием своего мнения и краткой аргументацией;</a:t>
            </a:r>
            <a:endParaRPr/>
          </a:p>
          <a:p>
            <a:pPr marL="365125" marR="0" lvl="0" indent="-255587" algn="l" rtl="0">
              <a:lnSpc>
                <a:spcPct val="80000"/>
              </a:lnSpc>
              <a:spcBef>
                <a:spcPts val="400"/>
              </a:spcBef>
              <a:spcAft>
                <a:spcPts val="0"/>
              </a:spcAft>
              <a:buClr>
                <a:schemeClr val="accent1"/>
              </a:buClr>
              <a:buSzPts val="1700"/>
              <a:buFont typeface="Noto Sans Symbols"/>
              <a:buChar char="▶"/>
            </a:pPr>
            <a:r>
              <a:rPr lang="ru-RU" sz="2500" b="0" i="0" u="none">
                <a:solidFill>
                  <a:schemeClr val="dk1"/>
                </a:solidFill>
                <a:latin typeface="Arial"/>
                <a:ea typeface="Arial"/>
                <a:cs typeface="Arial"/>
                <a:sym typeface="Arial"/>
              </a:rPr>
              <a:t>2.</a:t>
            </a:r>
            <a:r>
              <a:rPr lang="ru-RU" sz="2500">
                <a:latin typeface="Arial"/>
                <a:ea typeface="Arial"/>
                <a:cs typeface="Arial"/>
                <a:sym typeface="Arial"/>
              </a:rPr>
              <a:t>П</a:t>
            </a:r>
            <a:r>
              <a:rPr lang="ru-RU" sz="2500" b="0" i="0" u="none">
                <a:solidFill>
                  <a:schemeClr val="dk1"/>
                </a:solidFill>
                <a:latin typeface="Arial"/>
                <a:ea typeface="Arial"/>
                <a:cs typeface="Arial"/>
                <a:sym typeface="Arial"/>
              </a:rPr>
              <a:t>ередавать содержание, основную мысль прочитанного с опорой и без опоры ;</a:t>
            </a:r>
            <a:endParaRPr/>
          </a:p>
          <a:p>
            <a:pPr marL="365125" marR="0" lvl="0" indent="-255587" algn="l" rtl="0">
              <a:lnSpc>
                <a:spcPct val="80000"/>
              </a:lnSpc>
              <a:spcBef>
                <a:spcPts val="400"/>
              </a:spcBef>
              <a:spcAft>
                <a:spcPts val="0"/>
              </a:spcAft>
              <a:buClr>
                <a:schemeClr val="accent1"/>
              </a:buClr>
              <a:buSzPts val="1700"/>
              <a:buFont typeface="Noto Sans Symbols"/>
              <a:buChar char="▶"/>
            </a:pPr>
            <a:r>
              <a:rPr lang="ru-RU" sz="2500" b="0" i="0" u="none">
                <a:solidFill>
                  <a:schemeClr val="dk1"/>
                </a:solidFill>
                <a:latin typeface="Arial"/>
                <a:ea typeface="Arial"/>
                <a:cs typeface="Arial"/>
                <a:sym typeface="Arial"/>
              </a:rPr>
              <a:t>3. </a:t>
            </a:r>
            <a:r>
              <a:rPr lang="ru-RU" sz="2500">
                <a:latin typeface="Arial"/>
                <a:ea typeface="Arial"/>
                <a:cs typeface="Arial"/>
                <a:sym typeface="Arial"/>
              </a:rPr>
              <a:t>Д</a:t>
            </a:r>
            <a:r>
              <a:rPr lang="ru-RU" sz="2500" b="0" i="0" u="none">
                <a:solidFill>
                  <a:schemeClr val="dk1"/>
                </a:solidFill>
                <a:latin typeface="Arial"/>
                <a:ea typeface="Arial"/>
                <a:cs typeface="Arial"/>
                <a:sym typeface="Arial"/>
              </a:rPr>
              <a:t>елать сообщение на прочитанный или услышанный текст либо заданную коммуникативную ситуацию</a:t>
            </a:r>
            <a:endParaRPr/>
          </a:p>
          <a:p>
            <a:pPr marL="365125" marR="0" lvl="0" indent="-255587" algn="l" rtl="0">
              <a:lnSpc>
                <a:spcPct val="80000"/>
              </a:lnSpc>
              <a:spcBef>
                <a:spcPts val="400"/>
              </a:spcBef>
              <a:spcAft>
                <a:spcPts val="0"/>
              </a:spcAft>
              <a:buClr>
                <a:schemeClr val="accent1"/>
              </a:buClr>
              <a:buSzPts val="1700"/>
              <a:buFont typeface="Noto Sans Symbols"/>
              <a:buChar char="▶"/>
            </a:pPr>
            <a:r>
              <a:rPr lang="ru-RU" sz="2500" b="0" i="0" u="none">
                <a:solidFill>
                  <a:schemeClr val="dk1"/>
                </a:solidFill>
                <a:latin typeface="Arial"/>
                <a:ea typeface="Arial"/>
                <a:cs typeface="Arial"/>
                <a:sym typeface="Arial"/>
              </a:rPr>
              <a:t>4. Объём монологического высказывания — от 8—10 фраз (5—7 классы) до 10—12 фраз (8— 9 классы). Продолжительность монолога — 1,5—2 мин (9 класс).</a:t>
            </a:r>
            <a:endParaRPr/>
          </a:p>
          <a:p>
            <a:pPr marL="365760" marR="0" lvl="0" indent="-148082" algn="l" rtl="0">
              <a:lnSpc>
                <a:spcPct val="100000"/>
              </a:lnSpc>
              <a:spcBef>
                <a:spcPts val="400"/>
              </a:spcBef>
              <a:spcAft>
                <a:spcPts val="0"/>
              </a:spcAft>
              <a:buClr>
                <a:schemeClr val="accent1"/>
              </a:buClr>
              <a:buSzPts val="1700"/>
              <a:buFont typeface="Noto Sans Symbols"/>
              <a:buNone/>
            </a:pPr>
            <a:endParaRPr sz="2500" b="0" i="0" u="none">
              <a:solidFill>
                <a:schemeClr val="dk1"/>
              </a:solidFill>
              <a:latin typeface="Arial"/>
              <a:ea typeface="Arial"/>
              <a:cs typeface="Arial"/>
              <a:sym typeface="Arial"/>
            </a:endParaRPr>
          </a:p>
        </p:txBody>
      </p:sp>
    </p:spTree>
    <p:extLst>
      <p:ext uri="{BB962C8B-B14F-4D97-AF65-F5344CB8AC3E}">
        <p14:creationId xmlns:p14="http://schemas.microsoft.com/office/powerpoint/2010/main" val="41505978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sp>
        <p:nvSpPr>
          <p:cNvPr id="105" name="Google Shape;105;p15"/>
          <p:cNvSpPr/>
          <p:nvPr/>
        </p:nvSpPr>
        <p:spPr>
          <a:xfrm>
            <a:off x="1835150" y="333375"/>
            <a:ext cx="4824412" cy="1582737"/>
          </a:xfrm>
          <a:prstGeom prst="roundRect">
            <a:avLst>
              <a:gd name="adj" fmla="val 16667"/>
            </a:avLst>
          </a:prstGeom>
          <a:solidFill>
            <a:schemeClr val="accent1"/>
          </a:solidFill>
          <a:ln w="55000" cap="flat" cmpd="thickThin">
            <a:solidFill>
              <a:srgbClr val="1E768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Arial"/>
              <a:buNone/>
            </a:pPr>
            <a:r>
              <a:rPr lang="ru-RU" sz="1800" b="0" i="0" u="none" strike="noStrike" cap="none">
                <a:solidFill>
                  <a:srgbClr val="FFFFFF"/>
                </a:solidFill>
                <a:latin typeface="Arial"/>
                <a:ea typeface="Arial"/>
                <a:cs typeface="Arial"/>
                <a:sym typeface="Arial"/>
              </a:rPr>
              <a:t>Обучение монологической речи </a:t>
            </a:r>
            <a:endParaRPr sz="1400" b="0" i="0" u="none" strike="noStrike" cap="none">
              <a:solidFill>
                <a:srgbClr val="000000"/>
              </a:solidFill>
              <a:latin typeface="Arial"/>
              <a:ea typeface="Arial"/>
              <a:cs typeface="Arial"/>
              <a:sym typeface="Arial"/>
            </a:endParaRPr>
          </a:p>
        </p:txBody>
      </p:sp>
      <p:sp>
        <p:nvSpPr>
          <p:cNvPr id="106" name="Google Shape;106;p15"/>
          <p:cNvSpPr/>
          <p:nvPr/>
        </p:nvSpPr>
        <p:spPr>
          <a:xfrm>
            <a:off x="755650" y="3644900"/>
            <a:ext cx="3168650" cy="1512887"/>
          </a:xfrm>
          <a:prstGeom prst="ellipse">
            <a:avLst/>
          </a:prstGeom>
          <a:solidFill>
            <a:schemeClr val="accent1"/>
          </a:solidFill>
          <a:ln w="55000" cap="flat" cmpd="thickThin">
            <a:solidFill>
              <a:srgbClr val="1E768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Rambla"/>
              <a:buNone/>
            </a:pPr>
            <a:r>
              <a:rPr lang="ru-RU" sz="1800" b="0" i="0" u="none" strike="noStrike" cap="none">
                <a:solidFill>
                  <a:srgbClr val="FFFFFF"/>
                </a:solidFill>
                <a:latin typeface="Rambla"/>
                <a:ea typeface="Rambla"/>
                <a:cs typeface="Rambla"/>
                <a:sym typeface="Rambla"/>
              </a:rPr>
              <a:t>«путь </a:t>
            </a:r>
            <a:r>
              <a:rPr lang="ru-RU" sz="1800" b="0" i="0" u="none" strike="noStrike" cap="none">
                <a:solidFill>
                  <a:srgbClr val="FFFFFF"/>
                </a:solidFill>
                <a:latin typeface="Arial"/>
                <a:ea typeface="Arial"/>
                <a:cs typeface="Arial"/>
                <a:sym typeface="Arial"/>
              </a:rPr>
              <a:t>сверху</a:t>
            </a:r>
            <a:r>
              <a:rPr lang="ru-RU" sz="1800" b="0" i="0" u="none" strike="noStrike" cap="none">
                <a:solidFill>
                  <a:srgbClr val="FFFFFF"/>
                </a:solidFill>
                <a:latin typeface="Rambla"/>
                <a:ea typeface="Rambla"/>
                <a:cs typeface="Rambla"/>
                <a:sym typeface="Rambla"/>
              </a:rPr>
              <a:t>» </a:t>
            </a:r>
            <a:endParaRPr sz="1400" b="0" i="0" u="none" strike="noStrike" cap="none">
              <a:solidFill>
                <a:srgbClr val="000000"/>
              </a:solidFill>
              <a:latin typeface="Arial"/>
              <a:ea typeface="Arial"/>
              <a:cs typeface="Arial"/>
              <a:sym typeface="Arial"/>
            </a:endParaRPr>
          </a:p>
        </p:txBody>
      </p:sp>
      <p:sp>
        <p:nvSpPr>
          <p:cNvPr id="107" name="Google Shape;107;p15"/>
          <p:cNvSpPr/>
          <p:nvPr/>
        </p:nvSpPr>
        <p:spPr>
          <a:xfrm>
            <a:off x="4643437" y="3644900"/>
            <a:ext cx="3384550" cy="1512887"/>
          </a:xfrm>
          <a:prstGeom prst="ellipse">
            <a:avLst/>
          </a:prstGeom>
          <a:solidFill>
            <a:schemeClr val="accent1"/>
          </a:solidFill>
          <a:ln w="55000" cap="flat" cmpd="thickThin">
            <a:solidFill>
              <a:srgbClr val="1E768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Rambla"/>
              <a:buNone/>
            </a:pPr>
            <a:r>
              <a:rPr lang="ru-RU" sz="1800" b="0" i="0" u="none" strike="noStrike" cap="none">
                <a:solidFill>
                  <a:srgbClr val="FFFFFF"/>
                </a:solidFill>
                <a:latin typeface="Rambla"/>
                <a:ea typeface="Rambla"/>
                <a:cs typeface="Rambla"/>
                <a:sym typeface="Rambla"/>
              </a:rPr>
              <a:t>«путь </a:t>
            </a:r>
            <a:r>
              <a:rPr lang="ru-RU" sz="1800" b="0" i="0" u="none" strike="noStrike" cap="none">
                <a:solidFill>
                  <a:srgbClr val="FFFFFF"/>
                </a:solidFill>
                <a:latin typeface="Arial"/>
                <a:ea typeface="Arial"/>
                <a:cs typeface="Arial"/>
                <a:sym typeface="Arial"/>
              </a:rPr>
              <a:t>снизу</a:t>
            </a:r>
            <a:r>
              <a:rPr lang="ru-RU" sz="1800" b="0" i="0" u="none" strike="noStrike" cap="none">
                <a:solidFill>
                  <a:srgbClr val="FFFFFF"/>
                </a:solidFill>
                <a:latin typeface="Rambla"/>
                <a:ea typeface="Rambla"/>
                <a:cs typeface="Rambla"/>
                <a:sym typeface="Rambla"/>
              </a:rPr>
              <a:t>»</a:t>
            </a:r>
            <a:endParaRPr sz="1400" b="0" i="0" u="none" strike="noStrike" cap="none">
              <a:solidFill>
                <a:srgbClr val="000000"/>
              </a:solidFill>
              <a:latin typeface="Arial"/>
              <a:ea typeface="Arial"/>
              <a:cs typeface="Arial"/>
              <a:sym typeface="Arial"/>
            </a:endParaRPr>
          </a:p>
        </p:txBody>
      </p:sp>
      <p:sp>
        <p:nvSpPr>
          <p:cNvPr id="108" name="Google Shape;108;p15"/>
          <p:cNvSpPr/>
          <p:nvPr/>
        </p:nvSpPr>
        <p:spPr>
          <a:xfrm>
            <a:off x="2195512" y="2205037"/>
            <a:ext cx="504825" cy="1008062"/>
          </a:xfrm>
          <a:prstGeom prst="downArrow">
            <a:avLst>
              <a:gd name="adj1" fmla="val 50000"/>
              <a:gd name="adj2" fmla="val 50000"/>
            </a:avLst>
          </a:prstGeom>
          <a:solidFill>
            <a:schemeClr val="accent1"/>
          </a:solidFill>
          <a:ln w="55000" cap="flat" cmpd="thickThin">
            <a:solidFill>
              <a:srgbClr val="1E768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09" name="Google Shape;109;p15"/>
          <p:cNvSpPr/>
          <p:nvPr/>
        </p:nvSpPr>
        <p:spPr>
          <a:xfrm>
            <a:off x="5795962" y="2205037"/>
            <a:ext cx="504825" cy="1008062"/>
          </a:xfrm>
          <a:prstGeom prst="downArrow">
            <a:avLst>
              <a:gd name="adj1" fmla="val 50000"/>
              <a:gd name="adj2" fmla="val 50000"/>
            </a:avLst>
          </a:prstGeom>
          <a:solidFill>
            <a:schemeClr val="accent1"/>
          </a:solidFill>
          <a:ln w="55000" cap="flat" cmpd="thickThin">
            <a:solidFill>
              <a:srgbClr val="1E768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24104009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16"/>
          <p:cNvSpPr txBox="1">
            <a:spLocks noGrp="1"/>
          </p:cNvSpPr>
          <p:nvPr>
            <p:ph type="title" idx="4294967295"/>
          </p:nvPr>
        </p:nvSpPr>
        <p:spPr>
          <a:xfrm>
            <a:off x="463550" y="347662"/>
            <a:ext cx="8242300" cy="1279525"/>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2"/>
              </a:buClr>
              <a:buSzPts val="3240"/>
              <a:buFont typeface="Arial"/>
              <a:buNone/>
            </a:pPr>
            <a:r>
              <a:rPr lang="ru-RU" sz="3240" b="1" i="0" u="sng" strike="noStrike" cap="none">
                <a:solidFill>
                  <a:schemeClr val="dk2"/>
                </a:solidFill>
                <a:latin typeface="Arial"/>
                <a:ea typeface="Arial"/>
                <a:cs typeface="Arial"/>
                <a:sym typeface="Arial"/>
              </a:rPr>
              <a:t>Первый этап</a:t>
            </a:r>
            <a:r>
              <a:rPr lang="ru-RU" sz="3690" b="1" i="0" u="none" strike="noStrike" cap="none">
                <a:solidFill>
                  <a:schemeClr val="dk2"/>
                </a:solidFill>
                <a:latin typeface="Rambla"/>
                <a:ea typeface="Rambla"/>
                <a:cs typeface="Rambla"/>
                <a:sym typeface="Rambla"/>
              </a:rPr>
              <a:t/>
            </a:r>
            <a:br>
              <a:rPr lang="ru-RU" sz="3690" b="1" i="0" u="none" strike="noStrike" cap="none">
                <a:solidFill>
                  <a:schemeClr val="dk2"/>
                </a:solidFill>
                <a:latin typeface="Rambla"/>
                <a:ea typeface="Rambla"/>
                <a:cs typeface="Rambla"/>
                <a:sym typeface="Rambla"/>
              </a:rPr>
            </a:br>
            <a:endParaRPr sz="3690" b="1" i="0" u="none" strike="noStrike" cap="none">
              <a:solidFill>
                <a:schemeClr val="dk2"/>
              </a:solidFill>
              <a:latin typeface="Rambla"/>
              <a:ea typeface="Rambla"/>
              <a:cs typeface="Rambla"/>
              <a:sym typeface="Rambla"/>
            </a:endParaRPr>
          </a:p>
        </p:txBody>
      </p:sp>
      <p:sp>
        <p:nvSpPr>
          <p:cNvPr id="115" name="Google Shape;115;p16"/>
          <p:cNvSpPr txBox="1">
            <a:spLocks noGrp="1"/>
          </p:cNvSpPr>
          <p:nvPr>
            <p:ph type="body" idx="1"/>
          </p:nvPr>
        </p:nvSpPr>
        <p:spPr>
          <a:xfrm>
            <a:off x="827087" y="1916112"/>
            <a:ext cx="7870825" cy="3889375"/>
          </a:xfrm>
          <a:prstGeom prst="rect">
            <a:avLst/>
          </a:prstGeom>
          <a:noFill/>
          <a:ln>
            <a:noFill/>
          </a:ln>
        </p:spPr>
        <p:txBody>
          <a:bodyPr spcFirstLastPara="1" wrap="square" lIns="91425" tIns="45700" rIns="91425" bIns="45700" anchor="t" anchorCtr="0">
            <a:noAutofit/>
          </a:bodyPr>
          <a:lstStyle/>
          <a:p>
            <a:pPr marL="365125" marR="0" lvl="0" indent="-255587" algn="l" rtl="0">
              <a:lnSpc>
                <a:spcPct val="100000"/>
              </a:lnSpc>
              <a:spcBef>
                <a:spcPts val="0"/>
              </a:spcBef>
              <a:spcAft>
                <a:spcPts val="0"/>
              </a:spcAft>
              <a:buClr>
                <a:schemeClr val="accent1"/>
              </a:buClr>
              <a:buSzPts val="2176"/>
              <a:buFont typeface="Noto Sans Symbols"/>
              <a:buChar char="▶"/>
            </a:pPr>
            <a:r>
              <a:rPr lang="ru-RU" sz="3200" b="0" i="0" u="none">
                <a:solidFill>
                  <a:schemeClr val="dk1"/>
                </a:solidFill>
                <a:latin typeface="Arial"/>
                <a:ea typeface="Arial"/>
                <a:cs typeface="Arial"/>
                <a:sym typeface="Arial"/>
              </a:rPr>
              <a:t>Максимальное присвоение содержательного плана текста, т.е. всего того, что может быть использовано затем в текстах, которые будут строить сами учащиеся.</a:t>
            </a:r>
            <a:endParaRPr/>
          </a:p>
          <a:p>
            <a:pPr marL="365760" marR="0" lvl="0" indent="-117854" algn="l" rtl="0">
              <a:lnSpc>
                <a:spcPct val="100000"/>
              </a:lnSpc>
              <a:spcBef>
                <a:spcPts val="400"/>
              </a:spcBef>
              <a:spcAft>
                <a:spcPts val="0"/>
              </a:spcAft>
              <a:buClr>
                <a:schemeClr val="accent1"/>
              </a:buClr>
              <a:buSzPts val="2176"/>
              <a:buFont typeface="Noto Sans Symbols"/>
              <a:buNone/>
            </a:pPr>
            <a:endParaRPr sz="3200" b="0" i="0" u="none">
              <a:solidFill>
                <a:schemeClr val="dk1"/>
              </a:solidFill>
              <a:latin typeface="Arial"/>
              <a:ea typeface="Arial"/>
              <a:cs typeface="Arial"/>
              <a:sym typeface="Arial"/>
            </a:endParaRPr>
          </a:p>
        </p:txBody>
      </p:sp>
    </p:spTree>
    <p:extLst>
      <p:ext uri="{BB962C8B-B14F-4D97-AF65-F5344CB8AC3E}">
        <p14:creationId xmlns:p14="http://schemas.microsoft.com/office/powerpoint/2010/main" val="22243440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sp>
        <p:nvSpPr>
          <p:cNvPr id="120" name="Google Shape;120;p17"/>
          <p:cNvSpPr txBox="1">
            <a:spLocks noGrp="1"/>
          </p:cNvSpPr>
          <p:nvPr>
            <p:ph type="title" idx="4294967295"/>
          </p:nvPr>
        </p:nvSpPr>
        <p:spPr>
          <a:xfrm>
            <a:off x="463550" y="487362"/>
            <a:ext cx="8242300" cy="1281112"/>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2"/>
              </a:buClr>
              <a:buSzPts val="3240"/>
              <a:buFont typeface="Arial"/>
              <a:buNone/>
            </a:pPr>
            <a:r>
              <a:rPr lang="ru-RU" sz="3240" b="1" i="0" u="sng" strike="noStrike" cap="none">
                <a:solidFill>
                  <a:schemeClr val="dk2"/>
                </a:solidFill>
                <a:latin typeface="Arial"/>
                <a:ea typeface="Arial"/>
                <a:cs typeface="Arial"/>
                <a:sym typeface="Arial"/>
              </a:rPr>
              <a:t>Второй этап</a:t>
            </a:r>
            <a:r>
              <a:rPr lang="ru-RU" sz="3690" b="1" i="0" u="none" strike="noStrike" cap="none">
                <a:solidFill>
                  <a:schemeClr val="dk2"/>
                </a:solidFill>
                <a:latin typeface="Rambla"/>
                <a:ea typeface="Rambla"/>
                <a:cs typeface="Rambla"/>
                <a:sym typeface="Rambla"/>
              </a:rPr>
              <a:t/>
            </a:r>
            <a:br>
              <a:rPr lang="ru-RU" sz="3690" b="1" i="0" u="none" strike="noStrike" cap="none">
                <a:solidFill>
                  <a:schemeClr val="dk2"/>
                </a:solidFill>
                <a:latin typeface="Rambla"/>
                <a:ea typeface="Rambla"/>
                <a:cs typeface="Rambla"/>
                <a:sym typeface="Rambla"/>
              </a:rPr>
            </a:br>
            <a:endParaRPr sz="3690" b="1" i="0" u="none" strike="noStrike" cap="none">
              <a:solidFill>
                <a:schemeClr val="dk2"/>
              </a:solidFill>
              <a:latin typeface="Rambla"/>
              <a:ea typeface="Rambla"/>
              <a:cs typeface="Rambla"/>
              <a:sym typeface="Rambla"/>
            </a:endParaRPr>
          </a:p>
        </p:txBody>
      </p:sp>
      <p:sp>
        <p:nvSpPr>
          <p:cNvPr id="121" name="Google Shape;121;p17"/>
          <p:cNvSpPr txBox="1">
            <a:spLocks noGrp="1"/>
          </p:cNvSpPr>
          <p:nvPr>
            <p:ph type="body" idx="1"/>
          </p:nvPr>
        </p:nvSpPr>
        <p:spPr>
          <a:xfrm>
            <a:off x="755650" y="1989137"/>
            <a:ext cx="7869237" cy="3600450"/>
          </a:xfrm>
          <a:prstGeom prst="rect">
            <a:avLst/>
          </a:prstGeom>
          <a:noFill/>
          <a:ln>
            <a:noFill/>
          </a:ln>
        </p:spPr>
        <p:txBody>
          <a:bodyPr spcFirstLastPara="1" wrap="square" lIns="91425" tIns="45700" rIns="91425" bIns="45700" anchor="t" anchorCtr="0">
            <a:noAutofit/>
          </a:bodyPr>
          <a:lstStyle/>
          <a:p>
            <a:pPr marL="365125" marR="0" lvl="0" indent="-255587" algn="l" rtl="0">
              <a:lnSpc>
                <a:spcPct val="100000"/>
              </a:lnSpc>
              <a:spcBef>
                <a:spcPts val="0"/>
              </a:spcBef>
              <a:spcAft>
                <a:spcPts val="0"/>
              </a:spcAft>
              <a:buClr>
                <a:schemeClr val="accent1"/>
              </a:buClr>
              <a:buSzPts val="2176"/>
              <a:buFont typeface="Noto Sans Symbols"/>
              <a:buChar char="▶"/>
            </a:pPr>
            <a:r>
              <a:rPr lang="ru-RU" sz="3200" b="0" i="0" u="none">
                <a:solidFill>
                  <a:schemeClr val="dk1"/>
                </a:solidFill>
                <a:latin typeface="Arial"/>
                <a:ea typeface="Arial"/>
                <a:cs typeface="Arial"/>
                <a:sym typeface="Arial"/>
              </a:rPr>
              <a:t>Разнообразные пересказы текста: сначала близко к тексту, затем от имени разных действующих лиц, наконец, от имени учащегося</a:t>
            </a:r>
            <a:endParaRPr/>
          </a:p>
          <a:p>
            <a:pPr marL="365760" marR="0" lvl="0" indent="-117854" algn="l" rtl="0">
              <a:lnSpc>
                <a:spcPct val="100000"/>
              </a:lnSpc>
              <a:spcBef>
                <a:spcPts val="400"/>
              </a:spcBef>
              <a:spcAft>
                <a:spcPts val="0"/>
              </a:spcAft>
              <a:buClr>
                <a:schemeClr val="accent1"/>
              </a:buClr>
              <a:buSzPts val="2176"/>
              <a:buFont typeface="Noto Sans Symbols"/>
              <a:buNone/>
            </a:pPr>
            <a:endParaRPr sz="3200" b="0" i="0" u="none">
              <a:solidFill>
                <a:schemeClr val="dk1"/>
              </a:solidFill>
              <a:latin typeface="Arial"/>
              <a:ea typeface="Arial"/>
              <a:cs typeface="Arial"/>
              <a:sym typeface="Arial"/>
            </a:endParaRPr>
          </a:p>
        </p:txBody>
      </p:sp>
    </p:spTree>
    <p:extLst>
      <p:ext uri="{BB962C8B-B14F-4D97-AF65-F5344CB8AC3E}">
        <p14:creationId xmlns:p14="http://schemas.microsoft.com/office/powerpoint/2010/main" val="22767974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18"/>
          <p:cNvSpPr txBox="1">
            <a:spLocks noGrp="1"/>
          </p:cNvSpPr>
          <p:nvPr>
            <p:ph type="title" idx="4294967295"/>
          </p:nvPr>
        </p:nvSpPr>
        <p:spPr>
          <a:xfrm>
            <a:off x="463550" y="633412"/>
            <a:ext cx="8375650" cy="1201737"/>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2"/>
              </a:buClr>
              <a:buSzPts val="3240"/>
              <a:buFont typeface="Arial"/>
              <a:buNone/>
            </a:pPr>
            <a:r>
              <a:rPr lang="ru-RU" sz="3240" b="1" i="0" u="sng" strike="noStrike" cap="none">
                <a:solidFill>
                  <a:schemeClr val="dk2"/>
                </a:solidFill>
                <a:latin typeface="Arial"/>
                <a:ea typeface="Arial"/>
                <a:cs typeface="Arial"/>
                <a:sym typeface="Arial"/>
              </a:rPr>
              <a:t>Третий этап</a:t>
            </a:r>
            <a:r>
              <a:rPr lang="ru-RU" sz="3690" b="1" i="0" u="none" strike="noStrike" cap="none">
                <a:solidFill>
                  <a:schemeClr val="dk2"/>
                </a:solidFill>
                <a:latin typeface="Rambla"/>
                <a:ea typeface="Rambla"/>
                <a:cs typeface="Rambla"/>
                <a:sym typeface="Rambla"/>
              </a:rPr>
              <a:t/>
            </a:r>
            <a:br>
              <a:rPr lang="ru-RU" sz="3690" b="1" i="0" u="none" strike="noStrike" cap="none">
                <a:solidFill>
                  <a:schemeClr val="dk2"/>
                </a:solidFill>
                <a:latin typeface="Rambla"/>
                <a:ea typeface="Rambla"/>
                <a:cs typeface="Rambla"/>
                <a:sym typeface="Rambla"/>
              </a:rPr>
            </a:br>
            <a:endParaRPr sz="3690" b="1" i="0" u="none" strike="noStrike" cap="none">
              <a:solidFill>
                <a:schemeClr val="dk2"/>
              </a:solidFill>
              <a:latin typeface="Rambla"/>
              <a:ea typeface="Rambla"/>
              <a:cs typeface="Rambla"/>
              <a:sym typeface="Rambla"/>
            </a:endParaRPr>
          </a:p>
        </p:txBody>
      </p:sp>
      <p:sp>
        <p:nvSpPr>
          <p:cNvPr id="127" name="Google Shape;127;p18"/>
          <p:cNvSpPr txBox="1">
            <a:spLocks noGrp="1"/>
          </p:cNvSpPr>
          <p:nvPr>
            <p:ph type="body" idx="1"/>
          </p:nvPr>
        </p:nvSpPr>
        <p:spPr>
          <a:xfrm>
            <a:off x="684212" y="1773237"/>
            <a:ext cx="8147050" cy="3532187"/>
          </a:xfrm>
          <a:prstGeom prst="rect">
            <a:avLst/>
          </a:prstGeom>
          <a:noFill/>
          <a:ln>
            <a:noFill/>
          </a:ln>
        </p:spPr>
        <p:txBody>
          <a:bodyPr spcFirstLastPara="1" wrap="square" lIns="91425" tIns="45700" rIns="91425" bIns="45700" anchor="t" anchorCtr="0">
            <a:noAutofit/>
          </a:bodyPr>
          <a:lstStyle/>
          <a:p>
            <a:pPr marL="365125" marR="0" lvl="0" indent="-255587" algn="l" rtl="0">
              <a:lnSpc>
                <a:spcPct val="100000"/>
              </a:lnSpc>
              <a:spcBef>
                <a:spcPts val="0"/>
              </a:spcBef>
              <a:spcAft>
                <a:spcPts val="0"/>
              </a:spcAft>
              <a:buClr>
                <a:schemeClr val="accent1"/>
              </a:buClr>
              <a:buSzPts val="2176"/>
              <a:buFont typeface="Noto Sans Symbols"/>
              <a:buChar char="▶"/>
            </a:pPr>
            <a:r>
              <a:rPr lang="ru-RU" sz="3200" b="0" i="0" u="none">
                <a:solidFill>
                  <a:schemeClr val="dk1"/>
                </a:solidFill>
                <a:latin typeface="Arial"/>
                <a:ea typeface="Arial"/>
                <a:cs typeface="Arial"/>
                <a:sym typeface="Arial"/>
              </a:rPr>
              <a:t>Третий этап – это личностное присвоение, т.е. тексты – монологи, представляющие собой реакцию на новую ситуацию, мотивированы, личностно – окрашены; их можно расценивать, как собственную речь учащихся.</a:t>
            </a:r>
            <a:endParaRPr/>
          </a:p>
          <a:p>
            <a:pPr marL="365760" marR="0" lvl="0" indent="-117854" algn="l" rtl="0">
              <a:lnSpc>
                <a:spcPct val="100000"/>
              </a:lnSpc>
              <a:spcBef>
                <a:spcPts val="400"/>
              </a:spcBef>
              <a:spcAft>
                <a:spcPts val="0"/>
              </a:spcAft>
              <a:buClr>
                <a:schemeClr val="accent1"/>
              </a:buClr>
              <a:buSzPts val="2176"/>
              <a:buFont typeface="Noto Sans Symbols"/>
              <a:buNone/>
            </a:pPr>
            <a:endParaRPr sz="3200" b="0" i="0" u="none">
              <a:solidFill>
                <a:schemeClr val="dk1"/>
              </a:solidFill>
              <a:latin typeface="Arial"/>
              <a:ea typeface="Arial"/>
              <a:cs typeface="Arial"/>
              <a:sym typeface="Arial"/>
            </a:endParaRPr>
          </a:p>
        </p:txBody>
      </p:sp>
    </p:spTree>
    <p:extLst>
      <p:ext uri="{BB962C8B-B14F-4D97-AF65-F5344CB8AC3E}">
        <p14:creationId xmlns:p14="http://schemas.microsoft.com/office/powerpoint/2010/main" val="119206722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p19"/>
          <p:cNvSpPr txBox="1">
            <a:spLocks noGrp="1"/>
          </p:cNvSpPr>
          <p:nvPr>
            <p:ph type="body" idx="1"/>
          </p:nvPr>
        </p:nvSpPr>
        <p:spPr>
          <a:xfrm>
            <a:off x="457200" y="1481137"/>
            <a:ext cx="8229600" cy="4525962"/>
          </a:xfrm>
          <a:prstGeom prst="rect">
            <a:avLst/>
          </a:prstGeom>
          <a:noFill/>
          <a:ln>
            <a:noFill/>
          </a:ln>
        </p:spPr>
        <p:txBody>
          <a:bodyPr spcFirstLastPara="1" wrap="square" lIns="91425" tIns="45700" rIns="91425" bIns="45700" anchor="t" anchorCtr="0">
            <a:noAutofit/>
          </a:bodyPr>
          <a:lstStyle/>
          <a:p>
            <a:pPr marL="365125" marR="0" lvl="0" indent="-255587" algn="l" rtl="0">
              <a:lnSpc>
                <a:spcPct val="100000"/>
              </a:lnSpc>
              <a:spcBef>
                <a:spcPts val="0"/>
              </a:spcBef>
              <a:spcAft>
                <a:spcPts val="0"/>
              </a:spcAft>
              <a:buClr>
                <a:schemeClr val="accent1"/>
              </a:buClr>
              <a:buSzPts val="1836"/>
              <a:buFont typeface="Noto Sans Symbols"/>
              <a:buChar char="▶"/>
            </a:pPr>
            <a:r>
              <a:rPr lang="ru-RU" sz="2700" b="0" i="0" u="none">
                <a:solidFill>
                  <a:schemeClr val="dk1"/>
                </a:solidFill>
                <a:latin typeface="Rambla"/>
                <a:ea typeface="Rambla"/>
                <a:cs typeface="Rambla"/>
                <a:sym typeface="Rambla"/>
              </a:rPr>
              <a:t> </a:t>
            </a:r>
            <a:endParaRPr/>
          </a:p>
        </p:txBody>
      </p:sp>
      <p:sp>
        <p:nvSpPr>
          <p:cNvPr id="133" name="Google Shape;133;p19"/>
          <p:cNvSpPr txBox="1">
            <a:spLocks noGrp="1"/>
          </p:cNvSpPr>
          <p:nvPr>
            <p:ph type="title" idx="4294967295"/>
          </p:nvPr>
        </p:nvSpPr>
        <p:spPr>
          <a:xfrm>
            <a:off x="536575" y="1036637"/>
            <a:ext cx="8242300" cy="1743075"/>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2"/>
              </a:buClr>
              <a:buSzPts val="3240"/>
              <a:buFont typeface="Arial"/>
              <a:buNone/>
            </a:pPr>
            <a:r>
              <a:rPr lang="ru-RU" sz="3240" b="1" i="0" u="none" strike="noStrike" cap="none">
                <a:solidFill>
                  <a:schemeClr val="dk2"/>
                </a:solidFill>
                <a:latin typeface="Arial"/>
                <a:ea typeface="Arial"/>
                <a:cs typeface="Arial"/>
                <a:sym typeface="Arial"/>
              </a:rPr>
              <a:t>Типология монологической речи в функционально-смысловом аспекте </a:t>
            </a:r>
            <a:r>
              <a:rPr lang="ru-RU" sz="3690" b="1" i="0" u="none" strike="noStrike" cap="none">
                <a:solidFill>
                  <a:schemeClr val="dk2"/>
                </a:solidFill>
                <a:latin typeface="Rambla"/>
                <a:ea typeface="Rambla"/>
                <a:cs typeface="Rambla"/>
                <a:sym typeface="Rambla"/>
              </a:rPr>
              <a:t/>
            </a:r>
            <a:br>
              <a:rPr lang="ru-RU" sz="3690" b="1" i="0" u="none" strike="noStrike" cap="none">
                <a:solidFill>
                  <a:schemeClr val="dk2"/>
                </a:solidFill>
                <a:latin typeface="Rambla"/>
                <a:ea typeface="Rambla"/>
                <a:cs typeface="Rambla"/>
                <a:sym typeface="Rambla"/>
              </a:rPr>
            </a:br>
            <a:endParaRPr sz="3690" b="1" i="0" u="none" strike="noStrike" cap="none">
              <a:solidFill>
                <a:schemeClr val="dk2"/>
              </a:solidFill>
              <a:latin typeface="Rambla"/>
              <a:ea typeface="Rambla"/>
              <a:cs typeface="Rambla"/>
              <a:sym typeface="Rambla"/>
            </a:endParaRPr>
          </a:p>
        </p:txBody>
      </p:sp>
      <p:sp>
        <p:nvSpPr>
          <p:cNvPr id="134" name="Google Shape;134;p19"/>
          <p:cNvSpPr txBox="1"/>
          <p:nvPr/>
        </p:nvSpPr>
        <p:spPr>
          <a:xfrm>
            <a:off x="395287" y="3573462"/>
            <a:ext cx="2663825" cy="1223962"/>
          </a:xfrm>
          <a:prstGeom prst="rect">
            <a:avLst/>
          </a:prstGeom>
          <a:solidFill>
            <a:schemeClr val="accent1"/>
          </a:solidFill>
          <a:ln w="55000" cap="flat" cmpd="thickThin">
            <a:solidFill>
              <a:srgbClr val="1E768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Arial"/>
              <a:buNone/>
            </a:pPr>
            <a:r>
              <a:rPr lang="ru-RU" sz="1800" b="0" i="0" u="none" strike="noStrike" cap="none">
                <a:solidFill>
                  <a:srgbClr val="FFFFFF"/>
                </a:solidFill>
                <a:latin typeface="Arial"/>
                <a:ea typeface="Arial"/>
                <a:cs typeface="Arial"/>
                <a:sym typeface="Arial"/>
              </a:rPr>
              <a:t>описание</a:t>
            </a:r>
            <a:endParaRPr sz="1400" b="0" i="0" u="none" strike="noStrike" cap="none">
              <a:solidFill>
                <a:srgbClr val="000000"/>
              </a:solidFill>
              <a:latin typeface="Arial"/>
              <a:ea typeface="Arial"/>
              <a:cs typeface="Arial"/>
              <a:sym typeface="Arial"/>
            </a:endParaRPr>
          </a:p>
        </p:txBody>
      </p:sp>
      <p:sp>
        <p:nvSpPr>
          <p:cNvPr id="135" name="Google Shape;135;p19"/>
          <p:cNvSpPr txBox="1"/>
          <p:nvPr/>
        </p:nvSpPr>
        <p:spPr>
          <a:xfrm>
            <a:off x="3276600" y="3573462"/>
            <a:ext cx="2663825" cy="1223962"/>
          </a:xfrm>
          <a:prstGeom prst="rect">
            <a:avLst/>
          </a:prstGeom>
          <a:solidFill>
            <a:schemeClr val="accent1"/>
          </a:solidFill>
          <a:ln w="55000" cap="flat" cmpd="thickThin">
            <a:solidFill>
              <a:srgbClr val="1E768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Arial"/>
              <a:buNone/>
            </a:pPr>
            <a:r>
              <a:rPr lang="ru-RU" sz="1800" b="0" i="0" u="none" strike="noStrike" cap="none">
                <a:solidFill>
                  <a:srgbClr val="FFFFFF"/>
                </a:solidFill>
                <a:latin typeface="Arial"/>
                <a:ea typeface="Arial"/>
                <a:cs typeface="Arial"/>
                <a:sym typeface="Arial"/>
              </a:rPr>
              <a:t>повествование</a:t>
            </a:r>
            <a:endParaRPr sz="1400" b="0" i="0" u="none" strike="noStrike" cap="none">
              <a:solidFill>
                <a:srgbClr val="000000"/>
              </a:solidFill>
              <a:latin typeface="Arial"/>
              <a:ea typeface="Arial"/>
              <a:cs typeface="Arial"/>
              <a:sym typeface="Arial"/>
            </a:endParaRPr>
          </a:p>
        </p:txBody>
      </p:sp>
      <p:sp>
        <p:nvSpPr>
          <p:cNvPr id="136" name="Google Shape;136;p19"/>
          <p:cNvSpPr txBox="1"/>
          <p:nvPr/>
        </p:nvSpPr>
        <p:spPr>
          <a:xfrm>
            <a:off x="6227762" y="3573462"/>
            <a:ext cx="2665412" cy="1223962"/>
          </a:xfrm>
          <a:prstGeom prst="rect">
            <a:avLst/>
          </a:prstGeom>
          <a:solidFill>
            <a:schemeClr val="accent1"/>
          </a:solidFill>
          <a:ln w="55000" cap="flat" cmpd="thickThin">
            <a:solidFill>
              <a:srgbClr val="1E768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Arial"/>
              <a:buNone/>
            </a:pPr>
            <a:endParaRPr sz="1800" b="0" i="0" u="none" strike="noStrike" cap="none">
              <a:solidFill>
                <a:srgbClr val="FFFFFF"/>
              </a:solidFill>
              <a:latin typeface="Arial"/>
              <a:ea typeface="Arial"/>
              <a:cs typeface="Arial"/>
              <a:sym typeface="Arial"/>
            </a:endParaRPr>
          </a:p>
          <a:p>
            <a:pPr marL="0" marR="0" lvl="0" indent="0" algn="ctr" rtl="0">
              <a:lnSpc>
                <a:spcPct val="100000"/>
              </a:lnSpc>
              <a:spcBef>
                <a:spcPts val="0"/>
              </a:spcBef>
              <a:spcAft>
                <a:spcPts val="0"/>
              </a:spcAft>
              <a:buClr>
                <a:srgbClr val="FFFFFF"/>
              </a:buClr>
              <a:buSzPts val="1800"/>
              <a:buFont typeface="Arial"/>
              <a:buNone/>
            </a:pPr>
            <a:r>
              <a:rPr lang="ru-RU" sz="1800" b="0" i="0" u="none" strike="noStrike" cap="none">
                <a:solidFill>
                  <a:srgbClr val="FFFFFF"/>
                </a:solidFill>
                <a:latin typeface="Arial"/>
                <a:ea typeface="Arial"/>
                <a:cs typeface="Arial"/>
                <a:sym typeface="Arial"/>
              </a:rPr>
              <a:t>рассуждение</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Arial"/>
              <a:ea typeface="Arial"/>
              <a:cs typeface="Arial"/>
              <a:sym typeface="Arial"/>
            </a:endParaRPr>
          </a:p>
        </p:txBody>
      </p:sp>
    </p:spTree>
    <p:extLst>
      <p:ext uri="{BB962C8B-B14F-4D97-AF65-F5344CB8AC3E}">
        <p14:creationId xmlns:p14="http://schemas.microsoft.com/office/powerpoint/2010/main" val="18688104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20"/>
          <p:cNvSpPr txBox="1">
            <a:spLocks noGrp="1"/>
          </p:cNvSpPr>
          <p:nvPr>
            <p:ph type="body" idx="1"/>
          </p:nvPr>
        </p:nvSpPr>
        <p:spPr>
          <a:xfrm>
            <a:off x="457200" y="1481137"/>
            <a:ext cx="8229600" cy="4525962"/>
          </a:xfrm>
          <a:prstGeom prst="rect">
            <a:avLst/>
          </a:prstGeom>
          <a:noFill/>
          <a:ln>
            <a:noFill/>
          </a:ln>
        </p:spPr>
        <p:txBody>
          <a:bodyPr spcFirstLastPara="1" wrap="square" lIns="91425" tIns="45700" rIns="91425" bIns="45700" anchor="t" anchorCtr="0">
            <a:noAutofit/>
          </a:bodyPr>
          <a:lstStyle/>
          <a:p>
            <a:pPr marL="365125" marR="0" lvl="0" indent="-255587" algn="l" rtl="0">
              <a:lnSpc>
                <a:spcPct val="100000"/>
              </a:lnSpc>
              <a:spcBef>
                <a:spcPts val="0"/>
              </a:spcBef>
              <a:spcAft>
                <a:spcPts val="0"/>
              </a:spcAft>
              <a:buClr>
                <a:schemeClr val="accent1"/>
              </a:buClr>
              <a:buSzPts val="1836"/>
              <a:buFont typeface="Noto Sans Symbols"/>
              <a:buChar char="▶"/>
            </a:pPr>
            <a:r>
              <a:rPr lang="ru-RU" sz="2700" b="0" i="0" u="none">
                <a:solidFill>
                  <a:schemeClr val="dk1"/>
                </a:solidFill>
                <a:latin typeface="Rambla"/>
                <a:ea typeface="Rambla"/>
                <a:cs typeface="Rambla"/>
                <a:sym typeface="Rambla"/>
              </a:rPr>
              <a:t> </a:t>
            </a:r>
            <a:endParaRPr/>
          </a:p>
        </p:txBody>
      </p:sp>
      <p:sp>
        <p:nvSpPr>
          <p:cNvPr id="142" name="Google Shape;142;p20"/>
          <p:cNvSpPr txBox="1">
            <a:spLocks noGrp="1"/>
          </p:cNvSpPr>
          <p:nvPr>
            <p:ph type="title" idx="4294967295"/>
          </p:nvPr>
        </p:nvSpPr>
        <p:spPr>
          <a:xfrm>
            <a:off x="463550" y="633412"/>
            <a:ext cx="8242300" cy="1208087"/>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2"/>
              </a:buClr>
              <a:buSzPts val="3200"/>
              <a:buFont typeface="Arial"/>
              <a:buNone/>
            </a:pPr>
            <a:r>
              <a:rPr lang="ru-RU" sz="3200" b="1" i="0" u="none" strike="noStrike" cap="none">
                <a:solidFill>
                  <a:schemeClr val="dk2"/>
                </a:solidFill>
                <a:latin typeface="Arial"/>
                <a:ea typeface="Arial"/>
                <a:cs typeface="Arial"/>
                <a:sym typeface="Arial"/>
              </a:rPr>
              <a:t>Уровни сформированности  </a:t>
            </a:r>
            <a:br>
              <a:rPr lang="ru-RU" sz="3200" b="1" i="0" u="none" strike="noStrike" cap="none">
                <a:solidFill>
                  <a:schemeClr val="dk2"/>
                </a:solidFill>
                <a:latin typeface="Arial"/>
                <a:ea typeface="Arial"/>
                <a:cs typeface="Arial"/>
                <a:sym typeface="Arial"/>
              </a:rPr>
            </a:br>
            <a:r>
              <a:rPr lang="ru-RU" sz="3200" b="1" i="0" u="none" strike="noStrike" cap="none">
                <a:solidFill>
                  <a:schemeClr val="dk2"/>
                </a:solidFill>
                <a:latin typeface="Arial"/>
                <a:ea typeface="Arial"/>
                <a:cs typeface="Arial"/>
                <a:sym typeface="Arial"/>
              </a:rPr>
              <a:t>монологической  речи</a:t>
            </a:r>
            <a:endParaRPr sz="3200" b="1" i="0" u="none" strike="noStrike" cap="none">
              <a:solidFill>
                <a:schemeClr val="dk2"/>
              </a:solidFill>
              <a:latin typeface="Arial"/>
              <a:ea typeface="Arial"/>
              <a:cs typeface="Arial"/>
              <a:sym typeface="Arial"/>
            </a:endParaRPr>
          </a:p>
        </p:txBody>
      </p:sp>
      <p:sp>
        <p:nvSpPr>
          <p:cNvPr id="143" name="Google Shape;143;p20"/>
          <p:cNvSpPr txBox="1"/>
          <p:nvPr/>
        </p:nvSpPr>
        <p:spPr>
          <a:xfrm>
            <a:off x="395287" y="2492375"/>
            <a:ext cx="2952750" cy="1368425"/>
          </a:xfrm>
          <a:prstGeom prst="rect">
            <a:avLst/>
          </a:prstGeom>
          <a:solidFill>
            <a:schemeClr val="accent1"/>
          </a:solidFill>
          <a:ln w="55000" cap="flat" cmpd="thickThin">
            <a:solidFill>
              <a:srgbClr val="1E768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Arial"/>
              <a:buNone/>
            </a:pPr>
            <a:r>
              <a:rPr lang="ru-RU" sz="1800" b="0" i="0" u="none" strike="noStrike" cap="none">
                <a:solidFill>
                  <a:srgbClr val="FFFFFF"/>
                </a:solidFill>
                <a:latin typeface="Arial"/>
                <a:ea typeface="Arial"/>
                <a:cs typeface="Arial"/>
                <a:sym typeface="Arial"/>
              </a:rPr>
              <a:t>Репродуктивный</a:t>
            </a:r>
            <a:endParaRPr sz="1400" b="0" i="0" u="none" strike="noStrike" cap="none">
              <a:solidFill>
                <a:srgbClr val="000000"/>
              </a:solidFill>
              <a:latin typeface="Arial"/>
              <a:ea typeface="Arial"/>
              <a:cs typeface="Arial"/>
              <a:sym typeface="Arial"/>
            </a:endParaRPr>
          </a:p>
        </p:txBody>
      </p:sp>
      <p:sp>
        <p:nvSpPr>
          <p:cNvPr id="144" name="Google Shape;144;p20"/>
          <p:cNvSpPr txBox="1"/>
          <p:nvPr/>
        </p:nvSpPr>
        <p:spPr>
          <a:xfrm>
            <a:off x="3132137" y="4221162"/>
            <a:ext cx="2952750" cy="1368425"/>
          </a:xfrm>
          <a:prstGeom prst="rect">
            <a:avLst/>
          </a:prstGeom>
          <a:solidFill>
            <a:schemeClr val="accent1"/>
          </a:solidFill>
          <a:ln w="55000" cap="flat" cmpd="thickThin">
            <a:solidFill>
              <a:srgbClr val="1E768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Arial"/>
              <a:buNone/>
            </a:pPr>
            <a:r>
              <a:rPr lang="ru-RU" sz="1800" b="0" i="0" u="none" strike="noStrike" cap="none">
                <a:solidFill>
                  <a:srgbClr val="FFFFFF"/>
                </a:solidFill>
                <a:latin typeface="Arial"/>
                <a:ea typeface="Arial"/>
                <a:cs typeface="Arial"/>
                <a:sym typeface="Arial"/>
              </a:rPr>
              <a:t>Репродуктивно-продуктивный</a:t>
            </a:r>
            <a:r>
              <a:rPr lang="ru-RU" sz="1800" b="0" i="0" u="none" strike="noStrike" cap="none">
                <a:solidFill>
                  <a:srgbClr val="FFFFFF"/>
                </a:solidFill>
                <a:latin typeface="Rambla"/>
                <a:ea typeface="Rambla"/>
                <a:cs typeface="Rambla"/>
                <a:sym typeface="Rambla"/>
              </a:rPr>
              <a:t>  </a:t>
            </a:r>
            <a:endParaRPr sz="1400" b="0" i="0" u="none" strike="noStrike" cap="none">
              <a:solidFill>
                <a:srgbClr val="000000"/>
              </a:solidFill>
              <a:latin typeface="Arial"/>
              <a:ea typeface="Arial"/>
              <a:cs typeface="Arial"/>
              <a:sym typeface="Arial"/>
            </a:endParaRPr>
          </a:p>
        </p:txBody>
      </p:sp>
      <p:sp>
        <p:nvSpPr>
          <p:cNvPr id="145" name="Google Shape;145;p20"/>
          <p:cNvSpPr txBox="1"/>
          <p:nvPr/>
        </p:nvSpPr>
        <p:spPr>
          <a:xfrm>
            <a:off x="5795962" y="2492375"/>
            <a:ext cx="2952750" cy="1368425"/>
          </a:xfrm>
          <a:prstGeom prst="rect">
            <a:avLst/>
          </a:prstGeom>
          <a:solidFill>
            <a:schemeClr val="accent1"/>
          </a:solidFill>
          <a:ln w="55000" cap="flat" cmpd="thickThin">
            <a:solidFill>
              <a:srgbClr val="1E768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Arial"/>
              <a:buNone/>
            </a:pPr>
            <a:r>
              <a:rPr lang="ru-RU" sz="1800" b="0" i="0" u="none" strike="noStrike" cap="none">
                <a:solidFill>
                  <a:srgbClr val="FFFFFF"/>
                </a:solidFill>
                <a:latin typeface="Arial"/>
                <a:ea typeface="Arial"/>
                <a:cs typeface="Arial"/>
                <a:sym typeface="Arial"/>
              </a:rPr>
              <a:t>Продуктивный</a:t>
            </a:r>
            <a:endParaRPr sz="1400"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1655302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idx="1"/>
          </p:nvPr>
        </p:nvSpPr>
        <p:spPr>
          <a:xfrm>
            <a:off x="457200" y="2176669"/>
            <a:ext cx="8229600" cy="3830567"/>
          </a:xfrm>
        </p:spPr>
        <p:txBody>
          <a:bodyPr/>
          <a:lstStyle/>
          <a:p>
            <a:pPr marL="150876" indent="0" algn="ctr">
              <a:buNone/>
            </a:pPr>
            <a:r>
              <a:rPr lang="ru-RU" sz="3600" b="1" u="sng" dirty="0" smtClean="0">
                <a:effectLst>
                  <a:outerShdw blurRad="38100" dist="38100" dir="2700000" algn="tl">
                    <a:srgbClr val="000000">
                      <a:alpha val="43137"/>
                    </a:srgbClr>
                  </a:outerShdw>
                </a:effectLst>
              </a:rPr>
              <a:t>КОНТРОЛЬНЫЕ ВОПРОСЫ И ЗАДАНИЯ</a:t>
            </a:r>
          </a:p>
          <a:p>
            <a:endParaRPr lang="ru-RU" dirty="0"/>
          </a:p>
        </p:txBody>
      </p:sp>
    </p:spTree>
    <p:extLst>
      <p:ext uri="{BB962C8B-B14F-4D97-AF65-F5344CB8AC3E}">
        <p14:creationId xmlns:p14="http://schemas.microsoft.com/office/powerpoint/2010/main" val="30988317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idx="1"/>
          </p:nvPr>
        </p:nvSpPr>
        <p:spPr/>
        <p:txBody>
          <a:bodyPr/>
          <a:lstStyle/>
          <a:p>
            <a:r>
              <a:rPr lang="ru-RU" sz="2800" b="1" u="sng" dirty="0" smtClean="0">
                <a:effectLst>
                  <a:outerShdw blurRad="38100" dist="38100" dir="2700000" algn="tl">
                    <a:srgbClr val="000000">
                      <a:alpha val="43137"/>
                    </a:srgbClr>
                  </a:outerShdw>
                </a:effectLst>
              </a:rPr>
              <a:t>Вопрос 1.</a:t>
            </a:r>
          </a:p>
          <a:p>
            <a:endParaRPr lang="ru-RU" sz="2800" dirty="0"/>
          </a:p>
          <a:p>
            <a:pPr marL="150876" indent="0" algn="ctr">
              <a:buNone/>
            </a:pPr>
            <a:r>
              <a:rPr lang="ru-RU" sz="2800" dirty="0" smtClean="0"/>
              <a:t>Что представляет собой диалогическая речь?</a:t>
            </a:r>
          </a:p>
          <a:p>
            <a:endParaRPr lang="ru-RU" dirty="0"/>
          </a:p>
        </p:txBody>
      </p:sp>
    </p:spTree>
    <p:extLst>
      <p:ext uri="{BB962C8B-B14F-4D97-AF65-F5344CB8AC3E}">
        <p14:creationId xmlns:p14="http://schemas.microsoft.com/office/powerpoint/2010/main" val="1245441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idx="1"/>
          </p:nvPr>
        </p:nvSpPr>
        <p:spPr>
          <a:xfrm>
            <a:off x="457200" y="1152939"/>
            <a:ext cx="8229600" cy="4854298"/>
          </a:xfrm>
        </p:spPr>
        <p:txBody>
          <a:bodyPr/>
          <a:lstStyle/>
          <a:p>
            <a:r>
              <a:rPr lang="ru-RU" b="1" u="sng" dirty="0" smtClean="0">
                <a:effectLst>
                  <a:outerShdw blurRad="38100" dist="38100" dir="2700000" algn="tl">
                    <a:srgbClr val="000000">
                      <a:alpha val="43137"/>
                    </a:srgbClr>
                  </a:outerShdw>
                </a:effectLst>
              </a:rPr>
              <a:t>Ответ на вопрос 1.</a:t>
            </a:r>
          </a:p>
          <a:p>
            <a:endParaRPr lang="ru-RU" dirty="0"/>
          </a:p>
          <a:p>
            <a:pPr marL="150876" indent="0" algn="ctr">
              <a:buNone/>
            </a:pPr>
            <a:r>
              <a:rPr lang="ru-RU" i="1" dirty="0" smtClean="0"/>
              <a:t>Диалогическая </a:t>
            </a:r>
            <a:r>
              <a:rPr lang="ru-RU" i="1" dirty="0"/>
              <a:t>речь представляет собой процесс непосредственного общения, который характеризуется поочередно сменяющими друг друга и порождающими одна другую репликами двух и более лиц. </a:t>
            </a:r>
          </a:p>
          <a:p>
            <a:endParaRPr lang="ru-RU" dirty="0" smtClean="0"/>
          </a:p>
          <a:p>
            <a:endParaRPr lang="ru-RU" dirty="0"/>
          </a:p>
        </p:txBody>
      </p:sp>
    </p:spTree>
    <p:extLst>
      <p:ext uri="{BB962C8B-B14F-4D97-AF65-F5344CB8AC3E}">
        <p14:creationId xmlns:p14="http://schemas.microsoft.com/office/powerpoint/2010/main" val="13287554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idx="1"/>
          </p:nvPr>
        </p:nvSpPr>
        <p:spPr/>
        <p:txBody>
          <a:bodyPr/>
          <a:lstStyle/>
          <a:p>
            <a:r>
              <a:rPr lang="ru-RU" b="1" u="sng" dirty="0" smtClean="0">
                <a:effectLst>
                  <a:outerShdw blurRad="38100" dist="38100" dir="2700000" algn="tl">
                    <a:srgbClr val="000000">
                      <a:alpha val="43137"/>
                    </a:srgbClr>
                  </a:outerShdw>
                </a:effectLst>
              </a:rPr>
              <a:t>Вопрос 2. </a:t>
            </a:r>
          </a:p>
          <a:p>
            <a:endParaRPr lang="ru-RU" dirty="0"/>
          </a:p>
          <a:p>
            <a:pPr marL="150876" indent="0" algn="ctr">
              <a:buNone/>
            </a:pPr>
            <a:r>
              <a:rPr lang="ru-RU" dirty="0" smtClean="0"/>
              <a:t>Какие психолого-лингвистические особенности выделяют? </a:t>
            </a:r>
          </a:p>
          <a:p>
            <a:endParaRPr lang="ru-RU" dirty="0"/>
          </a:p>
        </p:txBody>
      </p:sp>
    </p:spTree>
    <p:extLst>
      <p:ext uri="{BB962C8B-B14F-4D97-AF65-F5344CB8AC3E}">
        <p14:creationId xmlns:p14="http://schemas.microsoft.com/office/powerpoint/2010/main" val="58656813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idx="1"/>
          </p:nvPr>
        </p:nvSpPr>
        <p:spPr>
          <a:xfrm>
            <a:off x="457200" y="785191"/>
            <a:ext cx="8229600" cy="5222046"/>
          </a:xfrm>
        </p:spPr>
        <p:txBody>
          <a:bodyPr/>
          <a:lstStyle/>
          <a:p>
            <a:r>
              <a:rPr lang="ru-RU" b="1" u="sng" dirty="0" smtClean="0">
                <a:effectLst>
                  <a:outerShdw blurRad="38100" dist="38100" dir="2700000" algn="tl">
                    <a:srgbClr val="000000">
                      <a:alpha val="43137"/>
                    </a:srgbClr>
                  </a:outerShdw>
                </a:effectLst>
              </a:rPr>
              <a:t>Ответ на вопрос 2. </a:t>
            </a:r>
          </a:p>
          <a:p>
            <a:endParaRPr lang="ru-RU" dirty="0"/>
          </a:p>
          <a:p>
            <a:pPr marL="150876" indent="0" algn="ctr">
              <a:buNone/>
            </a:pPr>
            <a:r>
              <a:rPr lang="ru-RU" i="1" dirty="0" smtClean="0"/>
              <a:t>Выделяют следующие психолого-лингвистические особенности: </a:t>
            </a:r>
          </a:p>
          <a:p>
            <a:pPr algn="ctr"/>
            <a:r>
              <a:rPr lang="ru-RU" i="1" dirty="0" err="1"/>
              <a:t>лимитированность</a:t>
            </a:r>
            <a:r>
              <a:rPr lang="ru-RU" i="1" dirty="0"/>
              <a:t> во времени </a:t>
            </a:r>
          </a:p>
          <a:p>
            <a:pPr algn="ctr"/>
            <a:r>
              <a:rPr lang="ru-RU" i="1" dirty="0"/>
              <a:t>ситуативность</a:t>
            </a:r>
          </a:p>
          <a:p>
            <a:pPr algn="ctr"/>
            <a:r>
              <a:rPr lang="ru-RU" i="1" dirty="0"/>
              <a:t> краткость высказывания</a:t>
            </a:r>
          </a:p>
          <a:p>
            <a:pPr algn="ctr"/>
            <a:r>
              <a:rPr lang="ru-RU" i="1" dirty="0"/>
              <a:t>наличие большого количества клише</a:t>
            </a:r>
          </a:p>
          <a:p>
            <a:pPr algn="ctr"/>
            <a:r>
              <a:rPr lang="ru-RU" i="1" dirty="0"/>
              <a:t>многообразность</a:t>
            </a:r>
          </a:p>
          <a:p>
            <a:pPr algn="ctr"/>
            <a:r>
              <a:rPr lang="ru-RU" i="1" dirty="0"/>
              <a:t>взаимодействие собеседников</a:t>
            </a:r>
          </a:p>
          <a:p>
            <a:pPr algn="ctr"/>
            <a:r>
              <a:rPr lang="ru-RU" i="1" dirty="0"/>
              <a:t>механизм предвосхищения</a:t>
            </a:r>
          </a:p>
          <a:p>
            <a:endParaRPr lang="ru-RU" dirty="0" smtClean="0"/>
          </a:p>
          <a:p>
            <a:endParaRPr lang="ru-RU" dirty="0"/>
          </a:p>
          <a:p>
            <a:endParaRPr lang="ru-RU" dirty="0"/>
          </a:p>
        </p:txBody>
      </p:sp>
    </p:spTree>
    <p:extLst>
      <p:ext uri="{BB962C8B-B14F-4D97-AF65-F5344CB8AC3E}">
        <p14:creationId xmlns:p14="http://schemas.microsoft.com/office/powerpoint/2010/main" val="34928079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idx="1"/>
          </p:nvPr>
        </p:nvSpPr>
        <p:spPr>
          <a:xfrm>
            <a:off x="457200" y="1321904"/>
            <a:ext cx="8229600" cy="4685333"/>
          </a:xfrm>
        </p:spPr>
        <p:txBody>
          <a:bodyPr/>
          <a:lstStyle/>
          <a:p>
            <a:r>
              <a:rPr lang="ru-RU" b="1" u="sng" dirty="0" smtClean="0">
                <a:effectLst>
                  <a:outerShdw blurRad="38100" dist="38100" dir="2700000" algn="tl">
                    <a:srgbClr val="000000">
                      <a:alpha val="43137"/>
                    </a:srgbClr>
                  </a:outerShdw>
                </a:effectLst>
              </a:rPr>
              <a:t>Вопрос 3. </a:t>
            </a:r>
          </a:p>
          <a:p>
            <a:endParaRPr lang="ru-RU" dirty="0"/>
          </a:p>
          <a:p>
            <a:pPr marL="150876" indent="0" algn="ctr">
              <a:buNone/>
            </a:pPr>
            <a:r>
              <a:rPr lang="ru-RU" dirty="0" smtClean="0"/>
              <a:t>В чём заключается цель обучения диалогической речи? </a:t>
            </a:r>
            <a:endParaRPr lang="ru-RU" dirty="0"/>
          </a:p>
          <a:p>
            <a:endParaRPr lang="ru-RU" dirty="0"/>
          </a:p>
        </p:txBody>
      </p:sp>
    </p:spTree>
    <p:extLst>
      <p:ext uri="{BB962C8B-B14F-4D97-AF65-F5344CB8AC3E}">
        <p14:creationId xmlns:p14="http://schemas.microsoft.com/office/powerpoint/2010/main" val="268877796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idx="1"/>
          </p:nvPr>
        </p:nvSpPr>
        <p:spPr>
          <a:xfrm>
            <a:off x="457200" y="983974"/>
            <a:ext cx="8229600" cy="5023263"/>
          </a:xfrm>
        </p:spPr>
        <p:txBody>
          <a:bodyPr/>
          <a:lstStyle/>
          <a:p>
            <a:r>
              <a:rPr lang="ru-RU" b="1" u="sng" dirty="0" smtClean="0">
                <a:effectLst>
                  <a:outerShdw blurRad="38100" dist="38100" dir="2700000" algn="tl">
                    <a:srgbClr val="000000">
                      <a:alpha val="43137"/>
                    </a:srgbClr>
                  </a:outerShdw>
                </a:effectLst>
              </a:rPr>
              <a:t>Ответ на вопрос 3. </a:t>
            </a:r>
          </a:p>
          <a:p>
            <a:endParaRPr lang="ru-RU" dirty="0"/>
          </a:p>
          <a:p>
            <a:pPr marL="150876" indent="0" algn="ctr">
              <a:buNone/>
            </a:pPr>
            <a:r>
              <a:rPr lang="ru-RU" i="1" dirty="0"/>
              <a:t>Цель обучения диалогической речи </a:t>
            </a:r>
            <a:r>
              <a:rPr lang="ru-RU" i="1" dirty="0" smtClean="0"/>
              <a:t>– это развитие </a:t>
            </a:r>
            <a:r>
              <a:rPr lang="ru-RU" i="1" dirty="0"/>
              <a:t>умения общаться в условиях непосредственного контакта, т.е. понимать и реагировать на устные высказывания партнера в рамках сфер, тем и ситуаций, предусмотренных программой.</a:t>
            </a:r>
          </a:p>
          <a:p>
            <a:endParaRPr lang="ru-RU" dirty="0" smtClean="0"/>
          </a:p>
          <a:p>
            <a:endParaRPr lang="ru-RU" dirty="0"/>
          </a:p>
        </p:txBody>
      </p:sp>
    </p:spTree>
    <p:extLst>
      <p:ext uri="{BB962C8B-B14F-4D97-AF65-F5344CB8AC3E}">
        <p14:creationId xmlns:p14="http://schemas.microsoft.com/office/powerpoint/2010/main" val="218443293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idx="1"/>
          </p:nvPr>
        </p:nvSpPr>
        <p:spPr/>
        <p:txBody>
          <a:bodyPr/>
          <a:lstStyle/>
          <a:p>
            <a:r>
              <a:rPr lang="ru-RU" b="1" u="sng" dirty="0" smtClean="0">
                <a:effectLst>
                  <a:outerShdw blurRad="38100" dist="38100" dir="2700000" algn="tl">
                    <a:srgbClr val="000000">
                      <a:alpha val="43137"/>
                    </a:srgbClr>
                  </a:outerShdw>
                </a:effectLst>
              </a:rPr>
              <a:t>Вопрос 4. </a:t>
            </a:r>
          </a:p>
          <a:p>
            <a:endParaRPr lang="ru-RU" dirty="0"/>
          </a:p>
          <a:p>
            <a:r>
              <a:rPr lang="ru-RU" dirty="0" smtClean="0"/>
              <a:t>Что представляет собой монологическая речь?</a:t>
            </a:r>
            <a:endParaRPr lang="ru-RU" dirty="0"/>
          </a:p>
        </p:txBody>
      </p:sp>
    </p:spTree>
    <p:extLst>
      <p:ext uri="{BB962C8B-B14F-4D97-AF65-F5344CB8AC3E}">
        <p14:creationId xmlns:p14="http://schemas.microsoft.com/office/powerpoint/2010/main" val="58997237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idx="1"/>
          </p:nvPr>
        </p:nvSpPr>
        <p:spPr/>
        <p:txBody>
          <a:bodyPr/>
          <a:lstStyle/>
          <a:p>
            <a:r>
              <a:rPr lang="ru-RU" b="1" u="sng" dirty="0" smtClean="0">
                <a:effectLst>
                  <a:outerShdw blurRad="38100" dist="38100" dir="2700000" algn="tl">
                    <a:srgbClr val="000000">
                      <a:alpha val="43137"/>
                    </a:srgbClr>
                  </a:outerShdw>
                </a:effectLst>
              </a:rPr>
              <a:t>Ответ на вопрос 4. </a:t>
            </a:r>
            <a:endParaRPr lang="ru-RU" b="1" u="sng" dirty="0" smtClean="0">
              <a:effectLst>
                <a:outerShdw blurRad="38100" dist="38100" dir="2700000" algn="tl">
                  <a:srgbClr val="000000">
                    <a:alpha val="43137"/>
                  </a:srgbClr>
                </a:outerShdw>
              </a:effectLst>
            </a:endParaRPr>
          </a:p>
          <a:p>
            <a:endParaRPr lang="ru-RU" b="1" u="sng" dirty="0">
              <a:effectLst>
                <a:outerShdw blurRad="38100" dist="38100" dir="2700000" algn="tl">
                  <a:srgbClr val="000000">
                    <a:alpha val="43137"/>
                  </a:srgbClr>
                </a:outerShdw>
              </a:effectLst>
            </a:endParaRPr>
          </a:p>
          <a:p>
            <a:pPr marL="150876" indent="0" algn="ctr">
              <a:buNone/>
            </a:pPr>
            <a:r>
              <a:rPr lang="ru-RU" i="1" dirty="0">
                <a:sym typeface="Arial"/>
              </a:rPr>
              <a:t>Монологическая речь представляет собой связное непрерывное предложение мыслей одним лицом, обращенное к одному или нескольким лицам (аудиториям).</a:t>
            </a:r>
            <a:endParaRPr lang="ru-RU" i="1" dirty="0"/>
          </a:p>
        </p:txBody>
      </p:sp>
    </p:spTree>
    <p:extLst>
      <p:ext uri="{BB962C8B-B14F-4D97-AF65-F5344CB8AC3E}">
        <p14:creationId xmlns:p14="http://schemas.microsoft.com/office/powerpoint/2010/main" val="338227488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idx="1"/>
          </p:nvPr>
        </p:nvSpPr>
        <p:spPr/>
        <p:txBody>
          <a:bodyPr/>
          <a:lstStyle/>
          <a:p>
            <a:r>
              <a:rPr lang="ru-RU" b="1" u="sng" dirty="0" smtClean="0">
                <a:effectLst>
                  <a:outerShdw blurRad="38100" dist="38100" dir="2700000" algn="tl">
                    <a:srgbClr val="000000">
                      <a:alpha val="43137"/>
                    </a:srgbClr>
                  </a:outerShdw>
                </a:effectLst>
              </a:rPr>
              <a:t>Вопрос 5</a:t>
            </a:r>
            <a:r>
              <a:rPr lang="ru-RU" b="1" u="sng" dirty="0" smtClean="0">
                <a:effectLst>
                  <a:outerShdw blurRad="38100" dist="38100" dir="2700000" algn="tl">
                    <a:srgbClr val="000000">
                      <a:alpha val="43137"/>
                    </a:srgbClr>
                  </a:outerShdw>
                </a:effectLst>
              </a:rPr>
              <a:t>.</a:t>
            </a:r>
          </a:p>
          <a:p>
            <a:endParaRPr lang="ru-RU" b="1" u="sng" dirty="0">
              <a:effectLst>
                <a:outerShdw blurRad="38100" dist="38100" dir="2700000" algn="tl">
                  <a:srgbClr val="000000">
                    <a:alpha val="43137"/>
                  </a:srgbClr>
                </a:outerShdw>
              </a:effectLst>
            </a:endParaRPr>
          </a:p>
          <a:p>
            <a:pPr marL="150876" indent="0">
              <a:buNone/>
            </a:pPr>
            <a:r>
              <a:rPr lang="ru-RU" dirty="0"/>
              <a:t>Какими лингвистическими особенностями обладает монологическая речь? </a:t>
            </a:r>
            <a:endParaRPr lang="ru-RU" dirty="0"/>
          </a:p>
        </p:txBody>
      </p:sp>
    </p:spTree>
    <p:extLst>
      <p:ext uri="{BB962C8B-B14F-4D97-AF65-F5344CB8AC3E}">
        <p14:creationId xmlns:p14="http://schemas.microsoft.com/office/powerpoint/2010/main" val="43928606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idx="1"/>
          </p:nvPr>
        </p:nvSpPr>
        <p:spPr/>
        <p:txBody>
          <a:bodyPr/>
          <a:lstStyle/>
          <a:p>
            <a:r>
              <a:rPr lang="ru-RU" b="1" u="sng" dirty="0" smtClean="0">
                <a:effectLst>
                  <a:outerShdw blurRad="38100" dist="38100" dir="2700000" algn="tl">
                    <a:srgbClr val="000000">
                      <a:alpha val="43137"/>
                    </a:srgbClr>
                  </a:outerShdw>
                </a:effectLst>
              </a:rPr>
              <a:t>Ответ на вопрос 5. </a:t>
            </a:r>
            <a:br>
              <a:rPr lang="ru-RU" b="1" u="sng" dirty="0" smtClean="0">
                <a:effectLst>
                  <a:outerShdw blurRad="38100" dist="38100" dir="2700000" algn="tl">
                    <a:srgbClr val="000000">
                      <a:alpha val="43137"/>
                    </a:srgbClr>
                  </a:outerShdw>
                </a:effectLst>
              </a:rPr>
            </a:br>
            <a:endParaRPr lang="ru-RU" b="1" u="sng" dirty="0" smtClean="0">
              <a:effectLst>
                <a:outerShdw blurRad="38100" dist="38100" dir="2700000" algn="tl">
                  <a:srgbClr val="000000">
                    <a:alpha val="43137"/>
                  </a:srgbClr>
                </a:outerShdw>
              </a:effectLst>
            </a:endParaRPr>
          </a:p>
          <a:p>
            <a:pPr marL="365125" lvl="0" indent="-255587">
              <a:spcBef>
                <a:spcPts val="0"/>
              </a:spcBef>
              <a:buSzPts val="2176"/>
            </a:pPr>
            <a:r>
              <a:rPr lang="ru-RU" i="1" dirty="0">
                <a:sym typeface="Arial"/>
              </a:rPr>
              <a:t>1. Развернутые, полносоставные предложения </a:t>
            </a:r>
            <a:endParaRPr lang="ru-RU" i="1" dirty="0"/>
          </a:p>
          <a:p>
            <a:pPr marL="365125" lvl="0" indent="-255587">
              <a:buSzPts val="2176"/>
            </a:pPr>
            <a:r>
              <a:rPr lang="ru-RU" i="1" dirty="0">
                <a:sym typeface="Arial"/>
              </a:rPr>
              <a:t>2. Сложный синтаксис</a:t>
            </a:r>
            <a:endParaRPr lang="ru-RU" i="1" dirty="0"/>
          </a:p>
          <a:p>
            <a:pPr marL="365125" lvl="0" indent="-255587">
              <a:buSzPts val="2176"/>
            </a:pPr>
            <a:r>
              <a:rPr lang="ru-RU" i="1" dirty="0">
                <a:sym typeface="Arial"/>
              </a:rPr>
              <a:t>3. Близость к письменной речи</a:t>
            </a:r>
            <a:endParaRPr lang="ru-RU" i="1" dirty="0"/>
          </a:p>
          <a:p>
            <a:pPr marL="150876" indent="0">
              <a:buNone/>
            </a:pPr>
            <a:endParaRPr lang="ru-RU" b="1" u="sng"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0225397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idx="1"/>
          </p:nvPr>
        </p:nvSpPr>
        <p:spPr/>
        <p:txBody>
          <a:bodyPr/>
          <a:lstStyle/>
          <a:p>
            <a:r>
              <a:rPr lang="ru-RU" b="1" u="sng" dirty="0" smtClean="0">
                <a:effectLst>
                  <a:outerShdw blurRad="38100" dist="38100" dir="2700000" algn="tl">
                    <a:srgbClr val="000000">
                      <a:alpha val="43137"/>
                    </a:srgbClr>
                  </a:outerShdw>
                </a:effectLst>
              </a:rPr>
              <a:t>Вопрос 6</a:t>
            </a:r>
            <a:r>
              <a:rPr lang="ru-RU" b="1" u="sng" dirty="0" smtClean="0">
                <a:effectLst>
                  <a:outerShdw blurRad="38100" dist="38100" dir="2700000" algn="tl">
                    <a:srgbClr val="000000">
                      <a:alpha val="43137"/>
                    </a:srgbClr>
                  </a:outerShdw>
                </a:effectLst>
              </a:rPr>
              <a:t>.</a:t>
            </a:r>
          </a:p>
          <a:p>
            <a:endParaRPr lang="ru-RU" b="1" u="sng" dirty="0">
              <a:effectLst>
                <a:outerShdw blurRad="38100" dist="38100" dir="2700000" algn="tl">
                  <a:srgbClr val="000000">
                    <a:alpha val="43137"/>
                  </a:srgbClr>
                </a:outerShdw>
              </a:effectLst>
            </a:endParaRPr>
          </a:p>
          <a:p>
            <a:pPr marL="150876" indent="0">
              <a:buNone/>
            </a:pPr>
            <a:r>
              <a:rPr lang="ru-RU" dirty="0"/>
              <a:t>В чем отличие диалогической речи от монологической? </a:t>
            </a:r>
            <a:endParaRPr lang="ru-RU" dirty="0"/>
          </a:p>
        </p:txBody>
      </p:sp>
    </p:spTree>
    <p:extLst>
      <p:ext uri="{BB962C8B-B14F-4D97-AF65-F5344CB8AC3E}">
        <p14:creationId xmlns:p14="http://schemas.microsoft.com/office/powerpoint/2010/main" val="53616004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idx="1"/>
          </p:nvPr>
        </p:nvSpPr>
        <p:spPr/>
        <p:txBody>
          <a:bodyPr/>
          <a:lstStyle/>
          <a:p>
            <a:r>
              <a:rPr lang="ru-RU" b="1" u="sng" dirty="0" smtClean="0">
                <a:effectLst>
                  <a:outerShdw blurRad="38100" dist="38100" dir="2700000" algn="tl">
                    <a:srgbClr val="000000">
                      <a:alpha val="43137"/>
                    </a:srgbClr>
                  </a:outerShdw>
                </a:effectLst>
              </a:rPr>
              <a:t>Ответ на вопрос 6. </a:t>
            </a:r>
          </a:p>
          <a:p>
            <a:endParaRPr lang="ru-RU" dirty="0" smtClean="0"/>
          </a:p>
          <a:p>
            <a:pPr marL="109538" indent="0" algn="ctr">
              <a:spcBef>
                <a:spcPts val="0"/>
              </a:spcBef>
              <a:buSzPts val="2176"/>
              <a:buNone/>
            </a:pPr>
            <a:r>
              <a:rPr lang="ru-RU" i="1" dirty="0">
                <a:sym typeface="Arial"/>
              </a:rPr>
              <a:t>Диалогическая речь предназначена для непосредственного, контактирующего взаимодействия между 2 или несколькими собеседниками, причём в обмене информацией речевые партнёры могут меняться ролями. </a:t>
            </a:r>
            <a:endParaRPr lang="ru-RU" i="1" dirty="0">
              <a:sym typeface="Arial"/>
            </a:endParaRPr>
          </a:p>
          <a:p>
            <a:pPr marL="109538" indent="0" algn="ctr">
              <a:spcBef>
                <a:spcPts val="0"/>
              </a:spcBef>
              <a:buSzPts val="2176"/>
              <a:buNone/>
            </a:pPr>
            <a:endParaRPr lang="ru-RU" i="1" dirty="0"/>
          </a:p>
          <a:p>
            <a:pPr marL="109538" indent="0" algn="ctr">
              <a:spcBef>
                <a:spcPts val="0"/>
              </a:spcBef>
              <a:buSzPts val="2176"/>
              <a:buNone/>
            </a:pPr>
            <a:r>
              <a:rPr lang="ru-RU" i="1" dirty="0">
                <a:sym typeface="Arial"/>
              </a:rPr>
              <a:t>Монологическая же речь преимущественно носит однонаправленный характер.</a:t>
            </a:r>
            <a:endParaRPr lang="ru-RU" i="1" dirty="0"/>
          </a:p>
          <a:p>
            <a:pPr marL="150876" indent="0">
              <a:buNone/>
            </a:pPr>
            <a:endParaRPr lang="ru-RU" dirty="0"/>
          </a:p>
          <a:p>
            <a:endParaRPr lang="ru-RU" dirty="0"/>
          </a:p>
        </p:txBody>
      </p:sp>
    </p:spTree>
    <p:extLst>
      <p:ext uri="{BB962C8B-B14F-4D97-AF65-F5344CB8AC3E}">
        <p14:creationId xmlns:p14="http://schemas.microsoft.com/office/powerpoint/2010/main" val="302372022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idx="1"/>
          </p:nvPr>
        </p:nvSpPr>
        <p:spPr/>
        <p:txBody>
          <a:bodyPr/>
          <a:lstStyle/>
          <a:p>
            <a:pPr marL="150876" indent="0" algn="ctr">
              <a:buNone/>
            </a:pPr>
            <a:r>
              <a:rPr lang="ru-RU" sz="3600" b="1" u="sng" dirty="0" smtClean="0">
                <a:effectLst>
                  <a:outerShdw blurRad="38100" dist="38100" dir="2700000" algn="tl">
                    <a:srgbClr val="000000">
                      <a:alpha val="43137"/>
                    </a:srgbClr>
                  </a:outerShdw>
                </a:effectLst>
              </a:rPr>
              <a:t>ЗАДАНИЯ ДЛЯ САМОСТОЯТЕЛЬНОЙ РАБОТЫ</a:t>
            </a:r>
            <a:endParaRPr lang="ru-RU" sz="3600" b="1" u="sng"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15784425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970768" y="4745212"/>
            <a:ext cx="7772400" cy="1962475"/>
          </a:xfrm>
        </p:spPr>
        <p:txBody>
          <a:bodyPr/>
          <a:lstStyle/>
          <a:p>
            <a:r>
              <a:rPr lang="ru-RU" sz="2000" dirty="0" smtClean="0">
                <a:latin typeface="+mn-lt"/>
                <a:cs typeface="Times New Roman" pitchFamily="18" charset="0"/>
              </a:rPr>
              <a:t>Редактировали:</a:t>
            </a:r>
          </a:p>
          <a:p>
            <a:r>
              <a:rPr lang="ru-RU" sz="2000" dirty="0" err="1" smtClean="0">
                <a:latin typeface="+mn-lt"/>
                <a:cs typeface="Times New Roman" pitchFamily="18" charset="0"/>
              </a:rPr>
              <a:t>Гаирбекова</a:t>
            </a:r>
            <a:r>
              <a:rPr lang="ru-RU" sz="2000" dirty="0" smtClean="0">
                <a:latin typeface="+mn-lt"/>
                <a:cs typeface="Times New Roman" pitchFamily="18" charset="0"/>
              </a:rPr>
              <a:t> Анна,</a:t>
            </a:r>
          </a:p>
          <a:p>
            <a:r>
              <a:rPr lang="ru-RU" sz="2000" dirty="0" smtClean="0">
                <a:latin typeface="+mn-lt"/>
                <a:cs typeface="Times New Roman" pitchFamily="18" charset="0"/>
              </a:rPr>
              <a:t>Лутова Екатерина</a:t>
            </a:r>
          </a:p>
          <a:p>
            <a:r>
              <a:rPr lang="ru-RU" sz="2000" dirty="0" smtClean="0">
                <a:latin typeface="+mn-lt"/>
                <a:cs typeface="Times New Roman" pitchFamily="18" charset="0"/>
              </a:rPr>
              <a:t>Группа: ИЯМ</a:t>
            </a:r>
            <a:r>
              <a:rPr lang="en-US" sz="2000" dirty="0" smtClean="0">
                <a:latin typeface="+mn-lt"/>
                <a:cs typeface="Times New Roman" pitchFamily="18" charset="0"/>
              </a:rPr>
              <a:t>Z-21</a:t>
            </a:r>
            <a:endParaRPr lang="ru-RU" sz="2000" dirty="0">
              <a:latin typeface="+mn-lt"/>
              <a:cs typeface="Times New Roman" pitchFamily="18" charset="0"/>
            </a:endParaRPr>
          </a:p>
        </p:txBody>
      </p:sp>
      <p:sp>
        <p:nvSpPr>
          <p:cNvPr id="4" name="TextBox 3"/>
          <p:cNvSpPr txBox="1"/>
          <p:nvPr/>
        </p:nvSpPr>
        <p:spPr>
          <a:xfrm>
            <a:off x="663879" y="275573"/>
            <a:ext cx="7966554" cy="2246769"/>
          </a:xfrm>
          <a:prstGeom prst="rect">
            <a:avLst/>
          </a:prstGeom>
          <a:noFill/>
        </p:spPr>
        <p:txBody>
          <a:bodyPr wrap="square" rtlCol="0">
            <a:spAutoFit/>
          </a:bodyPr>
          <a:lstStyle/>
          <a:p>
            <a:pPr algn="ctr"/>
            <a:r>
              <a:rPr lang="ru-RU" sz="2000" b="1" dirty="0" smtClean="0"/>
              <a:t>МИНПРОСВЯЩЕНИЕ РОССИИ</a:t>
            </a:r>
          </a:p>
          <a:p>
            <a:pPr algn="ctr"/>
            <a:r>
              <a:rPr lang="ru-RU" sz="2000" b="1" dirty="0" smtClean="0"/>
              <a:t>Федеральное государственное бюджетное образовательное учреждение</a:t>
            </a:r>
          </a:p>
          <a:p>
            <a:pPr algn="ctr"/>
            <a:r>
              <a:rPr lang="ru-RU" sz="2000" b="1" dirty="0"/>
              <a:t>в</a:t>
            </a:r>
            <a:r>
              <a:rPr lang="ru-RU" sz="2000" b="1" dirty="0" smtClean="0"/>
              <a:t>ысшего образования</a:t>
            </a:r>
          </a:p>
          <a:p>
            <a:pPr algn="ctr"/>
            <a:r>
              <a:rPr lang="ru-RU" sz="2000" b="1" dirty="0" smtClean="0"/>
              <a:t>«Волгоградский государственный социально-педагогический университет»</a:t>
            </a:r>
          </a:p>
          <a:p>
            <a:pPr algn="ctr"/>
            <a:r>
              <a:rPr lang="ru-RU" sz="2000" b="1" dirty="0" smtClean="0"/>
              <a:t>(ФГБОУ ВО «ВГСПУ»)</a:t>
            </a:r>
            <a:endParaRPr lang="ru-RU" sz="2000" b="1" dirty="0"/>
          </a:p>
        </p:txBody>
      </p:sp>
      <p:sp>
        <p:nvSpPr>
          <p:cNvPr id="6" name="TextBox 5"/>
          <p:cNvSpPr txBox="1"/>
          <p:nvPr/>
        </p:nvSpPr>
        <p:spPr>
          <a:xfrm>
            <a:off x="945714" y="2981193"/>
            <a:ext cx="7402883" cy="1569660"/>
          </a:xfrm>
          <a:prstGeom prst="rect">
            <a:avLst/>
          </a:prstGeom>
          <a:noFill/>
        </p:spPr>
        <p:txBody>
          <a:bodyPr wrap="square" rtlCol="0">
            <a:spAutoFit/>
          </a:bodyPr>
          <a:lstStyle/>
          <a:p>
            <a:pPr algn="ctr"/>
            <a:r>
              <a:rPr lang="ru-RU" sz="4800" b="1" dirty="0"/>
              <a:t>Формирование навыков говорения</a:t>
            </a:r>
          </a:p>
        </p:txBody>
      </p:sp>
    </p:spTree>
    <p:extLst>
      <p:ext uri="{BB962C8B-B14F-4D97-AF65-F5344CB8AC3E}">
        <p14:creationId xmlns:p14="http://schemas.microsoft.com/office/powerpoint/2010/main" val="384719561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idx="1"/>
          </p:nvPr>
        </p:nvSpPr>
        <p:spPr>
          <a:xfrm>
            <a:off x="457200" y="934278"/>
            <a:ext cx="8229600" cy="5072959"/>
          </a:xfrm>
        </p:spPr>
        <p:txBody>
          <a:bodyPr/>
          <a:lstStyle/>
          <a:p>
            <a:r>
              <a:rPr lang="ru-RU" b="1" dirty="0" smtClean="0"/>
              <a:t>Задание 1. Создать эффективный комплекс упражнений (не менее 5 заданий) для подготовки учащихся старших классов к успешной сдаче раздела «Говорение» ОГЭ по английскому языку. </a:t>
            </a:r>
          </a:p>
          <a:p>
            <a:endParaRPr lang="ru-RU" dirty="0" smtClean="0"/>
          </a:p>
          <a:p>
            <a:r>
              <a:rPr lang="ru-RU" b="1" dirty="0" smtClean="0"/>
              <a:t>Задание 2. </a:t>
            </a:r>
            <a:r>
              <a:rPr lang="ru-RU" b="1" dirty="0" smtClean="0"/>
              <a:t>Разработайте урок для учеников старших классов с использованием ранее разработанных упражнений по обучению говорению.</a:t>
            </a:r>
            <a:endParaRPr lang="ru-RU" b="1" dirty="0"/>
          </a:p>
        </p:txBody>
      </p:sp>
    </p:spTree>
    <p:extLst>
      <p:ext uri="{BB962C8B-B14F-4D97-AF65-F5344CB8AC3E}">
        <p14:creationId xmlns:p14="http://schemas.microsoft.com/office/powerpoint/2010/main" val="770192185"/>
      </p:ext>
    </p:extLst>
  </p:cSld>
  <p:clrMapOvr>
    <a:masterClrMapping/>
  </p:clrMapOvr>
</p:sld>
</file>

<file path=ppt/theme/theme1.xml><?xml version="1.0" encoding="utf-8"?>
<a:theme xmlns:a="http://schemas.openxmlformats.org/drawingml/2006/main" name="Concourse">
  <a:themeElements>
    <a:clrScheme name="Concourse">
      <a:dk1>
        <a:srgbClr val="000000"/>
      </a:dk1>
      <a:lt1>
        <a:srgbClr val="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TotalTime>
  <Words>3345</Words>
  <Application>Microsoft Office PowerPoint</Application>
  <PresentationFormat>Экран (4:3)</PresentationFormat>
  <Paragraphs>337</Paragraphs>
  <Slides>46</Slides>
  <Notes>29</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46</vt:i4>
      </vt:variant>
    </vt:vector>
  </HeadingPairs>
  <TitlesOfParts>
    <vt:vector size="52" baseType="lpstr">
      <vt:lpstr>Arial</vt:lpstr>
      <vt:lpstr>Verdana</vt:lpstr>
      <vt:lpstr>Noto Sans Symbols</vt:lpstr>
      <vt:lpstr>Rambla</vt:lpstr>
      <vt:lpstr>Times New Roman</vt:lpstr>
      <vt:lpstr>Concourse</vt:lpstr>
      <vt:lpstr>Презентация PowerPoint</vt:lpstr>
      <vt:lpstr> ОБУЧЕНИЕ ДИАЛОГИЧЕСКОЙ  РЕЧИ</vt:lpstr>
      <vt:lpstr>Презентация PowerPoint</vt:lpstr>
      <vt:lpstr>Определение</vt:lpstr>
      <vt:lpstr>Психолого-лингвистические особенности</vt:lpstr>
      <vt:lpstr>Цель обучения диалогической речи</vt:lpstr>
      <vt:lpstr>Требования программ к диалогической речи</vt:lpstr>
      <vt:lpstr>Содержание обучения диалогической речи</vt:lpstr>
      <vt:lpstr>Содержание обучения диалогической речи</vt:lpstr>
      <vt:lpstr>Разновидности диалога</vt:lpstr>
      <vt:lpstr>Пути обучения диалогу</vt:lpstr>
      <vt:lpstr>Проблема ситуации</vt:lpstr>
      <vt:lpstr>Виды ситуации</vt:lpstr>
      <vt:lpstr>Характеристики речевой ситуации</vt:lpstr>
      <vt:lpstr>Контроль и оценка умений</vt:lpstr>
      <vt:lpstr>ОБУЧЕНИЕ  МОНОЛОГИЧЕСКОЙ  РЕЧИ </vt:lpstr>
      <vt:lpstr>Характеристика монологической речи</vt:lpstr>
      <vt:lpstr>Психологические особенности: </vt:lpstr>
      <vt:lpstr>Лингвистические особенности: </vt:lpstr>
      <vt:lpstr>Коммуникативная природа монологической речи как психологическая особенность </vt:lpstr>
      <vt:lpstr>Презентация PowerPoint</vt:lpstr>
      <vt:lpstr>Презентация PowerPoint</vt:lpstr>
      <vt:lpstr>Задачи обучения монологу:</vt:lpstr>
      <vt:lpstr>Умения:</vt:lpstr>
      <vt:lpstr>Презентация PowerPoint</vt:lpstr>
      <vt:lpstr>Первый этап </vt:lpstr>
      <vt:lpstr>Второй этап </vt:lpstr>
      <vt:lpstr>Третий этап </vt:lpstr>
      <vt:lpstr>Типология монологической речи в функционально-смысловом аспекте  </vt:lpstr>
      <vt:lpstr>Уровни сформированности   монологической  речи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ОБУЧЕНИЕ ДИАЛОГИЧЕСКОЙ  РЕЧИ</dc:title>
  <dc:creator>1</dc:creator>
  <cp:lastModifiedBy>Kat</cp:lastModifiedBy>
  <cp:revision>10</cp:revision>
  <dcterms:modified xsi:type="dcterms:W3CDTF">2024-02-18T20:05:18Z</dcterms:modified>
</cp:coreProperties>
</file>