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90" r:id="rId35"/>
    <p:sldId id="289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1" r:id="rId56"/>
    <p:sldId id="310" r:id="rId5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presProps" Target="presProps.xml"/><Relationship Id="rId5" Type="http://schemas.openxmlformats.org/officeDocument/2006/relationships/slide" Target="slides/slide4.xml"/><Relationship Id="rId61" Type="http://schemas.openxmlformats.org/officeDocument/2006/relationships/tableStyles" Target="tableStyle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sphere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50374" y="0"/>
            <a:ext cx="2293626" cy="6858000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38400" y="3581400"/>
            <a:ext cx="3962400" cy="2133600"/>
          </a:xfrm>
        </p:spPr>
        <p:txBody>
          <a:bodyPr anchor="t">
            <a:normAutofit/>
          </a:bodyPr>
          <a:lstStyle>
            <a:lvl1pPr marL="0" indent="0" algn="r">
              <a:buNone/>
              <a:defRPr sz="14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16" name="Title 15"/>
          <p:cNvSpPr>
            <a:spLocks noGrp="1"/>
          </p:cNvSpPr>
          <p:nvPr>
            <p:ph type="title"/>
          </p:nvPr>
        </p:nvSpPr>
        <p:spPr>
          <a:xfrm>
            <a:off x="2438400" y="1447800"/>
            <a:ext cx="3962400" cy="2133600"/>
          </a:xfrm>
        </p:spPr>
        <p:txBody>
          <a:bodyPr anchor="b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0"/>
          </p:nvPr>
        </p:nvSpPr>
        <p:spPr>
          <a:xfrm>
            <a:off x="3582988" y="6426201"/>
            <a:ext cx="2819399" cy="126999"/>
          </a:xfrm>
        </p:spPr>
        <p:txBody>
          <a:bodyPr/>
          <a:lstStyle/>
          <a:p>
            <a:fld id="{B4C71EC6-210F-42DE-9C53-41977AD35B3D}" type="datetimeFigureOut">
              <a:rPr lang="ru-RU" smtClean="0"/>
              <a:t>18.02.2024</a:t>
            </a:fld>
            <a:endParaRPr lang="ru-RU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>
          <a:xfrm>
            <a:off x="6414976" y="6400800"/>
            <a:ext cx="457200" cy="152400"/>
          </a:xfrm>
        </p:spPr>
        <p:txBody>
          <a:bodyPr/>
          <a:lstStyle>
            <a:lvl1pPr algn="r">
              <a:defRPr/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12"/>
          </p:nvPr>
        </p:nvSpPr>
        <p:spPr>
          <a:xfrm>
            <a:off x="3581400" y="6296248"/>
            <a:ext cx="2820987" cy="152400"/>
          </a:xfrm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57200"/>
            <a:ext cx="3657600" cy="5714999"/>
          </a:xfrm>
        </p:spPr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6" name="Title 1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18.02.2024</a:t>
            </a:fld>
            <a:endParaRPr lang="ru-RU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sphere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58000" y="0"/>
            <a:ext cx="2293626" cy="6858000"/>
          </a:xfrm>
          <a:prstGeom prst="rect">
            <a:avLst/>
          </a:prstGeom>
        </p:spPr>
      </p:pic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>
          <a:xfrm>
            <a:off x="839788" y="6426201"/>
            <a:ext cx="2819399" cy="126999"/>
          </a:xfrm>
        </p:spPr>
        <p:txBody>
          <a:bodyPr/>
          <a:lstStyle/>
          <a:p>
            <a:fld id="{B4C71EC6-210F-42DE-9C53-41977AD35B3D}" type="datetimeFigureOut">
              <a:rPr lang="ru-RU" smtClean="0"/>
              <a:t>18.02.2024</a:t>
            </a:fld>
            <a:endParaRPr lang="ru-RU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4116388" y="6400800"/>
            <a:ext cx="533400" cy="152400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>
          <a:xfrm>
            <a:off x="838200" y="6296248"/>
            <a:ext cx="2820987" cy="152400"/>
          </a:xfrm>
        </p:spPr>
        <p:txBody>
          <a:bodyPr/>
          <a:lstStyle/>
          <a:p>
            <a:endParaRPr lang="ru-RU"/>
          </a:p>
        </p:txBody>
      </p:sp>
      <p:sp>
        <p:nvSpPr>
          <p:cNvPr id="15" name="Title 14"/>
          <p:cNvSpPr>
            <a:spLocks noGrp="1"/>
          </p:cNvSpPr>
          <p:nvPr>
            <p:ph type="title"/>
          </p:nvPr>
        </p:nvSpPr>
        <p:spPr>
          <a:xfrm>
            <a:off x="457200" y="1828800"/>
            <a:ext cx="3200400" cy="1752600"/>
          </a:xfrm>
        </p:spPr>
        <p:txBody>
          <a:bodyPr anchor="b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>
          <a:xfrm>
            <a:off x="457200" y="3578224"/>
            <a:ext cx="3200645" cy="1459767"/>
          </a:xfrm>
        </p:spPr>
        <p:txBody>
          <a:bodyPr anchor="t">
            <a:normAutofit/>
          </a:bodyPr>
          <a:lstStyle>
            <a:lvl1pPr marL="0" indent="0" algn="r" defTabSz="914400" rtl="0" eaLnBrk="1" latinLnBrk="0" hangingPunct="1">
              <a:spcBef>
                <a:spcPct val="20000"/>
              </a:spcBef>
              <a:buClr>
                <a:schemeClr val="tx1">
                  <a:lumMod val="50000"/>
                  <a:lumOff val="50000"/>
                </a:schemeClr>
              </a:buClr>
              <a:buFont typeface="Wingdings" pitchFamily="2" charset="2"/>
              <a:buNone/>
              <a:defRPr lang="en-US" sz="140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3429000"/>
            <a:ext cx="3124200" cy="2667000"/>
          </a:xfrm>
        </p:spPr>
        <p:txBody>
          <a:bodyPr>
            <a:normAutofit/>
          </a:bodyPr>
          <a:lstStyle>
            <a:lvl1pPr marL="228600" indent="-182880"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457200"/>
            <a:ext cx="3124200" cy="2667000"/>
          </a:xfrm>
        </p:spPr>
        <p:txBody>
          <a:bodyPr>
            <a:normAutofit/>
          </a:bodyPr>
          <a:lstStyle>
            <a:lvl1pPr marL="228600" indent="-182880"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4876800" y="457200"/>
            <a:ext cx="2819400" cy="571499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18.02.2024</a:t>
            </a:fld>
            <a:endParaRPr lang="ru-RU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75238"/>
            <a:ext cx="3581400" cy="411162"/>
          </a:xfrm>
        </p:spPr>
        <p:txBody>
          <a:bodyPr anchor="b">
            <a:noAutofit/>
          </a:bodyPr>
          <a:lstStyle>
            <a:lvl1pPr marL="0" indent="0" algn="ctr">
              <a:buNone/>
              <a:defRPr sz="1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675288"/>
            <a:ext cx="3581400" cy="2525112"/>
          </a:xfrm>
        </p:spPr>
        <p:txBody>
          <a:bodyPr anchor="t">
            <a:normAutofit/>
          </a:bodyPr>
          <a:lstStyle>
            <a:lvl1pPr marL="228600" indent="-182880"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 baseline="0"/>
            </a:lvl4pPr>
            <a:lvl5pPr>
              <a:buFont typeface="Wingdings" pitchFamily="2" charset="2"/>
              <a:buChar char="§"/>
              <a:defRPr sz="1400"/>
            </a:lvl5pPr>
            <a:lvl6pPr>
              <a:buFont typeface="Wingdings" pitchFamily="2" charset="2"/>
              <a:buChar char="§"/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7199" y="3429000"/>
            <a:ext cx="3581400" cy="411162"/>
          </a:xfrm>
        </p:spPr>
        <p:txBody>
          <a:bodyPr anchor="b">
            <a:noAutofit/>
          </a:bodyPr>
          <a:lstStyle>
            <a:lvl1pPr marL="0" indent="0" algn="ctr">
              <a:buNone/>
              <a:defRPr sz="1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57199" y="3840162"/>
            <a:ext cx="3581400" cy="2515198"/>
          </a:xfrm>
        </p:spPr>
        <p:txBody>
          <a:bodyPr anchor="t">
            <a:normAutofit/>
          </a:bodyPr>
          <a:lstStyle>
            <a:lvl1pPr marL="228600" indent="-182880"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4876800" y="457200"/>
            <a:ext cx="2819400" cy="571499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18.02.2024</a:t>
            </a:fld>
            <a:endParaRPr lang="ru-RU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33800" y="457200"/>
            <a:ext cx="3962400" cy="5715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18.02.2024</a:t>
            </a:fld>
            <a:endParaRPr lang="ru-RU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18.02.2024</a:t>
            </a:fld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81600" y="1676400"/>
            <a:ext cx="2514600" cy="1874837"/>
          </a:xfrm>
        </p:spPr>
        <p:txBody>
          <a:bodyPr anchor="b">
            <a:normAutofit/>
          </a:bodyPr>
          <a:lstStyle>
            <a:lvl1pPr algn="r">
              <a:defRPr sz="2000" b="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676400"/>
            <a:ext cx="4700016" cy="3505200"/>
          </a:xfrm>
        </p:spPr>
        <p:txBody>
          <a:bodyPr>
            <a:normAutofit/>
          </a:bodyPr>
          <a:lstStyle>
            <a:lvl1pPr marL="228600" indent="-182880">
              <a:defRPr sz="12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2"/>
          </p:nvPr>
        </p:nvSpPr>
        <p:spPr>
          <a:xfrm>
            <a:off x="5486400" y="3552372"/>
            <a:ext cx="2209800" cy="1629228"/>
          </a:xfrm>
        </p:spPr>
        <p:txBody>
          <a:bodyPr anchor="t">
            <a:normAutofit/>
          </a:bodyPr>
          <a:lstStyle>
            <a:lvl1pPr marL="0" indent="0" algn="r">
              <a:buNone/>
              <a:defRPr sz="12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18.02.2024</a:t>
            </a:fld>
            <a:endParaRPr lang="ru-RU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04800" y="1676400"/>
            <a:ext cx="4696967" cy="35052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5181600" y="1676400"/>
            <a:ext cx="2514600" cy="1875972"/>
          </a:xfrm>
        </p:spPr>
        <p:txBody>
          <a:bodyPr anchor="b">
            <a:normAutofit/>
          </a:bodyPr>
          <a:lstStyle>
            <a:lvl1pPr algn="r">
              <a:defRPr sz="2000" b="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2"/>
          </p:nvPr>
        </p:nvSpPr>
        <p:spPr>
          <a:xfrm>
            <a:off x="5486400" y="3552372"/>
            <a:ext cx="2209800" cy="1629228"/>
          </a:xfrm>
        </p:spPr>
        <p:txBody>
          <a:bodyPr anchor="t">
            <a:normAutofit/>
          </a:bodyPr>
          <a:lstStyle>
            <a:lvl1pPr marL="0" indent="0" algn="r">
              <a:buNone/>
              <a:defRPr sz="12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6" name="Date Placeholder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18.02.2024</a:t>
            </a:fld>
            <a:endParaRPr lang="ru-RU"/>
          </a:p>
        </p:txBody>
      </p:sp>
      <p:sp>
        <p:nvSpPr>
          <p:cNvPr id="17" name="Slide Number Placeholder 1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18.02.2024</a:t>
            </a:fld>
            <a:endParaRPr lang="ru-RU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18.02.2024</a:t>
            </a:fld>
            <a:endParaRPr lang="ru-RU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sphere2.pn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8823693" y="0"/>
            <a:ext cx="320307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76800" y="457200"/>
            <a:ext cx="2819400" cy="5715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457200"/>
            <a:ext cx="3657600" cy="57149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4"/>
          </p:nvPr>
        </p:nvSpPr>
        <p:spPr>
          <a:xfrm>
            <a:off x="7772400" y="6400800"/>
            <a:ext cx="533400" cy="152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2"/>
          </p:nvPr>
        </p:nvSpPr>
        <p:spPr>
          <a:xfrm>
            <a:off x="4876801" y="6426201"/>
            <a:ext cx="2819399" cy="1269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18.02.2024</a:t>
            </a:fld>
            <a:endParaRPr lang="ru-RU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4875213" y="6296248"/>
            <a:ext cx="2820987" cy="1524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5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iming>
    <p:tnLst>
      <p:par>
        <p:cTn id="1" dur="indefinite" restart="never" nodeType="tmRoot"/>
      </p:par>
    </p:tnLst>
  </p:timing>
  <p:txStyles>
    <p:titleStyle>
      <a:lvl1pPr algn="r" defTabSz="914400" rtl="0" eaLnBrk="1" latinLnBrk="0" hangingPunct="1">
        <a:spcBef>
          <a:spcPct val="0"/>
        </a:spcBef>
        <a:buNone/>
        <a:defRPr sz="2800" kern="1200">
          <a:gradFill>
            <a:gsLst>
              <a:gs pos="0">
                <a:schemeClr val="tx1">
                  <a:lumMod val="50000"/>
                </a:schemeClr>
              </a:gs>
              <a:gs pos="61000">
                <a:schemeClr val="tx1"/>
              </a:gs>
            </a:gsLst>
            <a:lin ang="5400000" scaled="0"/>
          </a:gradFill>
          <a:effectLst/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tx1">
            <a:lumMod val="50000"/>
            <a:lumOff val="50000"/>
          </a:schemeClr>
        </a:buClr>
        <a:buFont typeface="Wingdings" pitchFamily="2" charset="2"/>
        <a:buChar char="§"/>
        <a:defRPr sz="1800" kern="1200">
          <a:solidFill>
            <a:schemeClr val="tx1">
              <a:lumMod val="85000"/>
            </a:schemeClr>
          </a:solidFill>
          <a:latin typeface="+mn-lt"/>
          <a:ea typeface="+mn-ea"/>
          <a:cs typeface="+mn-cs"/>
        </a:defRPr>
      </a:lvl1pPr>
      <a:lvl2pPr marL="411480" indent="-182880" algn="l" defTabSz="914400" rtl="0" eaLnBrk="1" latinLnBrk="0" hangingPunct="1">
        <a:spcBef>
          <a:spcPct val="20000"/>
        </a:spcBef>
        <a:buClr>
          <a:schemeClr val="tx1">
            <a:lumMod val="50000"/>
            <a:lumOff val="50000"/>
          </a:schemeClr>
        </a:buClr>
        <a:buFont typeface="Wingdings" pitchFamily="2" charset="2"/>
        <a:buChar char="§"/>
        <a:defRPr sz="1400" kern="1200">
          <a:solidFill>
            <a:schemeClr val="tx1">
              <a:lumMod val="85000"/>
            </a:schemeClr>
          </a:solidFill>
          <a:latin typeface="+mn-lt"/>
          <a:ea typeface="+mn-ea"/>
          <a:cs typeface="+mn-cs"/>
        </a:defRPr>
      </a:lvl2pPr>
      <a:lvl3pPr marL="594360" indent="-182880" algn="l" defTabSz="914400" rtl="0" eaLnBrk="1" latinLnBrk="0" hangingPunct="1">
        <a:spcBef>
          <a:spcPct val="20000"/>
        </a:spcBef>
        <a:buClr>
          <a:schemeClr val="tx1">
            <a:lumMod val="50000"/>
            <a:lumOff val="50000"/>
          </a:schemeClr>
        </a:buClr>
        <a:buFont typeface="Wingdings" pitchFamily="2" charset="2"/>
        <a:buChar char="§"/>
        <a:defRPr sz="1400" kern="1200">
          <a:solidFill>
            <a:schemeClr val="tx1">
              <a:lumMod val="85000"/>
            </a:schemeClr>
          </a:solidFill>
          <a:latin typeface="+mn-lt"/>
          <a:ea typeface="+mn-ea"/>
          <a:cs typeface="+mn-cs"/>
        </a:defRPr>
      </a:lvl3pPr>
      <a:lvl4pPr marL="777240" indent="-182880" algn="l" defTabSz="914400" rtl="0" eaLnBrk="1" latinLnBrk="0" hangingPunct="1">
        <a:spcBef>
          <a:spcPct val="20000"/>
        </a:spcBef>
        <a:buClr>
          <a:schemeClr val="tx1">
            <a:lumMod val="50000"/>
            <a:lumOff val="50000"/>
          </a:schemeClr>
        </a:buClr>
        <a:buFont typeface="Wingdings" pitchFamily="2" charset="2"/>
        <a:buChar char="§"/>
        <a:defRPr sz="1400" kern="1200">
          <a:solidFill>
            <a:schemeClr val="tx1">
              <a:lumMod val="85000"/>
            </a:schemeClr>
          </a:solidFill>
          <a:latin typeface="+mn-lt"/>
          <a:ea typeface="+mn-ea"/>
          <a:cs typeface="+mn-cs"/>
        </a:defRPr>
      </a:lvl4pPr>
      <a:lvl5pPr marL="960120" indent="-182880" algn="l" defTabSz="914400" rtl="0" eaLnBrk="1" latinLnBrk="0" hangingPunct="1">
        <a:spcBef>
          <a:spcPct val="20000"/>
        </a:spcBef>
        <a:buClr>
          <a:schemeClr val="tx1">
            <a:lumMod val="50000"/>
            <a:lumOff val="50000"/>
          </a:schemeClr>
        </a:buClr>
        <a:buFont typeface="Wingdings" pitchFamily="2" charset="2"/>
        <a:buChar char="§"/>
        <a:defRPr sz="1400" kern="1200">
          <a:solidFill>
            <a:schemeClr val="tx1">
              <a:lumMod val="85000"/>
            </a:schemeClr>
          </a:solidFill>
          <a:latin typeface="+mn-lt"/>
          <a:ea typeface="+mn-ea"/>
          <a:cs typeface="+mn-cs"/>
        </a:defRPr>
      </a:lvl5pPr>
      <a:lvl6pPr marL="1143000" indent="-182880" algn="l" defTabSz="914400" rtl="0" eaLnBrk="1" latinLnBrk="0" hangingPunct="1">
        <a:spcBef>
          <a:spcPts val="288"/>
        </a:spcBef>
        <a:buClr>
          <a:schemeClr val="tx1">
            <a:lumMod val="50000"/>
            <a:lumOff val="50000"/>
          </a:schemeClr>
        </a:buClr>
        <a:buFont typeface="Wingdings" pitchFamily="2" charset="2"/>
        <a:buChar char="§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325880" indent="-182880" algn="l" defTabSz="914400" rtl="0" eaLnBrk="1" latinLnBrk="0" hangingPunct="1">
        <a:spcBef>
          <a:spcPts val="288"/>
        </a:spcBef>
        <a:buClr>
          <a:schemeClr val="tx1">
            <a:lumMod val="50000"/>
            <a:lumOff val="50000"/>
          </a:schemeClr>
        </a:buClr>
        <a:buFont typeface="Wingdings" pitchFamily="2" charset="2"/>
        <a:buChar char="§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508760" indent="-182880" algn="l" defTabSz="914400" rtl="0" eaLnBrk="1" latinLnBrk="0" hangingPunct="1">
        <a:spcBef>
          <a:spcPts val="288"/>
        </a:spcBef>
        <a:buClr>
          <a:schemeClr val="tx1">
            <a:lumMod val="50000"/>
            <a:lumOff val="50000"/>
          </a:schemeClr>
        </a:buClr>
        <a:buFont typeface="Wingdings" pitchFamily="2" charset="2"/>
        <a:buChar char="§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691640" indent="-182880" algn="l" defTabSz="914400" rtl="0" eaLnBrk="1" latinLnBrk="0" hangingPunct="1">
        <a:spcBef>
          <a:spcPts val="288"/>
        </a:spcBef>
        <a:buClr>
          <a:schemeClr val="tx1">
            <a:lumMod val="50000"/>
            <a:lumOff val="50000"/>
          </a:schemeClr>
        </a:buClr>
        <a:buFont typeface="Wingdings" pitchFamily="2" charset="2"/>
        <a:buChar char="§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491880" y="4077072"/>
            <a:ext cx="3314328" cy="1872208"/>
          </a:xfrm>
        </p:spPr>
        <p:txBody>
          <a:bodyPr/>
          <a:lstStyle/>
          <a:p>
            <a:r>
              <a:rPr lang="ru-RU" altLang="ru-RU" sz="2000" dirty="0">
                <a:solidFill>
                  <a:schemeClr val="tx1"/>
                </a:solidFill>
                <a:latin typeface="+mj-lt"/>
                <a:cs typeface="Arial" pitchFamily="34" charset="0"/>
              </a:rPr>
              <a:t>Редактировали:</a:t>
            </a:r>
            <a:endParaRPr lang="en-US" altLang="ru-RU" sz="2000" dirty="0">
              <a:solidFill>
                <a:schemeClr val="tx1"/>
              </a:solidFill>
              <a:latin typeface="+mj-lt"/>
              <a:cs typeface="Arial" pitchFamily="34" charset="0"/>
            </a:endParaRPr>
          </a:p>
          <a:p>
            <a:r>
              <a:rPr lang="ru-RU" altLang="ru-RU" sz="2000" dirty="0" err="1" smtClean="0">
                <a:solidFill>
                  <a:schemeClr val="tx1"/>
                </a:solidFill>
                <a:latin typeface="+mj-lt"/>
                <a:cs typeface="Arial" pitchFamily="34" charset="0"/>
              </a:rPr>
              <a:t>Шеметова</a:t>
            </a:r>
            <a:r>
              <a:rPr lang="ru-RU" altLang="ru-RU" sz="2000" dirty="0" smtClean="0">
                <a:solidFill>
                  <a:schemeClr val="tx1"/>
                </a:solidFill>
                <a:latin typeface="+mj-lt"/>
                <a:cs typeface="Arial" pitchFamily="34" charset="0"/>
              </a:rPr>
              <a:t> Ольга,</a:t>
            </a:r>
            <a:endParaRPr lang="ru-RU" altLang="ru-RU" sz="2000" dirty="0">
              <a:solidFill>
                <a:schemeClr val="tx1"/>
              </a:solidFill>
              <a:latin typeface="+mj-lt"/>
              <a:cs typeface="Arial" pitchFamily="34" charset="0"/>
            </a:endParaRPr>
          </a:p>
          <a:p>
            <a:r>
              <a:rPr lang="ru-RU" altLang="ru-RU" sz="2000" dirty="0" smtClean="0">
                <a:solidFill>
                  <a:schemeClr val="tx1"/>
                </a:solidFill>
                <a:latin typeface="+mj-lt"/>
                <a:cs typeface="Arial" pitchFamily="34" charset="0"/>
              </a:rPr>
              <a:t>Реброва </a:t>
            </a:r>
            <a:r>
              <a:rPr lang="ru-RU" altLang="ru-RU" sz="2000" dirty="0">
                <a:solidFill>
                  <a:schemeClr val="tx1"/>
                </a:solidFill>
                <a:latin typeface="+mj-lt"/>
                <a:cs typeface="Arial" pitchFamily="34" charset="0"/>
              </a:rPr>
              <a:t>Алёна </a:t>
            </a:r>
            <a:endParaRPr lang="en-US" altLang="ru-RU" sz="2000" dirty="0">
              <a:solidFill>
                <a:schemeClr val="tx1"/>
              </a:solidFill>
              <a:latin typeface="+mj-lt"/>
              <a:cs typeface="Arial" pitchFamily="34" charset="0"/>
            </a:endParaRPr>
          </a:p>
          <a:p>
            <a:r>
              <a:rPr lang="ru-RU" altLang="ru-RU" sz="2000" dirty="0">
                <a:solidFill>
                  <a:schemeClr val="tx1"/>
                </a:solidFill>
                <a:latin typeface="+mj-lt"/>
                <a:cs typeface="Arial" pitchFamily="34" charset="0"/>
              </a:rPr>
              <a:t>Группа: ИЯМ</a:t>
            </a:r>
            <a:r>
              <a:rPr lang="en-US" altLang="ru-RU" sz="2000" dirty="0">
                <a:solidFill>
                  <a:schemeClr val="tx1"/>
                </a:solidFill>
                <a:latin typeface="+mj-lt"/>
                <a:cs typeface="Arial" pitchFamily="34" charset="0"/>
              </a:rPr>
              <a:t>Z-21</a:t>
            </a:r>
            <a:endParaRPr lang="ru-RU" altLang="ru-RU" sz="2000" dirty="0">
              <a:solidFill>
                <a:schemeClr val="tx1"/>
              </a:solidFill>
              <a:latin typeface="+mj-lt"/>
              <a:cs typeface="Arial" pitchFamily="34" charset="0"/>
            </a:endParaRPr>
          </a:p>
          <a:p>
            <a:endParaRPr lang="ru-RU" altLang="ru-RU" sz="2000" dirty="0">
              <a:solidFill>
                <a:schemeClr val="tx1"/>
              </a:solidFill>
            </a:endParaRP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645350"/>
            <a:ext cx="6588224" cy="864096"/>
          </a:xfrm>
        </p:spPr>
        <p:txBody>
          <a:bodyPr>
            <a:noAutofit/>
          </a:bodyPr>
          <a:lstStyle/>
          <a:p>
            <a:r>
              <a:rPr lang="ru-RU" sz="3600" b="1" dirty="0" smtClean="0"/>
              <a:t>Формирование навыков чтения</a:t>
            </a:r>
            <a:endParaRPr lang="ru-RU" sz="36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187624" y="332656"/>
            <a:ext cx="54006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ru-RU" b="1" dirty="0">
                <a:latin typeface="+mj-lt"/>
                <a:cs typeface="Arial" pitchFamily="34" charset="0"/>
              </a:rPr>
              <a:t>МИНПРОСВЕЩЕНИЯ РОССИИ </a:t>
            </a:r>
          </a:p>
          <a:p>
            <a:pPr algn="ctr"/>
            <a:r>
              <a:rPr lang="ru-RU" altLang="ru-RU" b="1" dirty="0">
                <a:latin typeface="+mj-lt"/>
                <a:cs typeface="Arial" pitchFamily="34" charset="0"/>
              </a:rPr>
              <a:t>Федеральное государственное бюджетное образовательное учреждение </a:t>
            </a:r>
          </a:p>
          <a:p>
            <a:pPr algn="ctr"/>
            <a:r>
              <a:rPr lang="ru-RU" altLang="ru-RU" b="1" dirty="0">
                <a:latin typeface="+mj-lt"/>
                <a:cs typeface="Arial" pitchFamily="34" charset="0"/>
              </a:rPr>
              <a:t>высшего образования</a:t>
            </a:r>
          </a:p>
          <a:p>
            <a:pPr algn="ctr"/>
            <a:r>
              <a:rPr lang="ru-RU" altLang="ru-RU" b="1" dirty="0">
                <a:latin typeface="+mj-lt"/>
                <a:cs typeface="Arial" pitchFamily="34" charset="0"/>
              </a:rPr>
              <a:t>«Волгоградский государственный социально-педагогический университет»</a:t>
            </a:r>
          </a:p>
          <a:p>
            <a:pPr algn="ctr"/>
            <a:r>
              <a:rPr lang="ru-RU" altLang="ru-RU" b="1" dirty="0">
                <a:latin typeface="+mj-lt"/>
                <a:cs typeface="Arial" pitchFamily="34" charset="0"/>
              </a:rPr>
              <a:t>(ФГБОУ ВО «ВГСПУ»)</a:t>
            </a:r>
          </a:p>
          <a:p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2555776" y="6165304"/>
            <a:ext cx="24482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/>
              <a:t>Волгоград  2024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529068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11760" y="260648"/>
            <a:ext cx="2952328" cy="576064"/>
          </a:xfrm>
        </p:spPr>
        <p:txBody>
          <a:bodyPr/>
          <a:lstStyle/>
          <a:p>
            <a:r>
              <a:rPr lang="ru-RU" dirty="0" smtClean="0"/>
              <a:t>Содержание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3"/>
          </p:nvPr>
        </p:nvSpPr>
        <p:spPr>
          <a:xfrm>
            <a:off x="251520" y="1052736"/>
            <a:ext cx="6120680" cy="5472608"/>
          </a:xfrm>
        </p:spPr>
        <p:txBody>
          <a:bodyPr>
            <a:normAutofit lnSpcReduction="10000"/>
          </a:bodyPr>
          <a:lstStyle/>
          <a:p>
            <a:pPr marL="285750" lvl="0" indent="-285750" algn="l">
              <a:spcBef>
                <a:spcPts val="0"/>
              </a:spcBef>
              <a:buClrTx/>
              <a:buFont typeface="Wingdings" panose="05000000000000000000" pitchFamily="2" charset="2"/>
              <a:buChar char="§"/>
            </a:pPr>
            <a:r>
              <a:rPr lang="ru-RU" altLang="ru-RU" sz="2000" dirty="0">
                <a:solidFill>
                  <a:prstClr val="black"/>
                </a:solidFill>
                <a:cs typeface="Times New Roman" panose="02020603050405020304" pitchFamily="18" charset="0"/>
              </a:rPr>
              <a:t>Чтение как самостоятельный вид речевой деятельности и средство формирования смежных языковых и речевых навыков и умений. Цели и задачи обучения чтению.</a:t>
            </a:r>
          </a:p>
          <a:p>
            <a:pPr marL="285750" lvl="0" indent="-285750" algn="l">
              <a:spcBef>
                <a:spcPts val="0"/>
              </a:spcBef>
              <a:buClrTx/>
              <a:buFont typeface="Wingdings" panose="05000000000000000000" pitchFamily="2" charset="2"/>
              <a:buChar char="§"/>
            </a:pPr>
            <a:r>
              <a:rPr lang="ru-RU" altLang="ru-RU" sz="2000" dirty="0">
                <a:solidFill>
                  <a:prstClr val="black"/>
                </a:solidFill>
                <a:cs typeface="Times New Roman" panose="02020603050405020304" pitchFamily="18" charset="0"/>
              </a:rPr>
              <a:t>Психофизиологическая природа чтения. Процессы восприятия и понимания печатного текста. </a:t>
            </a:r>
          </a:p>
          <a:p>
            <a:pPr marL="285750" lvl="0" indent="-285750" algn="l">
              <a:spcBef>
                <a:spcPts val="0"/>
              </a:spcBef>
              <a:buClrTx/>
              <a:buFont typeface="Wingdings" panose="05000000000000000000" pitchFamily="2" charset="2"/>
              <a:buChar char="§"/>
            </a:pPr>
            <a:r>
              <a:rPr lang="ru-RU" altLang="ru-RU" sz="2000" dirty="0">
                <a:solidFill>
                  <a:prstClr val="black"/>
                </a:solidFill>
                <a:cs typeface="Times New Roman" panose="02020603050405020304" pitchFamily="18" charset="0"/>
              </a:rPr>
              <a:t>Содержание обучения чтению. Виды навыков и умений в чтении. Принципы отбора текстов. Требования, предъявляемые к учебным текстам. </a:t>
            </a:r>
          </a:p>
          <a:p>
            <a:pPr marL="285750" lvl="0" indent="-285750" algn="l">
              <a:spcBef>
                <a:spcPts val="0"/>
              </a:spcBef>
              <a:buClrTx/>
              <a:buFont typeface="Wingdings" panose="05000000000000000000" pitchFamily="2" charset="2"/>
              <a:buChar char="§"/>
            </a:pPr>
            <a:r>
              <a:rPr lang="ru-RU" altLang="ru-RU" sz="2000" dirty="0">
                <a:solidFill>
                  <a:prstClr val="black"/>
                </a:solidFill>
                <a:cs typeface="Times New Roman" panose="02020603050405020304" pitchFamily="18" charset="0"/>
              </a:rPr>
              <a:t>Виды чтения,  их роль в процессе реального общения и обучения иностранным языкам. Различные способы их классификации. Обучение технике чтения. Чтение вслух и про себя. Упражнения для обучения технике чтения. </a:t>
            </a:r>
          </a:p>
          <a:p>
            <a:pPr marL="285750" lvl="0" indent="-285750" algn="l">
              <a:spcBef>
                <a:spcPts val="0"/>
              </a:spcBef>
              <a:buClrTx/>
              <a:buFont typeface="Wingdings" panose="05000000000000000000" pitchFamily="2" charset="2"/>
              <a:buChar char="§"/>
            </a:pPr>
            <a:r>
              <a:rPr lang="ru-RU" altLang="ru-RU" sz="2000" dirty="0">
                <a:solidFill>
                  <a:prstClr val="black"/>
                </a:solidFill>
                <a:cs typeface="Times New Roman" panose="02020603050405020304" pitchFamily="18" charset="0"/>
              </a:rPr>
              <a:t>Этапы работы с текстом и формирование различных технологий извлечения информации из текста. </a:t>
            </a:r>
            <a:r>
              <a:rPr lang="ru-RU" altLang="ru-RU" sz="2000" dirty="0" err="1">
                <a:solidFill>
                  <a:prstClr val="black"/>
                </a:solidFill>
                <a:cs typeface="Times New Roman" panose="02020603050405020304" pitchFamily="18" charset="0"/>
              </a:rPr>
              <a:t>Дотекстовый</a:t>
            </a:r>
            <a:r>
              <a:rPr lang="ru-RU" altLang="ru-RU" sz="2000" dirty="0">
                <a:solidFill>
                  <a:prstClr val="black"/>
                </a:solidFill>
                <a:cs typeface="Times New Roman" panose="02020603050405020304" pitchFamily="18" charset="0"/>
              </a:rPr>
              <a:t> этап. Тестовый этап. </a:t>
            </a:r>
            <a:r>
              <a:rPr lang="ru-RU" altLang="ru-RU" sz="2000" dirty="0" err="1">
                <a:solidFill>
                  <a:prstClr val="black"/>
                </a:solidFill>
                <a:cs typeface="Times New Roman" panose="02020603050405020304" pitchFamily="18" charset="0"/>
              </a:rPr>
              <a:t>Послетекстовый</a:t>
            </a:r>
            <a:r>
              <a:rPr lang="ru-RU" altLang="ru-RU" sz="2000" dirty="0">
                <a:solidFill>
                  <a:prstClr val="black"/>
                </a:solidFill>
                <a:cs typeface="Times New Roman" panose="02020603050405020304" pitchFamily="18" charset="0"/>
              </a:rPr>
              <a:t> этап. Параметры оценки техники чтения. </a:t>
            </a:r>
            <a:endParaRPr lang="ru-RU" altLang="ru-RU" sz="2000" dirty="0">
              <a:solidFill>
                <a:prstClr val="black"/>
              </a:solidFill>
            </a:endParaRPr>
          </a:p>
          <a:p>
            <a:pPr algn="just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318399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605" y="8531"/>
            <a:ext cx="6224736" cy="1752600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/>
              <a:t>Чтение как самостоятельный вид речевой деятельности</a:t>
            </a:r>
            <a:r>
              <a:rPr lang="ru-RU" dirty="0"/>
              <a:t> </a:t>
            </a:r>
            <a:br>
              <a:rPr lang="ru-RU" dirty="0"/>
            </a:b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3"/>
          </p:nvPr>
        </p:nvSpPr>
        <p:spPr>
          <a:xfrm>
            <a:off x="34961" y="1844824"/>
            <a:ext cx="6552728" cy="4509120"/>
          </a:xfrm>
        </p:spPr>
        <p:txBody>
          <a:bodyPr>
            <a:normAutofit lnSpcReduction="10000"/>
          </a:bodyPr>
          <a:lstStyle/>
          <a:p>
            <a:pPr lvl="0" algn="just">
              <a:spcBef>
                <a:spcPts val="0"/>
              </a:spcBef>
              <a:buClr>
                <a:srgbClr val="2DA2BF"/>
              </a:buClr>
              <a:buSzPct val="68000"/>
            </a:pPr>
            <a:r>
              <a:rPr lang="ru-RU" sz="3200" b="1" dirty="0">
                <a:solidFill>
                  <a:prstClr val="black"/>
                </a:solidFill>
                <a:cs typeface="Arial" panose="020B0604020202020204" pitchFamily="34" charset="0"/>
              </a:rPr>
              <a:t>Чтение</a:t>
            </a:r>
            <a:r>
              <a:rPr lang="ru-RU" sz="3200" dirty="0">
                <a:solidFill>
                  <a:prstClr val="black"/>
                </a:solidFill>
                <a:cs typeface="Arial" panose="020B0604020202020204" pitchFamily="34" charset="0"/>
              </a:rPr>
              <a:t> - рецептивный вид речевой деятельности, направленный на восприятие и понимание письменного текста.</a:t>
            </a:r>
          </a:p>
          <a:p>
            <a:pPr lvl="0" algn="just">
              <a:spcBef>
                <a:spcPts val="0"/>
              </a:spcBef>
              <a:buClr>
                <a:srgbClr val="2DA2BF"/>
              </a:buClr>
              <a:buSzPct val="68000"/>
            </a:pPr>
            <a:r>
              <a:rPr lang="ru-RU" altLang="ru-RU" sz="3200" b="1" dirty="0">
                <a:solidFill>
                  <a:prstClr val="black"/>
                </a:solidFill>
                <a:cs typeface="Arial" panose="020B0604020202020204" pitchFamily="34" charset="0"/>
              </a:rPr>
              <a:t>Чтение</a:t>
            </a:r>
            <a:r>
              <a:rPr lang="ru-RU" altLang="ru-RU" sz="3200" dirty="0">
                <a:solidFill>
                  <a:prstClr val="black"/>
                </a:solidFill>
                <a:cs typeface="Arial" panose="020B0604020202020204" pitchFamily="34" charset="0"/>
              </a:rPr>
              <a:t> является не только самостоятельным видом речевой деятельности, но и средством формирования и контроля смежных речевых умений и языковых навыков.</a:t>
            </a:r>
            <a:endParaRPr lang="ru-RU" sz="3200" dirty="0">
              <a:solidFill>
                <a:prstClr val="black"/>
              </a:solidFill>
              <a:cs typeface="Arial" panose="020B0604020202020204" pitchFamily="34" charset="0"/>
            </a:endParaRPr>
          </a:p>
          <a:p>
            <a:pPr algn="just"/>
            <a:endParaRPr lang="ru-RU" dirty="0"/>
          </a:p>
        </p:txBody>
      </p:sp>
      <p:pic>
        <p:nvPicPr>
          <p:cNvPr id="4" name="Picture 3" descr="E:\УНИВЕР\English\магистратура\ПРАКТИКА образцы программ\F89\kniga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83501" y="4221088"/>
            <a:ext cx="1994810" cy="17865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8560338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16024"/>
            <a:ext cx="5338936" cy="1752600"/>
          </a:xfrm>
        </p:spPr>
        <p:txBody>
          <a:bodyPr>
            <a:normAutofit/>
          </a:bodyPr>
          <a:lstStyle/>
          <a:p>
            <a:pPr lvl="0" eaLnBrk="0" hangingPunct="0">
              <a:spcBef>
                <a:spcPts val="0"/>
              </a:spcBef>
              <a:defRPr/>
            </a:pPr>
            <a:r>
              <a:rPr lang="ru-RU" sz="4400" b="1" dirty="0">
                <a:solidFill>
                  <a:prstClr val="black"/>
                </a:solidFill>
                <a:ea typeface="+mn-ea"/>
                <a:cs typeface="Arial" panose="020B0604020202020204" pitchFamily="34" charset="0"/>
              </a:rPr>
              <a:t>Цель и задачи обучения чтению</a:t>
            </a:r>
            <a:endParaRPr lang="ru-RU" sz="4400" b="1" dirty="0">
              <a:solidFill>
                <a:prstClr val="black"/>
              </a:solidFill>
              <a:ea typeface="+mn-ea"/>
              <a:cs typeface="Arial" panose="020B0604020202020204" pitchFamily="34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3"/>
          </p:nvPr>
        </p:nvSpPr>
        <p:spPr>
          <a:xfrm>
            <a:off x="107504" y="1916832"/>
            <a:ext cx="6624736" cy="4824536"/>
          </a:xfrm>
        </p:spPr>
        <p:txBody>
          <a:bodyPr>
            <a:normAutofit fontScale="92500"/>
          </a:bodyPr>
          <a:lstStyle/>
          <a:p>
            <a:pPr marL="109728" lvl="0" algn="l">
              <a:spcBef>
                <a:spcPts val="400"/>
              </a:spcBef>
              <a:buClr>
                <a:srgbClr val="2DA2BF"/>
              </a:buClr>
              <a:buSzPct val="68000"/>
            </a:pPr>
            <a:r>
              <a:rPr lang="ru-RU" sz="3200" b="1" dirty="0">
                <a:solidFill>
                  <a:prstClr val="black"/>
                </a:solidFill>
              </a:rPr>
              <a:t>Цель</a:t>
            </a:r>
            <a:r>
              <a:rPr lang="ru-RU" sz="3200" dirty="0">
                <a:solidFill>
                  <a:prstClr val="black"/>
                </a:solidFill>
              </a:rPr>
              <a:t> - развитие у учащихся умений читать тексты с разным уровнем понимания содержащейся в них информации.</a:t>
            </a:r>
          </a:p>
          <a:p>
            <a:pPr marL="109728" lvl="0" algn="l">
              <a:spcBef>
                <a:spcPts val="400"/>
              </a:spcBef>
              <a:buClr>
                <a:srgbClr val="2DA2BF"/>
              </a:buClr>
              <a:buSzPct val="68000"/>
            </a:pPr>
            <a:r>
              <a:rPr lang="ru-RU" sz="3200" b="1" dirty="0">
                <a:solidFill>
                  <a:prstClr val="black"/>
                </a:solidFill>
              </a:rPr>
              <a:t>Основная задача </a:t>
            </a:r>
            <a:r>
              <a:rPr lang="ru-RU" sz="3200" dirty="0">
                <a:solidFill>
                  <a:prstClr val="black"/>
                </a:solidFill>
              </a:rPr>
              <a:t>- научить учащихся извлекать информацию из текста в том объеме, который необходим для решения конкретной речевой задачи, используя определенные технологии чтения.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434290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9879"/>
            <a:ext cx="5554960" cy="1752600"/>
          </a:xfrm>
        </p:spPr>
        <p:txBody>
          <a:bodyPr>
            <a:normAutofit fontScale="90000"/>
          </a:bodyPr>
          <a:lstStyle/>
          <a:p>
            <a:pPr lvl="0" eaLnBrk="0" hangingPunct="0">
              <a:spcBef>
                <a:spcPts val="0"/>
              </a:spcBef>
              <a:defRPr/>
            </a:pPr>
            <a:r>
              <a:rPr lang="ru-RU" sz="4400" b="1" dirty="0">
                <a:solidFill>
                  <a:prstClr val="black"/>
                </a:solidFill>
                <a:ea typeface="+mn-ea"/>
                <a:cs typeface="Arial" panose="020B0604020202020204" pitchFamily="34" charset="0"/>
              </a:rPr>
              <a:t>Психофизиологическая природа чтения</a:t>
            </a:r>
            <a:r>
              <a:rPr lang="ru-RU" sz="4400" b="1" dirty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/>
            </a:r>
            <a:br>
              <a:rPr lang="ru-RU" sz="4400" b="1" dirty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</a:b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3"/>
          </p:nvPr>
        </p:nvSpPr>
        <p:spPr>
          <a:xfrm>
            <a:off x="457200" y="1916832"/>
            <a:ext cx="6131024" cy="4608512"/>
          </a:xfrm>
        </p:spPr>
        <p:txBody>
          <a:bodyPr/>
          <a:lstStyle/>
          <a:p>
            <a:pPr algn="just"/>
            <a:r>
              <a:rPr lang="ru-RU" sz="1800" b="1" dirty="0">
                <a:solidFill>
                  <a:schemeClr val="tx1"/>
                </a:solidFill>
              </a:rPr>
              <a:t>Акт чтения </a:t>
            </a:r>
            <a:r>
              <a:rPr lang="ru-RU" sz="1800" dirty="0">
                <a:solidFill>
                  <a:schemeClr val="tx1"/>
                </a:solidFill>
              </a:rPr>
              <a:t>- сложный психофизиологический процесс, который обеспечивается координацией мыслительной деятельности и особым образом организованной функции зрительного анализатора. </a:t>
            </a:r>
            <a:endParaRPr lang="ru-RU" sz="1800" dirty="0" smtClean="0">
              <a:solidFill>
                <a:schemeClr val="tx1"/>
              </a:solidFill>
            </a:endParaRPr>
          </a:p>
          <a:p>
            <a:pPr algn="just"/>
            <a:endParaRPr lang="ru-RU" sz="1800" dirty="0">
              <a:solidFill>
                <a:schemeClr val="tx1"/>
              </a:solidFill>
            </a:endParaRPr>
          </a:p>
          <a:p>
            <a:pPr algn="just"/>
            <a:r>
              <a:rPr lang="ru-RU" sz="1800" b="1" dirty="0">
                <a:solidFill>
                  <a:schemeClr val="tx1"/>
                </a:solidFill>
              </a:rPr>
              <a:t>Зрительное восприятие текста </a:t>
            </a:r>
            <a:r>
              <a:rPr lang="ru-RU" sz="1800" dirty="0">
                <a:solidFill>
                  <a:schemeClr val="tx1"/>
                </a:solidFill>
              </a:rPr>
              <a:t>— это схватывание целых отрезков текста, чей характер определяется смыслом читаемого.</a:t>
            </a:r>
          </a:p>
          <a:p>
            <a:pPr algn="just"/>
            <a:r>
              <a:rPr lang="ru-RU" sz="1800" dirty="0">
                <a:solidFill>
                  <a:schemeClr val="tx1"/>
                </a:solidFill>
              </a:rPr>
              <a:t>Большая роль в процессе чтения принадлежит </a:t>
            </a:r>
            <a:r>
              <a:rPr lang="ru-RU" sz="1800" dirty="0" err="1">
                <a:solidFill>
                  <a:schemeClr val="tx1"/>
                </a:solidFill>
              </a:rPr>
              <a:t>речедвигательному</a:t>
            </a:r>
            <a:r>
              <a:rPr lang="ru-RU" sz="1800" dirty="0">
                <a:solidFill>
                  <a:schemeClr val="tx1"/>
                </a:solidFill>
              </a:rPr>
              <a:t> и речеслуховому анализаторам.</a:t>
            </a:r>
          </a:p>
          <a:p>
            <a:pPr algn="just"/>
            <a:endParaRPr lang="ru-RU" sz="1800" dirty="0">
              <a:solidFill>
                <a:schemeClr val="tx1"/>
              </a:solidFill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016034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404664"/>
            <a:ext cx="6059016" cy="201622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400" b="1" dirty="0"/>
              <a:t>Процессы восприятия и понимания печатного текста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3"/>
          </p:nvPr>
        </p:nvSpPr>
        <p:spPr>
          <a:xfrm>
            <a:off x="107504" y="2420888"/>
            <a:ext cx="6624736" cy="4176464"/>
          </a:xfrm>
        </p:spPr>
        <p:txBody>
          <a:bodyPr/>
          <a:lstStyle/>
          <a:p>
            <a:pPr algn="just"/>
            <a:r>
              <a:rPr lang="ru-RU" sz="2800" dirty="0">
                <a:solidFill>
                  <a:schemeClr val="tx1"/>
                </a:solidFill>
              </a:rPr>
              <a:t>К основным речевым механизмам чтения </a:t>
            </a:r>
            <a:r>
              <a:rPr lang="ru-RU" sz="2800" dirty="0" smtClean="0">
                <a:solidFill>
                  <a:schemeClr val="tx1"/>
                </a:solidFill>
              </a:rPr>
              <a:t>относятся: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ru-RU" sz="2800" dirty="0" smtClean="0">
                <a:solidFill>
                  <a:schemeClr val="tx1"/>
                </a:solidFill>
              </a:rPr>
              <a:t>речевой </a:t>
            </a:r>
            <a:r>
              <a:rPr lang="ru-RU" sz="2800" dirty="0">
                <a:solidFill>
                  <a:schemeClr val="tx1"/>
                </a:solidFill>
              </a:rPr>
              <a:t>слух 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ru-RU" sz="2800" dirty="0">
                <a:solidFill>
                  <a:schemeClr val="tx1"/>
                </a:solidFill>
              </a:rPr>
              <a:t>прогнозирование  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ru-RU" sz="2800" dirty="0">
                <a:solidFill>
                  <a:schemeClr val="tx1"/>
                </a:solidFill>
              </a:rPr>
              <a:t>память</a:t>
            </a:r>
          </a:p>
          <a:p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1206" y="5145520"/>
            <a:ext cx="2163763" cy="1622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6678144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260648"/>
            <a:ext cx="6563072" cy="1464568"/>
          </a:xfrm>
        </p:spPr>
        <p:txBody>
          <a:bodyPr>
            <a:noAutofit/>
          </a:bodyPr>
          <a:lstStyle/>
          <a:p>
            <a:pPr algn="ctr"/>
            <a:r>
              <a:rPr lang="ru-RU" sz="4000" b="1" dirty="0"/>
              <a:t>Процессы восприятия и понимания печатного текста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3"/>
          </p:nvPr>
        </p:nvSpPr>
        <p:spPr>
          <a:xfrm>
            <a:off x="107504" y="1916832"/>
            <a:ext cx="6696744" cy="4824536"/>
          </a:xfrm>
        </p:spPr>
        <p:txBody>
          <a:bodyPr/>
          <a:lstStyle/>
          <a:p>
            <a:pPr algn="just"/>
            <a:r>
              <a:rPr lang="ru-RU" sz="1600" b="1" dirty="0">
                <a:solidFill>
                  <a:schemeClr val="tx1"/>
                </a:solidFill>
              </a:rPr>
              <a:t>Вероятностное прогнозирование </a:t>
            </a:r>
            <a:r>
              <a:rPr lang="ru-RU" sz="1600" dirty="0">
                <a:solidFill>
                  <a:schemeClr val="tx1"/>
                </a:solidFill>
              </a:rPr>
              <a:t>- «мысленный обгон в процессе чтения» (И. М. </a:t>
            </a:r>
            <a:r>
              <a:rPr lang="ru-RU" sz="1600" dirty="0" err="1">
                <a:solidFill>
                  <a:schemeClr val="tx1"/>
                </a:solidFill>
              </a:rPr>
              <a:t>Фейгенберг</a:t>
            </a:r>
            <a:r>
              <a:rPr lang="ru-RU" sz="1600" dirty="0">
                <a:solidFill>
                  <a:schemeClr val="tx1"/>
                </a:solidFill>
              </a:rPr>
              <a:t>), компонент активной мыслительной деятельности, определяющий успешность восприятия и понимания в любых видах чтения.</a:t>
            </a:r>
          </a:p>
          <a:p>
            <a:pPr algn="just"/>
            <a:r>
              <a:rPr lang="ru-RU" sz="1600" dirty="0">
                <a:solidFill>
                  <a:schemeClr val="tx1"/>
                </a:solidFill>
              </a:rPr>
              <a:t>Различают смысловое и вербальное прогнозирование</a:t>
            </a:r>
            <a:r>
              <a:rPr lang="ru-RU" sz="1600" dirty="0" smtClean="0">
                <a:solidFill>
                  <a:schemeClr val="tx1"/>
                </a:solidFill>
              </a:rPr>
              <a:t>.</a:t>
            </a:r>
          </a:p>
          <a:p>
            <a:pPr algn="just"/>
            <a:endParaRPr lang="ru-RU" sz="1600" dirty="0">
              <a:solidFill>
                <a:schemeClr val="tx1"/>
              </a:solidFill>
            </a:endParaRPr>
          </a:p>
          <a:p>
            <a:pPr algn="just"/>
            <a:r>
              <a:rPr lang="ru-RU" sz="1600" b="1" dirty="0">
                <a:solidFill>
                  <a:schemeClr val="tx1"/>
                </a:solidFill>
              </a:rPr>
              <a:t>Смысловое прогнозирование </a:t>
            </a:r>
            <a:r>
              <a:rPr lang="ru-RU" sz="1600" dirty="0">
                <a:solidFill>
                  <a:schemeClr val="tx1"/>
                </a:solidFill>
              </a:rPr>
              <a:t>– умение предугадать о содержании текста по заголовку, первому предложению и другим сигналам текста.</a:t>
            </a:r>
          </a:p>
          <a:p>
            <a:pPr algn="just"/>
            <a:r>
              <a:rPr lang="ru-RU" sz="1600" b="1" dirty="0">
                <a:solidFill>
                  <a:schemeClr val="tx1"/>
                </a:solidFill>
              </a:rPr>
              <a:t>Вербальное прогнозирование </a:t>
            </a:r>
            <a:r>
              <a:rPr lang="ru-RU" sz="1600" dirty="0">
                <a:solidFill>
                  <a:schemeClr val="tx1"/>
                </a:solidFill>
              </a:rPr>
              <a:t>- умение по начальным буквам угадать слово, по первым словам - синтаксическое построение предложения, по первому предложению - построение абзаца. </a:t>
            </a:r>
          </a:p>
          <a:p>
            <a:pPr algn="just"/>
            <a:endParaRPr lang="ru-RU" sz="1600" dirty="0">
              <a:solidFill>
                <a:schemeClr val="tx1"/>
              </a:solidFill>
            </a:endParaRPr>
          </a:p>
          <a:p>
            <a:pPr algn="just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191513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404664"/>
            <a:ext cx="5987008" cy="1584176"/>
          </a:xfrm>
        </p:spPr>
        <p:txBody>
          <a:bodyPr>
            <a:noAutofit/>
          </a:bodyPr>
          <a:lstStyle/>
          <a:p>
            <a:pPr algn="ctr"/>
            <a:r>
              <a:rPr lang="ru-RU" sz="4000" dirty="0"/>
              <a:t>Содержание обучения </a:t>
            </a:r>
            <a:r>
              <a:rPr lang="ru-RU" sz="4000" dirty="0" smtClean="0"/>
              <a:t>чтению</a:t>
            </a:r>
            <a:endParaRPr lang="ru-RU" sz="4000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3"/>
          </p:nvPr>
        </p:nvSpPr>
        <p:spPr>
          <a:xfrm>
            <a:off x="179512" y="2132856"/>
            <a:ext cx="6408712" cy="4248472"/>
          </a:xfrm>
        </p:spPr>
        <p:txBody>
          <a:bodyPr/>
          <a:lstStyle/>
          <a:p>
            <a:pPr algn="just"/>
            <a:endParaRPr lang="ru-RU" dirty="0"/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 flipV="1">
            <a:off x="1475656" y="1988840"/>
            <a:ext cx="936104" cy="64807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/>
          <p:nvPr/>
        </p:nvCxnSpPr>
        <p:spPr>
          <a:xfrm flipV="1">
            <a:off x="3203848" y="1988840"/>
            <a:ext cx="0" cy="172819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 flipH="1" flipV="1">
            <a:off x="3851920" y="1988840"/>
            <a:ext cx="864096" cy="86409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Овал 9"/>
          <p:cNvSpPr/>
          <p:nvPr/>
        </p:nvSpPr>
        <p:spPr>
          <a:xfrm>
            <a:off x="225593" y="2663521"/>
            <a:ext cx="2186167" cy="151216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Овал 10"/>
          <p:cNvSpPr/>
          <p:nvPr/>
        </p:nvSpPr>
        <p:spPr>
          <a:xfrm>
            <a:off x="2332081" y="3717032"/>
            <a:ext cx="2088232" cy="136815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Овал 11"/>
          <p:cNvSpPr/>
          <p:nvPr/>
        </p:nvSpPr>
        <p:spPr>
          <a:xfrm>
            <a:off x="4420313" y="2703984"/>
            <a:ext cx="2027730" cy="147170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TextBox 12"/>
          <p:cNvSpPr txBox="1"/>
          <p:nvPr/>
        </p:nvSpPr>
        <p:spPr>
          <a:xfrm>
            <a:off x="241229" y="3008949"/>
            <a:ext cx="2186167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>
                <a:solidFill>
                  <a:srgbClr val="000000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Лингвистический компонент</a:t>
            </a:r>
            <a:endParaRPr lang="ru-RU" sz="1600" b="1" dirty="0">
              <a:cs typeface="Arial" panose="020B0604020202020204" pitchFamily="34" charset="0"/>
            </a:endParaRPr>
          </a:p>
          <a:p>
            <a:endParaRPr lang="ru-RU" dirty="0"/>
          </a:p>
        </p:txBody>
      </p:sp>
      <p:sp>
        <p:nvSpPr>
          <p:cNvPr id="14" name="TextBox 13"/>
          <p:cNvSpPr txBox="1"/>
          <p:nvPr/>
        </p:nvSpPr>
        <p:spPr>
          <a:xfrm>
            <a:off x="2260073" y="4014271"/>
            <a:ext cx="216024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solidFill>
                  <a:srgbClr val="000000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Психологический компонент</a:t>
            </a:r>
            <a:endParaRPr lang="ru-RU" sz="1600" b="1" dirty="0">
              <a:cs typeface="Arial" panose="020B0604020202020204" pitchFamily="34" charset="0"/>
            </a:endParaRPr>
          </a:p>
          <a:p>
            <a:endParaRPr lang="ru-RU" dirty="0"/>
          </a:p>
        </p:txBody>
      </p:sp>
      <p:sp>
        <p:nvSpPr>
          <p:cNvPr id="15" name="TextBox 14"/>
          <p:cNvSpPr txBox="1"/>
          <p:nvPr/>
        </p:nvSpPr>
        <p:spPr>
          <a:xfrm>
            <a:off x="4496156" y="3136954"/>
            <a:ext cx="1951887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>
                <a:solidFill>
                  <a:srgbClr val="000000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Методологический компонент</a:t>
            </a:r>
            <a:endParaRPr lang="ru-RU" sz="1600" b="1" dirty="0">
              <a:cs typeface="Arial" panose="020B0604020202020204" pitchFamily="34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064356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2023" y="332656"/>
            <a:ext cx="6696744" cy="952128"/>
          </a:xfrm>
        </p:spPr>
        <p:txBody>
          <a:bodyPr>
            <a:noAutofit/>
          </a:bodyPr>
          <a:lstStyle/>
          <a:p>
            <a:pPr algn="ctr"/>
            <a:r>
              <a:rPr lang="ru-RU" sz="4000" dirty="0"/>
              <a:t>Лингвистический компонент</a:t>
            </a:r>
            <a:br>
              <a:rPr lang="ru-RU" sz="4000" dirty="0"/>
            </a:br>
            <a:endParaRPr lang="ru-RU" sz="4000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3"/>
          </p:nvPr>
        </p:nvSpPr>
        <p:spPr>
          <a:xfrm>
            <a:off x="179512" y="1310439"/>
            <a:ext cx="6552728" cy="4350809"/>
          </a:xfrm>
        </p:spPr>
        <p:txBody>
          <a:bodyPr/>
          <a:lstStyle/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ru-RU" sz="2800" dirty="0">
                <a:solidFill>
                  <a:schemeClr val="tx1"/>
                </a:solidFill>
              </a:rPr>
              <a:t>Знание определенного лексического, грамматического и фонетического материала; 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ru-RU" sz="2800" dirty="0">
                <a:solidFill>
                  <a:schemeClr val="tx1"/>
                </a:solidFill>
              </a:rPr>
              <a:t>Знание графической сис­темы иностранного языка и правил чтения;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ru-RU" sz="2800" dirty="0">
                <a:solidFill>
                  <a:schemeClr val="tx1"/>
                </a:solidFill>
              </a:rPr>
              <a:t>Разные ви­ды текстов, их тематика и предъявляемые к ним требова­ния.</a:t>
            </a:r>
          </a:p>
          <a:p>
            <a:pPr algn="just"/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706290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116632"/>
            <a:ext cx="6624736" cy="880120"/>
          </a:xfrm>
        </p:spPr>
        <p:txBody>
          <a:bodyPr>
            <a:normAutofit/>
          </a:bodyPr>
          <a:lstStyle/>
          <a:p>
            <a:pPr algn="ctr"/>
            <a:r>
              <a:rPr lang="ru-RU" sz="4000" dirty="0"/>
              <a:t>Психологический </a:t>
            </a:r>
            <a:r>
              <a:rPr lang="ru-RU" sz="4000" dirty="0" smtClean="0"/>
              <a:t>компонент</a:t>
            </a:r>
            <a:endParaRPr lang="ru-RU" sz="4000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3"/>
          </p:nvPr>
        </p:nvSpPr>
        <p:spPr>
          <a:xfrm>
            <a:off x="395536" y="1484784"/>
            <a:ext cx="6336704" cy="4680520"/>
          </a:xfrm>
        </p:spPr>
        <p:txBody>
          <a:bodyPr/>
          <a:lstStyle/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ru-RU" sz="2800" dirty="0">
                <a:solidFill>
                  <a:schemeClr val="tx1"/>
                </a:solidFill>
              </a:rPr>
              <a:t>Учет мотивов и интересов учащихся при овладении чтением;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ru-RU" sz="2800" dirty="0">
                <a:solidFill>
                  <a:schemeClr val="tx1"/>
                </a:solidFill>
              </a:rPr>
              <a:t>Навыки и умения чтения;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ru-RU" sz="2800" dirty="0">
                <a:solidFill>
                  <a:schemeClr val="tx1"/>
                </a:solidFill>
              </a:rPr>
              <a:t>Механизмы чтения;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ru-RU" sz="2800" dirty="0">
                <a:solidFill>
                  <a:schemeClr val="tx1"/>
                </a:solidFill>
              </a:rPr>
              <a:t>Характер взаимодействия чтения с другими видами речевой деятельности.</a:t>
            </a:r>
          </a:p>
          <a:p>
            <a:pPr algn="just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0059130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16632"/>
            <a:ext cx="6491064" cy="808112"/>
          </a:xfrm>
        </p:spPr>
        <p:txBody>
          <a:bodyPr>
            <a:normAutofit/>
          </a:bodyPr>
          <a:lstStyle/>
          <a:p>
            <a:pPr algn="ctr"/>
            <a:r>
              <a:rPr lang="ru-RU" sz="4000" dirty="0"/>
              <a:t>Методический </a:t>
            </a:r>
            <a:r>
              <a:rPr lang="ru-RU" sz="4000" dirty="0" smtClean="0"/>
              <a:t>компонент</a:t>
            </a:r>
            <a:endParaRPr lang="ru-RU" sz="4000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3"/>
          </p:nvPr>
        </p:nvSpPr>
        <p:spPr>
          <a:xfrm>
            <a:off x="179512" y="1268760"/>
            <a:ext cx="6552728" cy="3769231"/>
          </a:xfrm>
        </p:spPr>
        <p:txBody>
          <a:bodyPr/>
          <a:lstStyle/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ru-RU" sz="2800" dirty="0">
                <a:solidFill>
                  <a:schemeClr val="tx1"/>
                </a:solidFill>
              </a:rPr>
              <a:t>Обучение навыкам разных видов чтения (стратегиям чтения);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ru-RU" sz="2800" dirty="0">
                <a:solidFill>
                  <a:schemeClr val="tx1"/>
                </a:solidFill>
              </a:rPr>
              <a:t>Обучение навыкам пользования справочной литерату­рой;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ru-RU" sz="2800" dirty="0">
                <a:solidFill>
                  <a:schemeClr val="tx1"/>
                </a:solidFill>
              </a:rPr>
              <a:t>Знание правил чтения;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ru-RU" sz="2800" dirty="0">
                <a:solidFill>
                  <a:schemeClr val="tx1"/>
                </a:solidFill>
              </a:rPr>
              <a:t>Умелое использование разных памяток.</a:t>
            </a:r>
          </a:p>
          <a:p>
            <a:pPr algn="just"/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140052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260648"/>
            <a:ext cx="6275040" cy="720080"/>
          </a:xfrm>
        </p:spPr>
        <p:txBody>
          <a:bodyPr>
            <a:normAutofit/>
          </a:bodyPr>
          <a:lstStyle/>
          <a:p>
            <a:pPr algn="ctr"/>
            <a:r>
              <a:rPr lang="ru-RU" sz="4000" dirty="0"/>
              <a:t>Базовые умения чтения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3"/>
          </p:nvPr>
        </p:nvSpPr>
        <p:spPr>
          <a:xfrm>
            <a:off x="457200" y="1556792"/>
            <a:ext cx="6275040" cy="4824536"/>
          </a:xfrm>
        </p:spPr>
        <p:txBody>
          <a:bodyPr>
            <a:noAutofit/>
          </a:bodyPr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ru-RU" sz="2800" dirty="0">
                <a:solidFill>
                  <a:schemeClr val="tx1"/>
                </a:solidFill>
              </a:rPr>
              <a:t>Умение прогнозировать содержание информации по структуре и смыслу;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ru-RU" sz="2800" dirty="0">
                <a:solidFill>
                  <a:schemeClr val="tx1"/>
                </a:solidFill>
              </a:rPr>
              <a:t>Умение определять тему, основную мысль;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ru-RU" sz="2800" dirty="0">
                <a:solidFill>
                  <a:schemeClr val="tx1"/>
                </a:solidFill>
              </a:rPr>
              <a:t>Умение делить текст на смысловые куски;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ru-RU" sz="2800" dirty="0">
                <a:solidFill>
                  <a:schemeClr val="tx1"/>
                </a:solidFill>
              </a:rPr>
              <a:t>Умение отделять главное от второстепенного;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ru-RU" sz="2800" dirty="0">
                <a:solidFill>
                  <a:schemeClr val="tx1"/>
                </a:solidFill>
              </a:rPr>
              <a:t>Умение интерпретировать текст.</a:t>
            </a:r>
          </a:p>
        </p:txBody>
      </p:sp>
    </p:spTree>
    <p:extLst>
      <p:ext uri="{BB962C8B-B14F-4D97-AF65-F5344CB8AC3E}">
        <p14:creationId xmlns:p14="http://schemas.microsoft.com/office/powerpoint/2010/main" val="282743748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908720"/>
            <a:ext cx="6742584" cy="1032520"/>
          </a:xfrm>
        </p:spPr>
        <p:txBody>
          <a:bodyPr>
            <a:noAutofit/>
          </a:bodyPr>
          <a:lstStyle/>
          <a:p>
            <a:pPr algn="ctr"/>
            <a:r>
              <a:rPr lang="ru-RU" sz="4000" dirty="0"/>
              <a:t>Умения в чтении с пониманием основного содержания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3"/>
          </p:nvPr>
        </p:nvSpPr>
        <p:spPr>
          <a:xfrm>
            <a:off x="107504" y="1916832"/>
            <a:ext cx="6696744" cy="4680520"/>
          </a:xfrm>
        </p:spPr>
        <p:txBody>
          <a:bodyPr>
            <a:normAutofit lnSpcReduction="10000"/>
          </a:bodyPr>
          <a:lstStyle/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ru-RU" sz="2800" dirty="0">
                <a:solidFill>
                  <a:schemeClr val="tx1"/>
                </a:solidFill>
              </a:rPr>
              <a:t>Определять и выделять основную информацию текста; 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ru-RU" sz="2800" dirty="0">
                <a:solidFill>
                  <a:schemeClr val="tx1"/>
                </a:solidFill>
              </a:rPr>
              <a:t>Отделять информацию первостепенной важности от второстепенной;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ru-RU" sz="2800" dirty="0">
                <a:solidFill>
                  <a:schemeClr val="tx1"/>
                </a:solidFill>
              </a:rPr>
              <a:t>Устанавливать связь событий, фактов; 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ru-RU" sz="2800" dirty="0">
                <a:solidFill>
                  <a:schemeClr val="tx1"/>
                </a:solidFill>
              </a:rPr>
              <a:t>Предвосхищать возможное развитие действия, событий;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ru-RU" sz="2800" dirty="0">
                <a:solidFill>
                  <a:schemeClr val="tx1"/>
                </a:solidFill>
              </a:rPr>
              <a:t>Обобщать изложенные в тексте факты 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ru-RU" sz="2800" dirty="0">
                <a:solidFill>
                  <a:schemeClr val="tx1"/>
                </a:solidFill>
              </a:rPr>
              <a:t>Делать выводы по прочитанному. </a:t>
            </a:r>
          </a:p>
          <a:p>
            <a:pPr algn="just"/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869431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260648"/>
            <a:ext cx="6624736" cy="952128"/>
          </a:xfrm>
        </p:spPr>
        <p:txBody>
          <a:bodyPr>
            <a:noAutofit/>
          </a:bodyPr>
          <a:lstStyle/>
          <a:p>
            <a:pPr algn="ctr"/>
            <a:r>
              <a:rPr lang="ru-RU" sz="4000" dirty="0"/>
              <a:t>Умения в чтении с полным пониманием </a:t>
            </a:r>
            <a:r>
              <a:rPr lang="ru-RU" sz="4000" dirty="0" smtClean="0"/>
              <a:t>содержания</a:t>
            </a:r>
            <a:endParaRPr lang="ru-RU" sz="4000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3"/>
          </p:nvPr>
        </p:nvSpPr>
        <p:spPr>
          <a:xfrm>
            <a:off x="107504" y="1484784"/>
            <a:ext cx="6552728" cy="5040560"/>
          </a:xfrm>
        </p:spPr>
        <p:txBody>
          <a:bodyPr>
            <a:normAutofit lnSpcReduction="10000"/>
          </a:bodyPr>
          <a:lstStyle/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ru-RU" sz="2800" dirty="0">
                <a:solidFill>
                  <a:schemeClr val="tx1"/>
                </a:solidFill>
              </a:rPr>
              <a:t>Полно и точно понимать факты/детали;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ru-RU" sz="2800" dirty="0">
                <a:solidFill>
                  <a:schemeClr val="tx1"/>
                </a:solidFill>
              </a:rPr>
              <a:t>Выделять информацию, подтверждающую, уточняющую что-либо; 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ru-RU" sz="2800" dirty="0">
                <a:solidFill>
                  <a:schemeClr val="tx1"/>
                </a:solidFill>
              </a:rPr>
              <a:t>Устанавливать взаимосвязь событий и их причинно-следственные отношения;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ru-RU" sz="2800" dirty="0">
                <a:solidFill>
                  <a:schemeClr val="tx1"/>
                </a:solidFill>
              </a:rPr>
              <a:t>Определять главную идею;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ru-RU" sz="2800" dirty="0">
                <a:solidFill>
                  <a:schemeClr val="tx1"/>
                </a:solidFill>
              </a:rPr>
              <a:t>Сравнивать (сопоставлять) информацию и др.</a:t>
            </a:r>
          </a:p>
        </p:txBody>
      </p:sp>
    </p:spTree>
    <p:extLst>
      <p:ext uri="{BB962C8B-B14F-4D97-AF65-F5344CB8AC3E}">
        <p14:creationId xmlns:p14="http://schemas.microsoft.com/office/powerpoint/2010/main" val="37463523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404664"/>
            <a:ext cx="6804248" cy="1584176"/>
          </a:xfrm>
        </p:spPr>
        <p:txBody>
          <a:bodyPr>
            <a:noAutofit/>
          </a:bodyPr>
          <a:lstStyle/>
          <a:p>
            <a:pPr algn="ctr"/>
            <a:r>
              <a:rPr lang="ru-RU" sz="4000" dirty="0"/>
              <a:t>Умения в чтении с пониманием необходимой </a:t>
            </a:r>
            <a:r>
              <a:rPr lang="ru-RU" sz="4000" dirty="0" smtClean="0"/>
              <a:t>информации</a:t>
            </a:r>
            <a:endParaRPr lang="ru-RU" sz="4000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3"/>
          </p:nvPr>
        </p:nvSpPr>
        <p:spPr>
          <a:xfrm>
            <a:off x="107504" y="2276872"/>
            <a:ext cx="6624736" cy="4176464"/>
          </a:xfrm>
        </p:spPr>
        <p:txBody>
          <a:bodyPr/>
          <a:lstStyle/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ru-RU" sz="2800" dirty="0">
                <a:solidFill>
                  <a:schemeClr val="tx1"/>
                </a:solidFill>
              </a:rPr>
              <a:t>Определять в общих чертах тему текста; 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ru-RU" sz="2800" dirty="0">
                <a:solidFill>
                  <a:schemeClr val="tx1"/>
                </a:solidFill>
              </a:rPr>
              <a:t>Определять жанр текста, выявлять информацию, относящуюся к какому-либо вопросу; 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ru-RU" sz="2800" dirty="0">
                <a:solidFill>
                  <a:schemeClr val="tx1"/>
                </a:solidFill>
              </a:rPr>
              <a:t>Определять важность (ценность) информации.</a:t>
            </a:r>
          </a:p>
          <a:p>
            <a:pPr algn="just"/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67225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188640"/>
            <a:ext cx="6480720" cy="1024136"/>
          </a:xfrm>
        </p:spPr>
        <p:txBody>
          <a:bodyPr>
            <a:noAutofit/>
          </a:bodyPr>
          <a:lstStyle/>
          <a:p>
            <a:pPr algn="ctr"/>
            <a:r>
              <a:rPr lang="ru-RU" sz="4000" dirty="0"/>
              <a:t>Требования к учебным </a:t>
            </a:r>
            <a:r>
              <a:rPr lang="ru-RU" sz="4000" dirty="0" smtClean="0"/>
              <a:t>текстам</a:t>
            </a:r>
            <a:endParaRPr lang="ru-RU" sz="4000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3"/>
          </p:nvPr>
        </p:nvSpPr>
        <p:spPr>
          <a:xfrm>
            <a:off x="251520" y="1484784"/>
            <a:ext cx="6480720" cy="5112568"/>
          </a:xfrm>
        </p:spPr>
        <p:txBody>
          <a:bodyPr>
            <a:no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2800" dirty="0">
                <a:solidFill>
                  <a:schemeClr val="tx1"/>
                </a:solidFill>
              </a:rPr>
              <a:t>Соответствие коммуникативно-познавательным интересам, потребностям и возрасту учащихся;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2800" dirty="0">
                <a:solidFill>
                  <a:schemeClr val="tx1"/>
                </a:solidFill>
              </a:rPr>
              <a:t>Соответствие их языковому и речевому опыту;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2800" dirty="0">
                <a:solidFill>
                  <a:schemeClr val="tx1"/>
                </a:solidFill>
              </a:rPr>
              <a:t>Правильность соотношения нового и известного</a:t>
            </a:r>
            <a:r>
              <a:rPr lang="ru-RU" sz="2800" dirty="0" smtClean="0">
                <a:solidFill>
                  <a:schemeClr val="tx1"/>
                </a:solidFill>
              </a:rPr>
              <a:t>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2800" dirty="0">
                <a:solidFill>
                  <a:schemeClr val="tx1"/>
                </a:solidFill>
              </a:rPr>
              <a:t>Воспитательная ценность текстов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2800" dirty="0">
                <a:solidFill>
                  <a:schemeClr val="tx1"/>
                </a:solidFill>
              </a:rPr>
              <a:t>Познавательная ценность текстов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2800" dirty="0">
                <a:solidFill>
                  <a:schemeClr val="tx1"/>
                </a:solidFill>
              </a:rPr>
              <a:t>Планомерное нарастание объема текста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ru-RU" sz="2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970904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18" y="116632"/>
            <a:ext cx="6624736" cy="1168152"/>
          </a:xfrm>
        </p:spPr>
        <p:txBody>
          <a:bodyPr>
            <a:noAutofit/>
          </a:bodyPr>
          <a:lstStyle/>
          <a:p>
            <a:pPr algn="ctr"/>
            <a:r>
              <a:rPr lang="ru-RU" sz="4000" dirty="0"/>
              <a:t>Виды чтения по форме прочтения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3"/>
          </p:nvPr>
        </p:nvSpPr>
        <p:spPr>
          <a:xfrm>
            <a:off x="251520" y="1484784"/>
            <a:ext cx="6552728" cy="5112568"/>
          </a:xfrm>
        </p:spPr>
        <p:txBody>
          <a:bodyPr/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ru-RU" sz="2800" b="1" i="1" dirty="0">
                <a:solidFill>
                  <a:schemeClr val="tx1"/>
                </a:solidFill>
              </a:rPr>
              <a:t>чтение про себя </a:t>
            </a:r>
            <a:r>
              <a:rPr lang="ru-RU" sz="2800" dirty="0">
                <a:solidFill>
                  <a:schemeClr val="tx1"/>
                </a:solidFill>
              </a:rPr>
              <a:t>(имеет целью извлечение информации, «</a:t>
            </a:r>
            <a:r>
              <a:rPr lang="ru-RU" sz="2800" dirty="0" err="1">
                <a:solidFill>
                  <a:schemeClr val="tx1"/>
                </a:solidFill>
              </a:rPr>
              <a:t>монологично</a:t>
            </a:r>
            <a:r>
              <a:rPr lang="ru-RU" sz="2800" dirty="0">
                <a:solidFill>
                  <a:schemeClr val="tx1"/>
                </a:solidFill>
              </a:rPr>
              <a:t>»)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ru-RU" sz="2800" b="1" i="1" dirty="0">
                <a:solidFill>
                  <a:schemeClr val="tx1"/>
                </a:solidFill>
              </a:rPr>
              <a:t>чтение вслух </a:t>
            </a:r>
            <a:r>
              <a:rPr lang="ru-RU" sz="2800" dirty="0">
                <a:solidFill>
                  <a:schemeClr val="tx1"/>
                </a:solidFill>
              </a:rPr>
              <a:t>(имеет целью передать информацию другому лицу, «диалогично») </a:t>
            </a:r>
          </a:p>
          <a:p>
            <a:pPr algn="just"/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436799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332656"/>
            <a:ext cx="6552728" cy="1232520"/>
          </a:xfrm>
        </p:spPr>
        <p:txBody>
          <a:bodyPr>
            <a:noAutofit/>
          </a:bodyPr>
          <a:lstStyle/>
          <a:p>
            <a:pPr algn="ctr"/>
            <a:r>
              <a:rPr lang="ru-RU" sz="4000" dirty="0"/>
              <a:t>Оптимальное соотношение чтения вслух и про себя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49414442"/>
              </p:ext>
            </p:extLst>
          </p:nvPr>
        </p:nvGraphicFramePr>
        <p:xfrm>
          <a:off x="251520" y="2132855"/>
          <a:ext cx="6552728" cy="360040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38182"/>
                <a:gridCol w="1638182"/>
                <a:gridCol w="1638182"/>
                <a:gridCol w="1638182"/>
              </a:tblGrid>
              <a:tr h="1200134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Форма чтения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Начальный этап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Средний этап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Старший этап</a:t>
                      </a:r>
                      <a:endParaRPr lang="ru-RU" dirty="0"/>
                    </a:p>
                  </a:txBody>
                  <a:tcPr/>
                </a:tc>
              </a:tr>
              <a:tr h="1200134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Вслух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90%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50%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10%</a:t>
                      </a:r>
                      <a:endParaRPr lang="ru-RU" dirty="0"/>
                    </a:p>
                  </a:txBody>
                  <a:tcPr/>
                </a:tc>
              </a:tr>
              <a:tr h="1200134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Про себя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10%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50%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90%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5123419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5516" y="764704"/>
            <a:ext cx="6408712" cy="1752600"/>
          </a:xfrm>
        </p:spPr>
        <p:txBody>
          <a:bodyPr>
            <a:noAutofit/>
          </a:bodyPr>
          <a:lstStyle/>
          <a:p>
            <a:pPr algn="ctr"/>
            <a:r>
              <a:rPr lang="ru-RU" sz="4000" dirty="0">
                <a:solidFill>
                  <a:schemeClr val="tx1"/>
                </a:solidFill>
              </a:rPr>
              <a:t>Виды чтения по использованию логических </a:t>
            </a:r>
            <a:r>
              <a:rPr lang="ru-RU" sz="4000" dirty="0" smtClean="0">
                <a:solidFill>
                  <a:schemeClr val="tx1"/>
                </a:solidFill>
              </a:rPr>
              <a:t>операций</a:t>
            </a:r>
            <a:endParaRPr lang="ru-RU" sz="4000" dirty="0">
              <a:solidFill>
                <a:schemeClr val="tx1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3"/>
          </p:nvPr>
        </p:nvSpPr>
        <p:spPr>
          <a:xfrm>
            <a:off x="395536" y="3311184"/>
            <a:ext cx="82352" cy="1459767"/>
          </a:xfrm>
        </p:spPr>
        <p:txBody>
          <a:bodyPr/>
          <a:lstStyle/>
          <a:p>
            <a:endParaRPr lang="ru-RU" dirty="0"/>
          </a:p>
        </p:txBody>
      </p:sp>
      <p:cxnSp>
        <p:nvCxnSpPr>
          <p:cNvPr id="5" name="Прямая со стрелкой 4"/>
          <p:cNvCxnSpPr/>
          <p:nvPr/>
        </p:nvCxnSpPr>
        <p:spPr>
          <a:xfrm flipH="1">
            <a:off x="2123728" y="2420888"/>
            <a:ext cx="432048" cy="108012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 стрелкой 6"/>
          <p:cNvCxnSpPr/>
          <p:nvPr/>
        </p:nvCxnSpPr>
        <p:spPr>
          <a:xfrm>
            <a:off x="4355976" y="2582906"/>
            <a:ext cx="432048" cy="75608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Овал 7"/>
          <p:cNvSpPr/>
          <p:nvPr/>
        </p:nvSpPr>
        <p:spPr>
          <a:xfrm>
            <a:off x="-216024" y="3584537"/>
            <a:ext cx="3635896" cy="187220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Овал 8"/>
          <p:cNvSpPr/>
          <p:nvPr/>
        </p:nvSpPr>
        <p:spPr>
          <a:xfrm>
            <a:off x="3779912" y="3427931"/>
            <a:ext cx="3168352" cy="187220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0" y="4335975"/>
            <a:ext cx="30963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/>
              <a:t>Аналитическое чтение</a:t>
            </a:r>
            <a:endParaRPr lang="ru-RU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3959931" y="4151309"/>
            <a:ext cx="30849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/>
              <a:t>Синтетическое чтение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32317740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260648"/>
            <a:ext cx="6660232" cy="1752600"/>
          </a:xfrm>
        </p:spPr>
        <p:txBody>
          <a:bodyPr>
            <a:noAutofit/>
          </a:bodyPr>
          <a:lstStyle/>
          <a:p>
            <a:pPr algn="ctr"/>
            <a:r>
              <a:rPr lang="ru-RU" sz="4000" dirty="0"/>
              <a:t>Виды чтения по использованию логических </a:t>
            </a:r>
            <a:r>
              <a:rPr lang="ru-RU" sz="4000" dirty="0" smtClean="0"/>
              <a:t>операций</a:t>
            </a:r>
            <a:endParaRPr lang="ru-RU" sz="4000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3"/>
          </p:nvPr>
        </p:nvSpPr>
        <p:spPr>
          <a:xfrm>
            <a:off x="179512" y="2132856"/>
            <a:ext cx="6624736" cy="4536504"/>
          </a:xfrm>
        </p:spPr>
        <p:txBody>
          <a:bodyPr/>
          <a:lstStyle/>
          <a:p>
            <a:pPr algn="just"/>
            <a:r>
              <a:rPr lang="ru-RU" sz="2800" b="1" i="1" dirty="0">
                <a:solidFill>
                  <a:schemeClr val="tx1"/>
                </a:solidFill>
              </a:rPr>
              <a:t>Интенсивное чтение</a:t>
            </a:r>
            <a:r>
              <a:rPr lang="ru-RU" sz="2800" dirty="0">
                <a:solidFill>
                  <a:schemeClr val="tx1"/>
                </a:solidFill>
              </a:rPr>
              <a:t> (предполагает умение полно и точно понимать содержание текста)</a:t>
            </a:r>
          </a:p>
          <a:p>
            <a:pPr algn="just"/>
            <a:r>
              <a:rPr lang="ru-RU" sz="2800" b="1" i="1" dirty="0">
                <a:solidFill>
                  <a:schemeClr val="tx1"/>
                </a:solidFill>
              </a:rPr>
              <a:t>Экстенсивное чтение </a:t>
            </a:r>
            <a:r>
              <a:rPr lang="ru-RU" sz="2800" dirty="0">
                <a:solidFill>
                  <a:schemeClr val="tx1"/>
                </a:solidFill>
              </a:rPr>
              <a:t>(предполагает умение читать значительные по объему тексты с общим охватом содержания)</a:t>
            </a:r>
          </a:p>
          <a:p>
            <a:pPr algn="just"/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751108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16632"/>
            <a:ext cx="6732240" cy="1392560"/>
          </a:xfrm>
        </p:spPr>
        <p:txBody>
          <a:bodyPr>
            <a:normAutofit/>
          </a:bodyPr>
          <a:lstStyle/>
          <a:p>
            <a:pPr algn="ctr"/>
            <a:r>
              <a:rPr lang="ru-RU" sz="4000" dirty="0"/>
              <a:t>Виды чтения в зарубежной методике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3"/>
          </p:nvPr>
        </p:nvSpPr>
        <p:spPr>
          <a:xfrm>
            <a:off x="107504" y="1772816"/>
            <a:ext cx="6696744" cy="3265175"/>
          </a:xfrm>
        </p:spPr>
        <p:txBody>
          <a:bodyPr/>
          <a:lstStyle/>
          <a:p>
            <a:pPr algn="just"/>
            <a:r>
              <a:rPr lang="ru-RU" sz="2800" b="1" dirty="0" err="1">
                <a:solidFill>
                  <a:schemeClr val="tx1"/>
                </a:solidFill>
              </a:rPr>
              <a:t>Skimming</a:t>
            </a:r>
            <a:r>
              <a:rPr lang="ru-RU" sz="2800" dirty="0">
                <a:solidFill>
                  <a:schemeClr val="tx1"/>
                </a:solidFill>
              </a:rPr>
              <a:t> (определение основной темы/идеи текста);</a:t>
            </a:r>
          </a:p>
          <a:p>
            <a:pPr algn="just"/>
            <a:r>
              <a:rPr lang="ru-RU" sz="2800" b="1" dirty="0" err="1">
                <a:solidFill>
                  <a:schemeClr val="tx1"/>
                </a:solidFill>
              </a:rPr>
              <a:t>Scanning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dirty="0">
                <a:solidFill>
                  <a:schemeClr val="tx1"/>
                </a:solidFill>
              </a:rPr>
              <a:t>(поиск конкретной информации в тексте);</a:t>
            </a:r>
          </a:p>
          <a:p>
            <a:pPr algn="just"/>
            <a:r>
              <a:rPr lang="ru-RU" sz="2800" b="1" dirty="0" err="1">
                <a:solidFill>
                  <a:schemeClr val="tx1"/>
                </a:solidFill>
              </a:rPr>
              <a:t>Reading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for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detail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dirty="0">
                <a:solidFill>
                  <a:schemeClr val="tx1"/>
                </a:solidFill>
              </a:rPr>
              <a:t>(детальное понимание текста на уровне содержания и смысла).</a:t>
            </a:r>
          </a:p>
          <a:p>
            <a:pPr algn="just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7281854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16632"/>
            <a:ext cx="6660232" cy="592088"/>
          </a:xfrm>
        </p:spPr>
        <p:txBody>
          <a:bodyPr>
            <a:normAutofit/>
          </a:bodyPr>
          <a:lstStyle/>
          <a:p>
            <a:pPr algn="ctr"/>
            <a:r>
              <a:rPr lang="ru-RU" sz="3200" dirty="0"/>
              <a:t>Виды чтения по целевым установкам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3"/>
          </p:nvPr>
        </p:nvSpPr>
        <p:spPr>
          <a:xfrm>
            <a:off x="0" y="764704"/>
            <a:ext cx="6804248" cy="6093296"/>
          </a:xfrm>
        </p:spPr>
        <p:txBody>
          <a:bodyPr>
            <a:normAutofit lnSpcReduction="10000"/>
          </a:bodyPr>
          <a:lstStyle/>
          <a:p>
            <a:pPr algn="just"/>
            <a:r>
              <a:rPr lang="ru-RU" sz="1600" b="1" i="1" dirty="0" smtClean="0">
                <a:solidFill>
                  <a:schemeClr val="tx1"/>
                </a:solidFill>
              </a:rPr>
              <a:t>Изучающее чтение:</a:t>
            </a:r>
          </a:p>
          <a:p>
            <a:pPr algn="just">
              <a:buClrTx/>
              <a:buFont typeface="Wingdings" panose="05000000000000000000" pitchFamily="2" charset="2"/>
              <a:buChar char="§"/>
            </a:pPr>
            <a:r>
              <a:rPr lang="ru-RU" sz="1600" dirty="0">
                <a:solidFill>
                  <a:schemeClr val="tx1"/>
                </a:solidFill>
                <a:cs typeface="Arial" panose="020B0604020202020204" pitchFamily="34" charset="0"/>
              </a:rPr>
              <a:t>Внимательное </a:t>
            </a:r>
            <a:r>
              <a:rPr lang="ru-RU" sz="1600" dirty="0" err="1">
                <a:solidFill>
                  <a:schemeClr val="tx1"/>
                </a:solidFill>
                <a:cs typeface="Arial" panose="020B0604020202020204" pitchFamily="34" charset="0"/>
              </a:rPr>
              <a:t>вчитывание</a:t>
            </a:r>
            <a:r>
              <a:rPr lang="ru-RU" sz="1600" dirty="0">
                <a:solidFill>
                  <a:schemeClr val="tx1"/>
                </a:solidFill>
                <a:cs typeface="Arial" panose="020B0604020202020204" pitchFamily="34" charset="0"/>
              </a:rPr>
              <a:t>, проникновение в смысл при помощи анализа текста.</a:t>
            </a:r>
          </a:p>
          <a:p>
            <a:pPr algn="just">
              <a:buClrTx/>
              <a:buFont typeface="Wingdings" panose="05000000000000000000" pitchFamily="2" charset="2"/>
              <a:buChar char="§"/>
            </a:pPr>
            <a:r>
              <a:rPr lang="ru-RU" sz="1600" dirty="0">
                <a:solidFill>
                  <a:schemeClr val="tx1"/>
                </a:solidFill>
                <a:cs typeface="Arial" panose="020B0604020202020204" pitchFamily="34" charset="0"/>
              </a:rPr>
              <a:t>Цель – максимально точно и полно понять содержание текста.</a:t>
            </a:r>
          </a:p>
          <a:p>
            <a:pPr algn="just">
              <a:buClrTx/>
              <a:buFont typeface="Wingdings" panose="05000000000000000000" pitchFamily="2" charset="2"/>
              <a:buChar char="§"/>
            </a:pPr>
            <a:r>
              <a:rPr lang="ru-RU" sz="1600" dirty="0">
                <a:solidFill>
                  <a:schemeClr val="tx1"/>
                </a:solidFill>
                <a:cs typeface="Arial" panose="020B0604020202020204" pitchFamily="34" charset="0"/>
              </a:rPr>
              <a:t>Практикуется обычно на небольших по объему текстах определенной степени трудности</a:t>
            </a:r>
            <a:r>
              <a:rPr lang="ru-RU" sz="1600" dirty="0" smtClean="0">
                <a:solidFill>
                  <a:schemeClr val="tx1"/>
                </a:solidFill>
                <a:cs typeface="Arial" panose="020B0604020202020204" pitchFamily="34" charset="0"/>
              </a:rPr>
              <a:t>.</a:t>
            </a:r>
          </a:p>
          <a:p>
            <a:pPr algn="just">
              <a:buClrTx/>
            </a:pPr>
            <a:endParaRPr lang="ru-RU" sz="1600" dirty="0">
              <a:solidFill>
                <a:schemeClr val="tx1"/>
              </a:solidFill>
              <a:cs typeface="Arial" panose="020B0604020202020204" pitchFamily="34" charset="0"/>
            </a:endParaRPr>
          </a:p>
          <a:p>
            <a:pPr algn="just">
              <a:buClrTx/>
            </a:pPr>
            <a:r>
              <a:rPr lang="ru-RU" sz="1600" b="1" i="1" dirty="0" err="1" smtClean="0">
                <a:solidFill>
                  <a:schemeClr val="tx1"/>
                </a:solidFill>
                <a:cs typeface="Arial" panose="020B0604020202020204" pitchFamily="34" charset="0"/>
              </a:rPr>
              <a:t>Ознакамительное</a:t>
            </a:r>
            <a:r>
              <a:rPr lang="ru-RU" sz="1600" b="1" i="1" dirty="0" smtClean="0">
                <a:solidFill>
                  <a:schemeClr val="tx1"/>
                </a:solidFill>
                <a:cs typeface="Arial" panose="020B0604020202020204" pitchFamily="34" charset="0"/>
              </a:rPr>
              <a:t> чтение:</a:t>
            </a:r>
          </a:p>
          <a:p>
            <a:pPr algn="just">
              <a:buClrTx/>
              <a:buFont typeface="Wingdings" panose="05000000000000000000" pitchFamily="2" charset="2"/>
              <a:buChar char="§"/>
            </a:pPr>
            <a:r>
              <a:rPr lang="ru-RU" sz="1600" dirty="0">
                <a:solidFill>
                  <a:schemeClr val="tx1"/>
                </a:solidFill>
              </a:rPr>
              <a:t>Цель - извлечение основной информации (приблизительно 70 %).</a:t>
            </a:r>
          </a:p>
          <a:p>
            <a:pPr algn="just">
              <a:buClrTx/>
              <a:buFont typeface="Wingdings" panose="05000000000000000000" pitchFamily="2" charset="2"/>
              <a:buChar char="§"/>
            </a:pPr>
            <a:r>
              <a:rPr lang="ru-RU" sz="1600" dirty="0">
                <a:solidFill>
                  <a:schemeClr val="tx1"/>
                </a:solidFill>
              </a:rPr>
              <a:t>Для ознакомительного чтения подбираются большие по объему тексты и тогда вступает в силу языковая избыточность. </a:t>
            </a:r>
          </a:p>
          <a:p>
            <a:pPr algn="just">
              <a:buClrTx/>
              <a:buFont typeface="Wingdings" panose="05000000000000000000" pitchFamily="2" charset="2"/>
              <a:buChar char="§"/>
            </a:pPr>
            <a:r>
              <a:rPr lang="ru-RU" sz="1600" dirty="0" smtClean="0">
                <a:solidFill>
                  <a:schemeClr val="tx1"/>
                </a:solidFill>
              </a:rPr>
              <a:t>Навыки</a:t>
            </a:r>
            <a:r>
              <a:rPr lang="ru-RU" sz="1600" dirty="0">
                <a:solidFill>
                  <a:schemeClr val="tx1"/>
                </a:solidFill>
              </a:rPr>
              <a:t>, приобретенные при изучающем чтении, используются при ознакомительном чтении. </a:t>
            </a:r>
          </a:p>
          <a:p>
            <a:pPr algn="just">
              <a:buClrTx/>
            </a:pPr>
            <a:endParaRPr lang="ru-RU" sz="1600" dirty="0" smtClean="0">
              <a:solidFill>
                <a:schemeClr val="tx1"/>
              </a:solidFill>
              <a:cs typeface="Arial" panose="020B0604020202020204" pitchFamily="34" charset="0"/>
            </a:endParaRPr>
          </a:p>
          <a:p>
            <a:pPr algn="just">
              <a:buClrTx/>
            </a:pPr>
            <a:r>
              <a:rPr lang="ru-RU" sz="1600" b="1" i="1" dirty="0" smtClean="0">
                <a:solidFill>
                  <a:schemeClr val="tx1"/>
                </a:solidFill>
                <a:cs typeface="Arial" panose="020B0604020202020204" pitchFamily="34" charset="0"/>
              </a:rPr>
              <a:t>Просмотровое чтение:</a:t>
            </a:r>
          </a:p>
          <a:p>
            <a:pPr algn="just">
              <a:buClrTx/>
              <a:buFont typeface="Wingdings" panose="05000000000000000000" pitchFamily="2" charset="2"/>
              <a:buChar char="§"/>
            </a:pPr>
            <a:r>
              <a:rPr lang="ru-RU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Цель – получить общее представление о содержательно-смысловом плане текста. </a:t>
            </a:r>
          </a:p>
          <a:p>
            <a:pPr algn="just">
              <a:buClrTx/>
              <a:buFont typeface="Wingdings" panose="05000000000000000000" pitchFamily="2" charset="2"/>
              <a:buChar char="§"/>
            </a:pPr>
            <a:r>
              <a:rPr lang="ru-RU" sz="1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Предполает</a:t>
            </a:r>
            <a:r>
              <a:rPr lang="ru-RU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высокий уровень </a:t>
            </a:r>
            <a:r>
              <a:rPr lang="ru-RU" sz="1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сформированности</a:t>
            </a:r>
            <a:r>
              <a:rPr lang="ru-RU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умения чтения, развитую способность к обоснованному предвосхищению по скупым языковым и неязыковым средствам, большую скорость восприятия</a:t>
            </a:r>
            <a:r>
              <a:rPr lang="ru-RU" sz="1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>
              <a:buClrTx/>
            </a:pPr>
            <a:r>
              <a:rPr lang="ru-RU" sz="1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ClrTx/>
            </a:pPr>
            <a:r>
              <a:rPr lang="ru-RU" sz="1600" b="1" i="1" dirty="0" smtClean="0">
                <a:solidFill>
                  <a:schemeClr val="tx1"/>
                </a:solidFill>
                <a:cs typeface="Arial" panose="020B0604020202020204" pitchFamily="34" charset="0"/>
              </a:rPr>
              <a:t>Поисковое чтение.</a:t>
            </a:r>
            <a:endParaRPr lang="ru-RU" sz="1600" b="1" i="1" dirty="0">
              <a:solidFill>
                <a:schemeClr val="tx1"/>
              </a:solidFill>
              <a:cs typeface="Arial" panose="020B0604020202020204" pitchFamily="34" charset="0"/>
            </a:endParaRPr>
          </a:p>
          <a:p>
            <a:pPr algn="just"/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846475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260648"/>
            <a:ext cx="6696744" cy="1016496"/>
          </a:xfrm>
        </p:spPr>
        <p:txBody>
          <a:bodyPr>
            <a:noAutofit/>
          </a:bodyPr>
          <a:lstStyle/>
          <a:p>
            <a:pPr algn="ctr"/>
            <a:r>
              <a:rPr lang="ru-RU" sz="4000" dirty="0"/>
              <a:t>Формирование техники чтения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3"/>
          </p:nvPr>
        </p:nvSpPr>
        <p:spPr>
          <a:xfrm>
            <a:off x="179512" y="1412776"/>
            <a:ext cx="6552728" cy="5040560"/>
          </a:xfrm>
        </p:spPr>
        <p:txBody>
          <a:bodyPr/>
          <a:lstStyle/>
          <a:p>
            <a:pPr algn="just"/>
            <a:r>
              <a:rPr lang="ru-RU" sz="2800" dirty="0">
                <a:solidFill>
                  <a:schemeClr val="tx1"/>
                </a:solidFill>
              </a:rPr>
              <a:t>В основе формирования техники чтения лежат следующие операции: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2800" dirty="0">
                <a:solidFill>
                  <a:schemeClr val="tx1"/>
                </a:solidFill>
              </a:rPr>
              <a:t>соотнесение зрительного/графического образа речевой единицы (РЕ)  с ее </a:t>
            </a:r>
            <a:r>
              <a:rPr lang="ru-RU" sz="2800" dirty="0" err="1">
                <a:solidFill>
                  <a:schemeClr val="tx1"/>
                </a:solidFill>
              </a:rPr>
              <a:t>слухоречедвигательным</a:t>
            </a:r>
            <a:r>
              <a:rPr lang="ru-RU" sz="2800" dirty="0">
                <a:solidFill>
                  <a:schemeClr val="tx1"/>
                </a:solidFill>
              </a:rPr>
              <a:t> образом;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2800" dirty="0">
                <a:solidFill>
                  <a:schemeClr val="tx1"/>
                </a:solidFill>
              </a:rPr>
              <a:t>соотнесение </a:t>
            </a:r>
            <a:r>
              <a:rPr lang="ru-RU" sz="2800" dirty="0" err="1">
                <a:solidFill>
                  <a:schemeClr val="tx1"/>
                </a:solidFill>
              </a:rPr>
              <a:t>слухоречедвигательных</a:t>
            </a:r>
            <a:r>
              <a:rPr lang="ru-RU" sz="2800" dirty="0">
                <a:solidFill>
                  <a:schemeClr val="tx1"/>
                </a:solidFill>
              </a:rPr>
              <a:t> образов РЕ  с их значением.</a:t>
            </a:r>
          </a:p>
          <a:p>
            <a:pPr algn="just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0501262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60648"/>
            <a:ext cx="6732240" cy="1333516"/>
          </a:xfrm>
        </p:spPr>
        <p:txBody>
          <a:bodyPr>
            <a:noAutofit/>
          </a:bodyPr>
          <a:lstStyle/>
          <a:p>
            <a:pPr algn="ctr"/>
            <a:r>
              <a:rPr lang="ru-RU" sz="4000" dirty="0"/>
              <a:t>Компоненты техники чтения (по Р.К. Миньяр-</a:t>
            </a:r>
            <a:r>
              <a:rPr lang="ru-RU" sz="4000" dirty="0" err="1"/>
              <a:t>Белоручев</a:t>
            </a:r>
            <a:r>
              <a:rPr lang="ru-RU" sz="4000" dirty="0"/>
              <a:t>)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3"/>
          </p:nvPr>
        </p:nvSpPr>
        <p:spPr>
          <a:xfrm>
            <a:off x="395536" y="2348880"/>
            <a:ext cx="6419056" cy="2520280"/>
          </a:xfrm>
        </p:spPr>
        <p:txBody>
          <a:bodyPr>
            <a:noAutofit/>
          </a:bodyPr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ru-RU" sz="2800" dirty="0">
                <a:solidFill>
                  <a:schemeClr val="tx1"/>
                </a:solidFill>
              </a:rPr>
              <a:t>Зрительный образ речевой единицы;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ru-RU" sz="2800" dirty="0" err="1">
                <a:solidFill>
                  <a:schemeClr val="tx1"/>
                </a:solidFill>
              </a:rPr>
              <a:t>Речедвигательный</a:t>
            </a:r>
            <a:r>
              <a:rPr lang="ru-RU" sz="2800" dirty="0">
                <a:solidFill>
                  <a:schemeClr val="tx1"/>
                </a:solidFill>
              </a:rPr>
              <a:t> образ речевой единицы;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ru-RU" sz="2800" dirty="0">
                <a:solidFill>
                  <a:schemeClr val="tx1"/>
                </a:solidFill>
              </a:rPr>
              <a:t>Значение.</a:t>
            </a:r>
          </a:p>
        </p:txBody>
      </p:sp>
    </p:spTree>
    <p:extLst>
      <p:ext uri="{BB962C8B-B14F-4D97-AF65-F5344CB8AC3E}">
        <p14:creationId xmlns:p14="http://schemas.microsoft.com/office/powerpoint/2010/main" val="363317249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15877" y="620688"/>
            <a:ext cx="6876256" cy="1312168"/>
          </a:xfrm>
        </p:spPr>
        <p:txBody>
          <a:bodyPr>
            <a:noAutofit/>
          </a:bodyPr>
          <a:lstStyle/>
          <a:p>
            <a:pPr algn="ctr"/>
            <a:r>
              <a:rPr lang="ru-RU" sz="4000" dirty="0"/>
              <a:t>Задачи учителя при формировании техники чтения 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3"/>
          </p:nvPr>
        </p:nvSpPr>
        <p:spPr>
          <a:xfrm>
            <a:off x="179512" y="2060848"/>
            <a:ext cx="6696744" cy="4392488"/>
          </a:xfrm>
        </p:spPr>
        <p:txBody>
          <a:bodyPr>
            <a:normAutofit fontScale="92500"/>
          </a:bodyPr>
          <a:lstStyle/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ru-RU" sz="2800" dirty="0">
                <a:solidFill>
                  <a:schemeClr val="tx1"/>
                </a:solidFill>
              </a:rPr>
              <a:t>Миновать промежуточную стадию проговаривания и установить прямое соответствие между графическим образом речевой единицы и ее значением;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ru-RU" sz="2800" dirty="0">
                <a:solidFill>
                  <a:schemeClr val="tx1"/>
                </a:solidFill>
              </a:rPr>
              <a:t>Последовательно увеличивать единицу воспринимаемого текста;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ru-RU" sz="2800" dirty="0">
                <a:solidFill>
                  <a:schemeClr val="tx1"/>
                </a:solidFill>
              </a:rPr>
              <a:t>Сформировать нормативное чтение с </a:t>
            </a:r>
            <a:r>
              <a:rPr lang="ru-RU" sz="2800" dirty="0" smtClean="0">
                <a:solidFill>
                  <a:schemeClr val="tx1"/>
                </a:solidFill>
              </a:rPr>
              <a:t>соблюдением </a:t>
            </a:r>
            <a:r>
              <a:rPr lang="ru-RU" sz="2800" dirty="0">
                <a:solidFill>
                  <a:schemeClr val="tx1"/>
                </a:solidFill>
              </a:rPr>
              <a:t>приемлемого темпа, норм ударения, </a:t>
            </a:r>
            <a:r>
              <a:rPr lang="ru-RU" sz="2800" dirty="0" err="1">
                <a:solidFill>
                  <a:schemeClr val="tx1"/>
                </a:solidFill>
              </a:rPr>
              <a:t>паузации</a:t>
            </a:r>
            <a:r>
              <a:rPr lang="ru-RU" sz="2800" dirty="0">
                <a:solidFill>
                  <a:schemeClr val="tx1"/>
                </a:solidFill>
              </a:rPr>
              <a:t> и интонирования.</a:t>
            </a:r>
          </a:p>
          <a:p>
            <a:pPr algn="just"/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762441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116632"/>
            <a:ext cx="6696744" cy="1376536"/>
          </a:xfrm>
        </p:spPr>
        <p:txBody>
          <a:bodyPr>
            <a:normAutofit/>
          </a:bodyPr>
          <a:lstStyle/>
          <a:p>
            <a:pPr algn="ctr"/>
            <a:r>
              <a:rPr lang="ru-RU" sz="3600" dirty="0"/>
              <a:t>Упражнения для обучения </a:t>
            </a:r>
            <a:br>
              <a:rPr lang="ru-RU" sz="3600" dirty="0"/>
            </a:br>
            <a:r>
              <a:rPr lang="ru-RU" sz="3600" dirty="0"/>
              <a:t>технике чтения(начальный этап)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3"/>
          </p:nvPr>
        </p:nvSpPr>
        <p:spPr>
          <a:xfrm>
            <a:off x="179512" y="1772816"/>
            <a:ext cx="6552728" cy="4824536"/>
          </a:xfrm>
        </p:spPr>
        <p:txBody>
          <a:bodyPr>
            <a:normAutofit lnSpcReduction="10000"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2400" dirty="0">
                <a:solidFill>
                  <a:schemeClr val="tx1"/>
                </a:solidFill>
              </a:rPr>
              <a:t>Списывание — запись — прочтение слов в соответствии с определенным признаком (в алфавитном порядке, в исходной форме слова, заполнение пропущенных букв в слове и др.);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2400" dirty="0">
                <a:solidFill>
                  <a:schemeClr val="tx1"/>
                </a:solidFill>
              </a:rPr>
              <a:t>Конструирование слов из разрозненных букв</a:t>
            </a:r>
            <a:r>
              <a:rPr lang="ru-RU" sz="2400" dirty="0" smtClean="0">
                <a:solidFill>
                  <a:schemeClr val="tx1"/>
                </a:solidFill>
              </a:rPr>
              <a:t>;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2400" dirty="0">
                <a:solidFill>
                  <a:schemeClr val="tx1"/>
                </a:solidFill>
              </a:rPr>
              <a:t>Поиск (прочтение, выписывание, подчеркивание) в тексте знакомых-незнакомых-интернациональных и др. слов (в разном скоростном режиме);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2400" dirty="0">
                <a:solidFill>
                  <a:schemeClr val="tx1"/>
                </a:solidFill>
              </a:rPr>
              <a:t>Чтение текста с пропущенными буквами/словами;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2400" dirty="0">
                <a:solidFill>
                  <a:schemeClr val="tx1"/>
                </a:solidFill>
              </a:rPr>
              <a:t>Чтение под фонограмму.</a:t>
            </a:r>
          </a:p>
          <a:p>
            <a:pPr algn="just"/>
            <a:endParaRPr lang="ru-RU" sz="2400" dirty="0">
              <a:solidFill>
                <a:schemeClr val="tx1"/>
              </a:solidFill>
            </a:endParaRPr>
          </a:p>
          <a:p>
            <a:pPr algn="just"/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925255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88640"/>
            <a:ext cx="6552728" cy="872480"/>
          </a:xfrm>
        </p:spPr>
        <p:txBody>
          <a:bodyPr>
            <a:noAutofit/>
          </a:bodyPr>
          <a:lstStyle/>
          <a:p>
            <a:pPr algn="ctr"/>
            <a:r>
              <a:rPr lang="ru-RU" sz="3200" dirty="0"/>
              <a:t>Упражнения для обучения технике </a:t>
            </a:r>
            <a:r>
              <a:rPr lang="ru-RU" sz="3200" dirty="0" smtClean="0"/>
              <a:t>чтения</a:t>
            </a:r>
            <a:endParaRPr lang="ru-RU" sz="3200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3"/>
          </p:nvPr>
        </p:nvSpPr>
        <p:spPr>
          <a:xfrm>
            <a:off x="107504" y="1196752"/>
            <a:ext cx="6696744" cy="5544616"/>
          </a:xfrm>
        </p:spPr>
        <p:txBody>
          <a:bodyPr>
            <a:normAutofit lnSpcReduction="10000"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1800" dirty="0">
                <a:solidFill>
                  <a:schemeClr val="tx1"/>
                </a:solidFill>
              </a:rPr>
              <a:t>Неизвестный школьникам текст разрезается на смысловые части (отдельные предложения); учащиеся «составляют» связный текст и затем сверяют его с оригиналом;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1800" dirty="0">
                <a:solidFill>
                  <a:schemeClr val="tx1"/>
                </a:solidFill>
              </a:rPr>
              <a:t>Учащиеся получают копию текста с пропущенным смысловым куском, сверяют его с оригиналом и находят в нем пропущенную часть</a:t>
            </a:r>
            <a:r>
              <a:rPr lang="ru-RU" sz="1800" dirty="0" smtClean="0">
                <a:solidFill>
                  <a:schemeClr val="tx1"/>
                </a:solidFill>
              </a:rPr>
              <a:t>;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1800" dirty="0">
                <a:solidFill>
                  <a:schemeClr val="tx1"/>
                </a:solidFill>
              </a:rPr>
              <a:t>Учитель раздает текст с пропущенными в нем связующими элементами, школьники восстанавливают пропуски и сверяют свои варианты с оригиналом.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1800" dirty="0">
                <a:solidFill>
                  <a:schemeClr val="tx1"/>
                </a:solidFill>
              </a:rPr>
              <a:t>Учащиеся получают предложения, взятые из текста в заранее нарушенной последовательности, расставляют их в нужном порядке и проверяют правильность выполнения задания после прочтения текста-оригинала;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1800" dirty="0">
                <a:solidFill>
                  <a:schemeClr val="tx1"/>
                </a:solidFill>
              </a:rPr>
              <a:t>Учащиеся предлагают варианты деления текста на абзацы, после чего сверяют их с оригиналом и в случае расхождения обосновывают свою точку зрения или пытаются объяснить точку зрения автора текста-оригинала;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1800" dirty="0">
                <a:solidFill>
                  <a:schemeClr val="tx1"/>
                </a:solidFill>
              </a:rPr>
              <a:t>Учащиеся получают отдельные предложения, их задача - определить, соответствуют ли эти предложения содержанию текста.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ru-RU" sz="1800" dirty="0">
              <a:solidFill>
                <a:schemeClr val="tx1"/>
              </a:solidFill>
            </a:endParaRPr>
          </a:p>
          <a:p>
            <a:pPr algn="just"/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794570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3" y="404664"/>
            <a:ext cx="6732240" cy="728464"/>
          </a:xfrm>
        </p:spPr>
        <p:txBody>
          <a:bodyPr>
            <a:noAutofit/>
          </a:bodyPr>
          <a:lstStyle/>
          <a:p>
            <a:pPr algn="ctr"/>
            <a:r>
              <a:rPr lang="ru-RU" sz="4000" dirty="0"/>
              <a:t>Этапы  работы с </a:t>
            </a:r>
            <a:r>
              <a:rPr lang="ru-RU" sz="4000" dirty="0" smtClean="0"/>
              <a:t>текстом</a:t>
            </a:r>
            <a:endParaRPr lang="ru-RU" sz="4000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3"/>
          </p:nvPr>
        </p:nvSpPr>
        <p:spPr>
          <a:xfrm>
            <a:off x="107504" y="2276872"/>
            <a:ext cx="6480720" cy="2520280"/>
          </a:xfrm>
        </p:spPr>
        <p:txBody>
          <a:bodyPr/>
          <a:lstStyle/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ru-RU" sz="2800" dirty="0" err="1">
                <a:solidFill>
                  <a:schemeClr val="tx1"/>
                </a:solidFill>
              </a:rPr>
              <a:t>Дотекстовый</a:t>
            </a:r>
            <a:r>
              <a:rPr lang="ru-RU" sz="2800" dirty="0">
                <a:solidFill>
                  <a:schemeClr val="tx1"/>
                </a:solidFill>
              </a:rPr>
              <a:t>;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ru-RU" sz="2800" dirty="0">
                <a:solidFill>
                  <a:schemeClr val="tx1"/>
                </a:solidFill>
              </a:rPr>
              <a:t>Текстовый; 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ru-RU" sz="2800" dirty="0" err="1">
                <a:solidFill>
                  <a:schemeClr val="tx1"/>
                </a:solidFill>
              </a:rPr>
              <a:t>Послетекстовый</a:t>
            </a:r>
            <a:r>
              <a:rPr lang="ru-RU" sz="2800" dirty="0">
                <a:solidFill>
                  <a:schemeClr val="tx1"/>
                </a:solidFill>
              </a:rPr>
              <a:t>.</a:t>
            </a:r>
          </a:p>
          <a:p>
            <a:pPr algn="just"/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239942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6781297" cy="664096"/>
          </a:xfrm>
        </p:spPr>
        <p:txBody>
          <a:bodyPr>
            <a:noAutofit/>
          </a:bodyPr>
          <a:lstStyle/>
          <a:p>
            <a:pPr algn="ctr"/>
            <a:r>
              <a:rPr lang="ru-RU" sz="4000" dirty="0" err="1" smtClean="0"/>
              <a:t>Дотекстовый</a:t>
            </a:r>
            <a:r>
              <a:rPr lang="ru-RU" sz="4000" dirty="0" smtClean="0"/>
              <a:t> этап</a:t>
            </a:r>
            <a:endParaRPr lang="ru-RU" sz="4000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3"/>
          </p:nvPr>
        </p:nvSpPr>
        <p:spPr>
          <a:xfrm>
            <a:off x="0" y="620688"/>
            <a:ext cx="6804248" cy="6120680"/>
          </a:xfrm>
        </p:spPr>
        <p:txBody>
          <a:bodyPr>
            <a:normAutofit fontScale="92500"/>
          </a:bodyPr>
          <a:lstStyle/>
          <a:p>
            <a:pPr algn="just"/>
            <a:r>
              <a:rPr lang="ru-RU" sz="1800" b="1" i="1" dirty="0" smtClean="0">
                <a:solidFill>
                  <a:schemeClr val="tx1"/>
                </a:solidFill>
              </a:rPr>
              <a:t>Цели </a:t>
            </a:r>
            <a:r>
              <a:rPr lang="ru-RU" sz="1800" b="1" i="1" dirty="0" err="1" smtClean="0">
                <a:solidFill>
                  <a:schemeClr val="tx1"/>
                </a:solidFill>
              </a:rPr>
              <a:t>дотекстового</a:t>
            </a:r>
            <a:r>
              <a:rPr lang="ru-RU" sz="1800" b="1" i="1" dirty="0" smtClean="0">
                <a:solidFill>
                  <a:schemeClr val="tx1"/>
                </a:solidFill>
              </a:rPr>
              <a:t> этапа: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1800" dirty="0">
                <a:solidFill>
                  <a:schemeClr val="tx1"/>
                </a:solidFill>
              </a:rPr>
              <a:t>Определить/сформулировать речевую задачу для первого прочтения;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1800" dirty="0">
                <a:solidFill>
                  <a:schemeClr val="tx1"/>
                </a:solidFill>
              </a:rPr>
              <a:t>Создать необходимый уровень мотивации у учащихся;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1800" dirty="0">
                <a:solidFill>
                  <a:schemeClr val="tx1"/>
                </a:solidFill>
              </a:rPr>
              <a:t>По возможности сократить уровень языковых и речевых трудностей</a:t>
            </a:r>
            <a:r>
              <a:rPr lang="ru-RU" sz="1800" dirty="0" smtClean="0">
                <a:solidFill>
                  <a:schemeClr val="tx1"/>
                </a:solidFill>
              </a:rPr>
              <a:t>.</a:t>
            </a:r>
          </a:p>
          <a:p>
            <a:pPr algn="just"/>
            <a:r>
              <a:rPr lang="ru-RU" sz="1800" b="1" i="1" dirty="0" smtClean="0">
                <a:solidFill>
                  <a:schemeClr val="tx1"/>
                </a:solidFill>
              </a:rPr>
              <a:t>Упражнения и задания </a:t>
            </a:r>
            <a:r>
              <a:rPr lang="ru-RU" sz="1800" b="1" i="1" dirty="0" err="1" smtClean="0">
                <a:solidFill>
                  <a:schemeClr val="tx1"/>
                </a:solidFill>
              </a:rPr>
              <a:t>дотекстового</a:t>
            </a:r>
            <a:r>
              <a:rPr lang="ru-RU" sz="1800" b="1" i="1" dirty="0" smtClean="0">
                <a:solidFill>
                  <a:schemeClr val="tx1"/>
                </a:solidFill>
              </a:rPr>
              <a:t> этапа: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1800" dirty="0">
                <a:solidFill>
                  <a:schemeClr val="tx1"/>
                </a:solidFill>
              </a:rPr>
              <a:t>Определить по заголовку тематику текста, перечень поднимаемых в нем проблем, ключевые слова и выражения;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1800" dirty="0">
                <a:solidFill>
                  <a:schemeClr val="tx1"/>
                </a:solidFill>
              </a:rPr>
              <a:t>Использовать ассоциации, связанные с именем автора и ответить на вопросы о жанре, главном герое, месте и времени происхождения действия;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1800" dirty="0">
                <a:solidFill>
                  <a:schemeClr val="tx1"/>
                </a:solidFill>
              </a:rPr>
              <a:t>Сформулировать предположения о тематике текста на основе имеющихся иллюстраций.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1800" dirty="0">
                <a:solidFill>
                  <a:schemeClr val="tx1"/>
                </a:solidFill>
              </a:rPr>
              <a:t>Ознакомиться с новой лексикой и определить тематику/проблематику текста на основе языковой догадки;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1800" dirty="0">
                <a:solidFill>
                  <a:schemeClr val="tx1"/>
                </a:solidFill>
              </a:rPr>
              <a:t>Просмотреть текст/первый абзац и определить, о чем этот текст;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1800" dirty="0">
                <a:solidFill>
                  <a:schemeClr val="tx1"/>
                </a:solidFill>
              </a:rPr>
              <a:t>Прочесть вопросы/утверждения по тексту и определить его тематику и проблематику;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1800" dirty="0">
                <a:solidFill>
                  <a:schemeClr val="tx1"/>
                </a:solidFill>
              </a:rPr>
              <a:t>Попытаться ответить на предложенные вопросы до чтения текста.</a:t>
            </a:r>
          </a:p>
          <a:p>
            <a:pPr algn="just"/>
            <a:endParaRPr lang="ru-RU" sz="1800" dirty="0">
              <a:solidFill>
                <a:schemeClr val="tx1"/>
              </a:solidFill>
            </a:endParaRPr>
          </a:p>
          <a:p>
            <a:pPr algn="just"/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150656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21316"/>
            <a:ext cx="6552728" cy="648072"/>
          </a:xfrm>
        </p:spPr>
        <p:txBody>
          <a:bodyPr>
            <a:noAutofit/>
          </a:bodyPr>
          <a:lstStyle/>
          <a:p>
            <a:pPr algn="ctr"/>
            <a:r>
              <a:rPr lang="ru-RU" sz="4000" dirty="0" smtClean="0"/>
              <a:t>Текстовый этап</a:t>
            </a:r>
            <a:endParaRPr lang="ru-RU" sz="4000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3"/>
          </p:nvPr>
        </p:nvSpPr>
        <p:spPr>
          <a:xfrm>
            <a:off x="0" y="764704"/>
            <a:ext cx="6696744" cy="5760640"/>
          </a:xfrm>
        </p:spPr>
        <p:txBody>
          <a:bodyPr>
            <a:normAutofit lnSpcReduction="10000"/>
          </a:bodyPr>
          <a:lstStyle/>
          <a:p>
            <a:pPr algn="just"/>
            <a:r>
              <a:rPr lang="ru-RU" sz="1800" b="1" i="1" dirty="0" smtClean="0">
                <a:solidFill>
                  <a:schemeClr val="tx1"/>
                </a:solidFill>
              </a:rPr>
              <a:t>Цели текстового этапа: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1800" dirty="0">
                <a:solidFill>
                  <a:schemeClr val="tx1"/>
                </a:solidFill>
              </a:rPr>
              <a:t>Проконтролировать степень </a:t>
            </a:r>
            <a:r>
              <a:rPr lang="ru-RU" sz="1800" dirty="0" err="1">
                <a:solidFill>
                  <a:schemeClr val="tx1"/>
                </a:solidFill>
              </a:rPr>
              <a:t>сформированности</a:t>
            </a:r>
            <a:r>
              <a:rPr lang="ru-RU" sz="1800" dirty="0">
                <a:solidFill>
                  <a:schemeClr val="tx1"/>
                </a:solidFill>
              </a:rPr>
              <a:t> различных языковых навыков и речевых умений;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1800" dirty="0">
                <a:solidFill>
                  <a:schemeClr val="tx1"/>
                </a:solidFill>
              </a:rPr>
              <a:t>Продолжить формирование соответствующих навыков и умений</a:t>
            </a:r>
            <a:r>
              <a:rPr lang="ru-RU" sz="1800" dirty="0" smtClean="0">
                <a:solidFill>
                  <a:schemeClr val="tx1"/>
                </a:solidFill>
              </a:rPr>
              <a:t>.</a:t>
            </a:r>
          </a:p>
          <a:p>
            <a:pPr algn="just"/>
            <a:r>
              <a:rPr lang="ru-RU" sz="1800" b="1" i="1" dirty="0" smtClean="0">
                <a:solidFill>
                  <a:schemeClr val="tx1"/>
                </a:solidFill>
              </a:rPr>
              <a:t>Упражнения на текстовом этапе: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1800" dirty="0">
                <a:solidFill>
                  <a:schemeClr val="tx1"/>
                </a:solidFill>
              </a:rPr>
              <a:t>Найти/выбрать/прочесть/соединить/вставить:</a:t>
            </a:r>
          </a:p>
          <a:p>
            <a:pPr algn="just"/>
            <a:r>
              <a:rPr lang="ru-RU" sz="1800" dirty="0">
                <a:solidFill>
                  <a:schemeClr val="tx1"/>
                </a:solidFill>
              </a:rPr>
              <a:t>ответы на предложенные вопросы;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1800" dirty="0" smtClean="0">
                <a:solidFill>
                  <a:schemeClr val="tx1"/>
                </a:solidFill>
              </a:rPr>
              <a:t>Подтверждение </a:t>
            </a:r>
            <a:r>
              <a:rPr lang="ru-RU" sz="1800" dirty="0">
                <a:solidFill>
                  <a:schemeClr val="tx1"/>
                </a:solidFill>
              </a:rPr>
              <a:t>правильности/ложности утверждений;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1800" dirty="0" smtClean="0">
                <a:solidFill>
                  <a:schemeClr val="tx1"/>
                </a:solidFill>
              </a:rPr>
              <a:t>Подходящий </a:t>
            </a:r>
            <a:r>
              <a:rPr lang="ru-RU" sz="1800" dirty="0">
                <a:solidFill>
                  <a:schemeClr val="tx1"/>
                </a:solidFill>
              </a:rPr>
              <a:t>заголовок к каждому из абзацев;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1800" dirty="0" smtClean="0">
                <a:solidFill>
                  <a:schemeClr val="tx1"/>
                </a:solidFill>
              </a:rPr>
              <a:t>Подходящее </a:t>
            </a:r>
            <a:r>
              <a:rPr lang="ru-RU" sz="1800" dirty="0">
                <a:solidFill>
                  <a:schemeClr val="tx1"/>
                </a:solidFill>
              </a:rPr>
              <a:t>по смыслу предложение, пропущенное в тексте;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1800" dirty="0" smtClean="0">
                <a:solidFill>
                  <a:schemeClr val="tx1"/>
                </a:solidFill>
              </a:rPr>
              <a:t>Описание </a:t>
            </a:r>
            <a:r>
              <a:rPr lang="ru-RU" sz="1800" dirty="0">
                <a:solidFill>
                  <a:schemeClr val="tx1"/>
                </a:solidFill>
              </a:rPr>
              <a:t>внешности/места события/отношения кого-либо к чему-либо</a:t>
            </a:r>
            <a:r>
              <a:rPr lang="ru-RU" sz="1800" dirty="0" smtClean="0">
                <a:solidFill>
                  <a:schemeClr val="tx1"/>
                </a:solidFill>
              </a:rPr>
              <a:t>.</a:t>
            </a:r>
          </a:p>
          <a:p>
            <a:pPr algn="just"/>
            <a:r>
              <a:rPr lang="ru-RU" sz="1800" dirty="0">
                <a:solidFill>
                  <a:schemeClr val="tx1"/>
                </a:solidFill>
              </a:rPr>
              <a:t>Догадаться: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1800" dirty="0">
                <a:solidFill>
                  <a:schemeClr val="tx1"/>
                </a:solidFill>
              </a:rPr>
              <a:t>о значении слова или слов по контексту;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1800" dirty="0">
                <a:solidFill>
                  <a:schemeClr val="tx1"/>
                </a:solidFill>
              </a:rPr>
              <a:t>какой из предложенных переводов/какая дефиниция слова наиболее точно отражает его значение в данном контексте;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1800" dirty="0">
                <a:solidFill>
                  <a:schemeClr val="tx1"/>
                </a:solidFill>
              </a:rPr>
              <a:t>как будут развиваться события во второй главе/следующей части текста.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ru-RU" sz="1800" dirty="0">
              <a:solidFill>
                <a:schemeClr val="tx1"/>
              </a:solidFill>
            </a:endParaRPr>
          </a:p>
          <a:p>
            <a:pPr algn="just"/>
            <a:endParaRPr lang="ru-RU" sz="1800" dirty="0" smtClean="0">
              <a:solidFill>
                <a:schemeClr val="tx1"/>
              </a:solidFill>
            </a:endParaRPr>
          </a:p>
          <a:p>
            <a:pPr algn="just"/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832014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21316"/>
            <a:ext cx="6552728" cy="720080"/>
          </a:xfrm>
        </p:spPr>
        <p:txBody>
          <a:bodyPr>
            <a:normAutofit/>
          </a:bodyPr>
          <a:lstStyle/>
          <a:p>
            <a:pPr algn="ctr"/>
            <a:r>
              <a:rPr lang="ru-RU" sz="4000" dirty="0" err="1" smtClean="0"/>
              <a:t>Послетектовый</a:t>
            </a:r>
            <a:r>
              <a:rPr lang="ru-RU" sz="4000" dirty="0" smtClean="0"/>
              <a:t> этап</a:t>
            </a:r>
            <a:endParaRPr lang="ru-RU" sz="4000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3"/>
          </p:nvPr>
        </p:nvSpPr>
        <p:spPr>
          <a:xfrm>
            <a:off x="26756" y="1052736"/>
            <a:ext cx="6876256" cy="5256584"/>
          </a:xfrm>
        </p:spPr>
        <p:txBody>
          <a:bodyPr/>
          <a:lstStyle/>
          <a:p>
            <a:pPr algn="just"/>
            <a:r>
              <a:rPr lang="ru-RU" sz="1800" dirty="0">
                <a:solidFill>
                  <a:schemeClr val="tx1"/>
                </a:solidFill>
              </a:rPr>
              <a:t> </a:t>
            </a:r>
            <a:r>
              <a:rPr lang="ru-RU" sz="2000" b="1" i="1" dirty="0">
                <a:solidFill>
                  <a:schemeClr val="tx1"/>
                </a:solidFill>
              </a:rPr>
              <a:t>Основная цель </a:t>
            </a:r>
            <a:r>
              <a:rPr lang="ru-RU" sz="2000" dirty="0">
                <a:solidFill>
                  <a:schemeClr val="tx1"/>
                </a:solidFill>
              </a:rPr>
              <a:t>- использовать ситуацию текста в качестве языковой/речевой /содержательной опоры для развития умений в устной и письменной речи</a:t>
            </a:r>
            <a:r>
              <a:rPr lang="ru-RU" sz="2000" dirty="0" smtClean="0">
                <a:solidFill>
                  <a:schemeClr val="tx1"/>
                </a:solidFill>
              </a:rPr>
              <a:t>.</a:t>
            </a:r>
          </a:p>
          <a:p>
            <a:pPr algn="just"/>
            <a:r>
              <a:rPr lang="ru-RU" sz="2000" b="1" i="1" dirty="0" smtClean="0">
                <a:solidFill>
                  <a:schemeClr val="tx1"/>
                </a:solidFill>
              </a:rPr>
              <a:t>Упражнения на </a:t>
            </a:r>
            <a:r>
              <a:rPr lang="ru-RU" sz="2000" b="1" i="1" dirty="0" err="1" smtClean="0">
                <a:solidFill>
                  <a:schemeClr val="tx1"/>
                </a:solidFill>
              </a:rPr>
              <a:t>послетекстовом</a:t>
            </a:r>
            <a:r>
              <a:rPr lang="ru-RU" sz="2000" b="1" i="1" dirty="0" smtClean="0">
                <a:solidFill>
                  <a:schemeClr val="tx1"/>
                </a:solidFill>
              </a:rPr>
              <a:t> этапе: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2000" dirty="0">
                <a:solidFill>
                  <a:schemeClr val="tx1"/>
                </a:solidFill>
              </a:rPr>
              <a:t>Опровергнуть утверждения или согласиться с ними.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2000" dirty="0">
                <a:solidFill>
                  <a:schemeClr val="tx1"/>
                </a:solidFill>
              </a:rPr>
              <a:t>Доказать, что…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2000" dirty="0">
                <a:solidFill>
                  <a:schemeClr val="tx1"/>
                </a:solidFill>
              </a:rPr>
              <a:t>Охарактеризовать…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2000" dirty="0">
                <a:solidFill>
                  <a:schemeClr val="tx1"/>
                </a:solidFill>
              </a:rPr>
              <a:t>Сказать, какое из следующих высказываний наиболее точно  передает  основную мысль текста. Обосновать свой ответ</a:t>
            </a:r>
            <a:r>
              <a:rPr lang="ru-RU" sz="2000" dirty="0" smtClean="0">
                <a:solidFill>
                  <a:schemeClr val="tx1"/>
                </a:solidFill>
              </a:rPr>
              <a:t>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2000" dirty="0">
                <a:solidFill>
                  <a:schemeClr val="tx1"/>
                </a:solidFill>
              </a:rPr>
              <a:t>Сказать, с каким из данных выражений был бы не согласен автор.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2000" dirty="0">
                <a:solidFill>
                  <a:schemeClr val="tx1"/>
                </a:solidFill>
              </a:rPr>
              <a:t>Составить план текста, выделив его основные мысли.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2000" dirty="0">
                <a:solidFill>
                  <a:schemeClr val="tx1"/>
                </a:solidFill>
              </a:rPr>
              <a:t>Взять за основу ситуацию текста, написать собственный текст в другом жанре. 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ru-RU" sz="1600" dirty="0">
              <a:solidFill>
                <a:schemeClr val="tx1"/>
              </a:solidFill>
            </a:endParaRPr>
          </a:p>
          <a:p>
            <a:pPr algn="just"/>
            <a:endParaRPr lang="ru-RU" sz="1600" dirty="0">
              <a:solidFill>
                <a:schemeClr val="tx1"/>
              </a:solidFill>
            </a:endParaRPr>
          </a:p>
          <a:p>
            <a:pPr algn="just"/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068436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332656"/>
            <a:ext cx="6948264" cy="880120"/>
          </a:xfrm>
        </p:spPr>
        <p:txBody>
          <a:bodyPr>
            <a:noAutofit/>
          </a:bodyPr>
          <a:lstStyle/>
          <a:p>
            <a:pPr algn="ctr"/>
            <a:r>
              <a:rPr lang="ru-RU" sz="4000" dirty="0"/>
              <a:t>Параметры оценки техники чтения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3"/>
          </p:nvPr>
        </p:nvSpPr>
        <p:spPr>
          <a:xfrm>
            <a:off x="107504" y="1196752"/>
            <a:ext cx="6696744" cy="5400600"/>
          </a:xfrm>
        </p:spPr>
        <p:txBody>
          <a:bodyPr>
            <a:normAutofit/>
          </a:bodyPr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ru-RU" sz="2400" dirty="0">
                <a:solidFill>
                  <a:schemeClr val="tx1"/>
                </a:solidFill>
              </a:rPr>
              <a:t>Темп чтения (определенное количество слов в минуту);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ru-RU" sz="2400" dirty="0">
                <a:solidFill>
                  <a:schemeClr val="tx1"/>
                </a:solidFill>
              </a:rPr>
              <a:t>Соблюдение норм ударения (смыслового, логического, не ударять служебные слова);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ru-RU" sz="2400" dirty="0">
                <a:solidFill>
                  <a:schemeClr val="tx1"/>
                </a:solidFill>
              </a:rPr>
              <a:t>Соблюдение норм </a:t>
            </a:r>
            <a:r>
              <a:rPr lang="ru-RU" sz="2400" dirty="0" err="1">
                <a:solidFill>
                  <a:schemeClr val="tx1"/>
                </a:solidFill>
              </a:rPr>
              <a:t>паузации</a:t>
            </a:r>
            <a:r>
              <a:rPr lang="ru-RU" sz="2400" dirty="0">
                <a:solidFill>
                  <a:schemeClr val="tx1"/>
                </a:solidFill>
              </a:rPr>
              <a:t>;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ru-RU" sz="2400" dirty="0">
                <a:solidFill>
                  <a:schemeClr val="tx1"/>
                </a:solidFill>
              </a:rPr>
              <a:t>Использование правильных моделей интонирования;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ru-RU" sz="2400" dirty="0">
                <a:solidFill>
                  <a:schemeClr val="tx1"/>
                </a:solidFill>
              </a:rPr>
              <a:t>Понимание прочитанного текста. </a:t>
            </a:r>
          </a:p>
        </p:txBody>
      </p:sp>
    </p:spTree>
    <p:extLst>
      <p:ext uri="{BB962C8B-B14F-4D97-AF65-F5344CB8AC3E}">
        <p14:creationId xmlns:p14="http://schemas.microsoft.com/office/powerpoint/2010/main" val="289600310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908720"/>
            <a:ext cx="6552728" cy="1024136"/>
          </a:xfrm>
        </p:spPr>
        <p:txBody>
          <a:bodyPr>
            <a:noAutofit/>
          </a:bodyPr>
          <a:lstStyle/>
          <a:p>
            <a:pPr algn="ctr"/>
            <a:r>
              <a:rPr lang="ru-RU" sz="4000" dirty="0"/>
              <a:t>Образовательные платформы </a:t>
            </a:r>
            <a:br>
              <a:rPr lang="ru-RU" sz="4000" dirty="0"/>
            </a:br>
            <a:r>
              <a:rPr lang="ru-RU" sz="4000" dirty="0"/>
              <a:t>по обучению чтению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3"/>
          </p:nvPr>
        </p:nvSpPr>
        <p:spPr>
          <a:xfrm>
            <a:off x="179512" y="2132856"/>
            <a:ext cx="6696744" cy="4248472"/>
          </a:xfrm>
        </p:spPr>
        <p:txBody>
          <a:bodyPr/>
          <a:lstStyle/>
          <a:p>
            <a:pPr algn="l"/>
            <a:r>
              <a:rPr lang="en-US" sz="2000" b="1" i="1" dirty="0">
                <a:solidFill>
                  <a:schemeClr val="tx1"/>
                </a:solidFill>
              </a:rPr>
              <a:t>Breaking News English </a:t>
            </a:r>
            <a:r>
              <a:rPr lang="en-US" sz="2000" dirty="0">
                <a:solidFill>
                  <a:schemeClr val="tx1"/>
                </a:solidFill>
              </a:rPr>
              <a:t>URL:https://breakingnewsenglish.com/1902/190220-ainu.html</a:t>
            </a:r>
          </a:p>
          <a:p>
            <a:pPr algn="l"/>
            <a:r>
              <a:rPr lang="en-US" sz="2000" b="1" i="1" dirty="0">
                <a:solidFill>
                  <a:schemeClr val="tx1"/>
                </a:solidFill>
              </a:rPr>
              <a:t>British council </a:t>
            </a:r>
            <a:r>
              <a:rPr lang="en-US" sz="2000" dirty="0">
                <a:solidFill>
                  <a:schemeClr val="tx1"/>
                </a:solidFill>
              </a:rPr>
              <a:t>URL:http://learnenglishkids.britishcouncil.org/reading-practice</a:t>
            </a:r>
          </a:p>
          <a:p>
            <a:pPr algn="l"/>
            <a:r>
              <a:rPr lang="en-US" sz="2000" b="1" dirty="0">
                <a:solidFill>
                  <a:schemeClr val="tx1"/>
                </a:solidFill>
              </a:rPr>
              <a:t>One Stop English</a:t>
            </a:r>
            <a:r>
              <a:rPr lang="en-US" sz="2000" dirty="0">
                <a:solidFill>
                  <a:schemeClr val="tx1"/>
                </a:solidFill>
              </a:rPr>
              <a:t> URL:http://www.onestopenglish.com/skills/reading/</a:t>
            </a:r>
          </a:p>
          <a:p>
            <a:pPr algn="l"/>
            <a:r>
              <a:rPr lang="en-US" sz="2000" b="1" i="1" dirty="0">
                <a:solidFill>
                  <a:schemeClr val="tx1"/>
                </a:solidFill>
              </a:rPr>
              <a:t>Starfall.com </a:t>
            </a:r>
          </a:p>
          <a:p>
            <a:pPr algn="l"/>
            <a:r>
              <a:rPr lang="en-US" sz="2000" dirty="0" smtClean="0">
                <a:solidFill>
                  <a:schemeClr val="tx1"/>
                </a:solidFill>
              </a:rPr>
              <a:t>URL</a:t>
            </a:r>
            <a:r>
              <a:rPr lang="en-US" sz="2000" dirty="0">
                <a:solidFill>
                  <a:schemeClr val="tx1"/>
                </a:solidFill>
              </a:rPr>
              <a:t>: http://more2.starfall.com/n/level-a/learn-to-read/load.htm</a:t>
            </a:r>
          </a:p>
          <a:p>
            <a:pPr algn="just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3582379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одзаголовок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763688" y="1412776"/>
            <a:ext cx="3962400" cy="2133600"/>
          </a:xfrm>
        </p:spPr>
        <p:txBody>
          <a:bodyPr>
            <a:normAutofit/>
          </a:bodyPr>
          <a:lstStyle/>
          <a:p>
            <a:r>
              <a:rPr lang="ru-RU" sz="4000" dirty="0" smtClean="0"/>
              <a:t>Контрольные вопросы и задания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1191637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332656"/>
            <a:ext cx="6275040" cy="952128"/>
          </a:xfrm>
        </p:spPr>
        <p:txBody>
          <a:bodyPr>
            <a:normAutofit/>
          </a:bodyPr>
          <a:lstStyle/>
          <a:p>
            <a:pPr algn="ctr"/>
            <a:r>
              <a:rPr lang="ru-RU" sz="4000" dirty="0" smtClean="0"/>
              <a:t>Вопрос №1</a:t>
            </a:r>
            <a:endParaRPr lang="ru-RU" sz="4000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3"/>
          </p:nvPr>
        </p:nvSpPr>
        <p:spPr>
          <a:xfrm>
            <a:off x="395536" y="1916832"/>
            <a:ext cx="6203032" cy="1459767"/>
          </a:xfrm>
        </p:spPr>
        <p:txBody>
          <a:bodyPr>
            <a:normAutofit/>
          </a:bodyPr>
          <a:lstStyle/>
          <a:p>
            <a:pPr algn="just"/>
            <a:r>
              <a:rPr lang="ru-RU" sz="2800" dirty="0" smtClean="0">
                <a:solidFill>
                  <a:schemeClr val="tx1"/>
                </a:solidFill>
              </a:rPr>
              <a:t>В чём заключается цель обучения чтению?</a:t>
            </a:r>
            <a:endParaRPr lang="ru-RU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838851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635896" y="188640"/>
            <a:ext cx="3200400" cy="1752600"/>
          </a:xfrm>
        </p:spPr>
        <p:txBody>
          <a:bodyPr>
            <a:normAutofit/>
          </a:bodyPr>
          <a:lstStyle/>
          <a:p>
            <a:r>
              <a:rPr lang="ru-RU" sz="4000" dirty="0" smtClean="0"/>
              <a:t>Ответ</a:t>
            </a:r>
            <a:endParaRPr lang="ru-RU" sz="4000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3"/>
          </p:nvPr>
        </p:nvSpPr>
        <p:spPr>
          <a:xfrm>
            <a:off x="179512" y="2420888"/>
            <a:ext cx="6059016" cy="1459767"/>
          </a:xfrm>
        </p:spPr>
        <p:txBody>
          <a:bodyPr>
            <a:normAutofit fontScale="92500"/>
          </a:bodyPr>
          <a:lstStyle/>
          <a:p>
            <a:pPr algn="just"/>
            <a:r>
              <a:rPr lang="ru-RU" sz="2600" b="1" i="1" dirty="0">
                <a:solidFill>
                  <a:schemeClr val="accent1">
                    <a:lumMod val="75000"/>
                  </a:schemeClr>
                </a:solidFill>
              </a:rPr>
              <a:t>Цель</a:t>
            </a:r>
            <a:r>
              <a:rPr lang="ru-RU" sz="2600" i="1" dirty="0">
                <a:solidFill>
                  <a:schemeClr val="accent1">
                    <a:lumMod val="75000"/>
                  </a:schemeClr>
                </a:solidFill>
              </a:rPr>
              <a:t> - развитие у учащихся умений читать тексты с разным уровнем понимания содержащейся в них информации.</a:t>
            </a:r>
          </a:p>
          <a:p>
            <a:pPr algn="just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6434476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32" y="404664"/>
            <a:ext cx="3200400" cy="1752600"/>
          </a:xfrm>
        </p:spPr>
        <p:txBody>
          <a:bodyPr>
            <a:normAutofit/>
          </a:bodyPr>
          <a:lstStyle/>
          <a:p>
            <a:r>
              <a:rPr lang="ru-RU" sz="4000" dirty="0" smtClean="0"/>
              <a:t>Вопрос №2</a:t>
            </a:r>
            <a:endParaRPr lang="ru-RU" sz="4000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3"/>
          </p:nvPr>
        </p:nvSpPr>
        <p:spPr>
          <a:xfrm>
            <a:off x="539552" y="2780928"/>
            <a:ext cx="5194920" cy="1459767"/>
          </a:xfrm>
        </p:spPr>
        <p:txBody>
          <a:bodyPr>
            <a:normAutofit/>
          </a:bodyPr>
          <a:lstStyle/>
          <a:p>
            <a:pPr algn="just"/>
            <a:r>
              <a:rPr lang="ru-RU" sz="2800" dirty="0" smtClean="0">
                <a:solidFill>
                  <a:schemeClr val="tx1"/>
                </a:solidFill>
              </a:rPr>
              <a:t>Перечислите основные речевые механизмы</a:t>
            </a:r>
            <a:r>
              <a:rPr lang="ru-RU" dirty="0" smtClean="0">
                <a:solidFill>
                  <a:schemeClr val="tx1"/>
                </a:solidFill>
              </a:rPr>
              <a:t>.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520411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63888" y="764704"/>
            <a:ext cx="3200400" cy="1752600"/>
          </a:xfrm>
        </p:spPr>
        <p:txBody>
          <a:bodyPr/>
          <a:lstStyle/>
          <a:p>
            <a:r>
              <a:rPr lang="ru-RU" sz="4000" dirty="0" smtClean="0"/>
              <a:t>Ответ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3"/>
          </p:nvPr>
        </p:nvSpPr>
        <p:spPr>
          <a:xfrm>
            <a:off x="395536" y="2636912"/>
            <a:ext cx="6131024" cy="2803104"/>
          </a:xfrm>
        </p:spPr>
        <p:txBody>
          <a:bodyPr/>
          <a:lstStyle/>
          <a:p>
            <a:pPr algn="just"/>
            <a:r>
              <a:rPr lang="ru-RU" sz="2800" dirty="0">
                <a:solidFill>
                  <a:schemeClr val="accent1">
                    <a:lumMod val="75000"/>
                  </a:schemeClr>
                </a:solidFill>
              </a:rPr>
              <a:t>К основным речевым механизмам чтения относятся: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ru-RU" sz="2800" dirty="0">
                <a:solidFill>
                  <a:schemeClr val="accent1">
                    <a:lumMod val="75000"/>
                  </a:schemeClr>
                </a:solidFill>
              </a:rPr>
              <a:t>речевой слух 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ru-RU" sz="2800" dirty="0">
                <a:solidFill>
                  <a:schemeClr val="accent1">
                    <a:lumMod val="75000"/>
                  </a:schemeClr>
                </a:solidFill>
              </a:rPr>
              <a:t>прогнозирование  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ru-RU" sz="2800" dirty="0">
                <a:solidFill>
                  <a:schemeClr val="accent1">
                    <a:lumMod val="75000"/>
                  </a:schemeClr>
                </a:solidFill>
              </a:rPr>
              <a:t>память</a:t>
            </a:r>
          </a:p>
          <a:p>
            <a:pPr algn="just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3995211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19672" y="332656"/>
            <a:ext cx="3200400" cy="1752600"/>
          </a:xfrm>
        </p:spPr>
        <p:txBody>
          <a:bodyPr>
            <a:normAutofit/>
          </a:bodyPr>
          <a:lstStyle/>
          <a:p>
            <a:r>
              <a:rPr lang="ru-RU" sz="4000" dirty="0" smtClean="0"/>
              <a:t>Вопрос №3</a:t>
            </a:r>
            <a:endParaRPr lang="ru-RU" sz="4000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3"/>
          </p:nvPr>
        </p:nvSpPr>
        <p:spPr>
          <a:xfrm>
            <a:off x="395536" y="2492896"/>
            <a:ext cx="5338936" cy="2443064"/>
          </a:xfrm>
        </p:spPr>
        <p:txBody>
          <a:bodyPr>
            <a:normAutofit lnSpcReduction="10000"/>
          </a:bodyPr>
          <a:lstStyle/>
          <a:p>
            <a:pPr algn="just"/>
            <a:r>
              <a:rPr lang="ru-RU" sz="2400" dirty="0" smtClean="0">
                <a:solidFill>
                  <a:schemeClr val="tx1"/>
                </a:solidFill>
              </a:rPr>
              <a:t>Выберите три компонента содержания обучения чтению: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2400" dirty="0" smtClean="0">
                <a:solidFill>
                  <a:schemeClr val="tx1"/>
                </a:solidFill>
              </a:rPr>
              <a:t>Лингвистический </a:t>
            </a:r>
            <a:r>
              <a:rPr lang="ru-RU" sz="2400" dirty="0" err="1" smtClean="0">
                <a:solidFill>
                  <a:schemeClr val="tx1"/>
                </a:solidFill>
              </a:rPr>
              <a:t>компнент</a:t>
            </a:r>
            <a:endParaRPr lang="ru-RU" sz="2400" dirty="0" smtClean="0">
              <a:solidFill>
                <a:schemeClr val="tx1"/>
              </a:solidFill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2400" dirty="0" smtClean="0">
                <a:solidFill>
                  <a:schemeClr val="tx1"/>
                </a:solidFill>
              </a:rPr>
              <a:t>Этнолингвистический компонент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2400" dirty="0" smtClean="0">
                <a:solidFill>
                  <a:schemeClr val="tx1"/>
                </a:solidFill>
              </a:rPr>
              <a:t>Методологический компонент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2400" dirty="0" smtClean="0">
                <a:solidFill>
                  <a:schemeClr val="tx1"/>
                </a:solidFill>
              </a:rPr>
              <a:t>Психологический компонент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24204405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63888" y="620688"/>
            <a:ext cx="3200400" cy="1752600"/>
          </a:xfrm>
        </p:spPr>
        <p:txBody>
          <a:bodyPr>
            <a:normAutofit/>
          </a:bodyPr>
          <a:lstStyle/>
          <a:p>
            <a:r>
              <a:rPr lang="ru-RU" sz="4000" dirty="0" smtClean="0"/>
              <a:t>Ответ</a:t>
            </a:r>
            <a:endParaRPr lang="ru-RU" sz="4000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3"/>
          </p:nvPr>
        </p:nvSpPr>
        <p:spPr>
          <a:xfrm>
            <a:off x="395536" y="2636912"/>
            <a:ext cx="5626968" cy="2371056"/>
          </a:xfrm>
        </p:spPr>
        <p:txBody>
          <a:bodyPr>
            <a:noAutofit/>
          </a:bodyPr>
          <a:lstStyle/>
          <a:p>
            <a:pPr algn="just"/>
            <a:r>
              <a:rPr lang="ru-RU" sz="2800" dirty="0" smtClean="0">
                <a:solidFill>
                  <a:schemeClr val="accent1">
                    <a:lumMod val="75000"/>
                  </a:schemeClr>
                </a:solidFill>
              </a:rPr>
              <a:t>Три компонента содержания обучения чтению:</a:t>
            </a:r>
          </a:p>
          <a:p>
            <a:pPr marL="285750" indent="-285750" algn="just">
              <a:buFontTx/>
              <a:buChar char="-"/>
            </a:pPr>
            <a:r>
              <a:rPr lang="ru-RU" sz="2800" dirty="0" smtClean="0">
                <a:solidFill>
                  <a:schemeClr val="accent1">
                    <a:lumMod val="75000"/>
                  </a:schemeClr>
                </a:solidFill>
              </a:rPr>
              <a:t>Лингвистический компонент</a:t>
            </a:r>
          </a:p>
          <a:p>
            <a:pPr marL="285750" indent="-285750" algn="just">
              <a:buFontTx/>
              <a:buChar char="-"/>
            </a:pPr>
            <a:r>
              <a:rPr lang="ru-RU" sz="2800" dirty="0" smtClean="0">
                <a:solidFill>
                  <a:schemeClr val="accent1">
                    <a:lumMod val="75000"/>
                  </a:schemeClr>
                </a:solidFill>
              </a:rPr>
              <a:t>Психологический компонент</a:t>
            </a:r>
          </a:p>
          <a:p>
            <a:pPr marL="285750" indent="-285750" algn="just">
              <a:buFontTx/>
              <a:buChar char="-"/>
            </a:pPr>
            <a:r>
              <a:rPr lang="ru-RU" sz="2800" dirty="0" smtClean="0">
                <a:solidFill>
                  <a:schemeClr val="accent1">
                    <a:lumMod val="75000"/>
                  </a:schemeClr>
                </a:solidFill>
              </a:rPr>
              <a:t>Методологический компонент</a:t>
            </a:r>
            <a:endParaRPr lang="ru-RU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656333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91680" y="332656"/>
            <a:ext cx="3200400" cy="1752600"/>
          </a:xfrm>
        </p:spPr>
        <p:txBody>
          <a:bodyPr>
            <a:normAutofit/>
          </a:bodyPr>
          <a:lstStyle/>
          <a:p>
            <a:r>
              <a:rPr lang="ru-RU" sz="4000" dirty="0" smtClean="0"/>
              <a:t>Вопрос № 4</a:t>
            </a:r>
            <a:endParaRPr lang="ru-RU" sz="4000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3"/>
          </p:nvPr>
        </p:nvSpPr>
        <p:spPr>
          <a:xfrm>
            <a:off x="395536" y="2348880"/>
            <a:ext cx="5410944" cy="2299048"/>
          </a:xfrm>
        </p:spPr>
        <p:txBody>
          <a:bodyPr>
            <a:normAutofit/>
          </a:bodyPr>
          <a:lstStyle/>
          <a:p>
            <a:pPr algn="just"/>
            <a:r>
              <a:rPr lang="ru-RU" sz="2800" dirty="0" smtClean="0">
                <a:solidFill>
                  <a:schemeClr val="tx1"/>
                </a:solidFill>
              </a:rPr>
              <a:t>Какие базовые умения чтения вы знаете?</a:t>
            </a:r>
            <a:endParaRPr lang="ru-RU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1791681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19872" y="332656"/>
            <a:ext cx="3200400" cy="1248544"/>
          </a:xfrm>
        </p:spPr>
        <p:txBody>
          <a:bodyPr>
            <a:normAutofit/>
          </a:bodyPr>
          <a:lstStyle/>
          <a:p>
            <a:r>
              <a:rPr lang="ru-RU" sz="4000" dirty="0" smtClean="0"/>
              <a:t>Ответ</a:t>
            </a:r>
            <a:endParaRPr lang="ru-RU" sz="4000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3"/>
          </p:nvPr>
        </p:nvSpPr>
        <p:spPr>
          <a:xfrm>
            <a:off x="323528" y="1772816"/>
            <a:ext cx="5688632" cy="4032448"/>
          </a:xfrm>
        </p:spPr>
        <p:txBody>
          <a:bodyPr>
            <a:normAutofit fontScale="92500" lnSpcReduction="10000"/>
          </a:bodyPr>
          <a:lstStyle/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ru-RU" sz="2800" dirty="0">
                <a:solidFill>
                  <a:schemeClr val="accent1"/>
                </a:solidFill>
              </a:rPr>
              <a:t>Умение прогнозировать содержание информации по структуре и смыслу;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ru-RU" sz="2800" dirty="0">
                <a:solidFill>
                  <a:schemeClr val="accent1"/>
                </a:solidFill>
              </a:rPr>
              <a:t>Умение определять тему, основную мысль;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ru-RU" sz="2800" dirty="0">
                <a:solidFill>
                  <a:schemeClr val="accent1"/>
                </a:solidFill>
              </a:rPr>
              <a:t>Умение делить текст на смысловые куски;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ru-RU" sz="2800" dirty="0">
                <a:solidFill>
                  <a:schemeClr val="accent1"/>
                </a:solidFill>
              </a:rPr>
              <a:t>Умение отделять главное от второстепенного;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ru-RU" sz="2800" dirty="0">
                <a:solidFill>
                  <a:schemeClr val="accent1"/>
                </a:solidFill>
              </a:rPr>
              <a:t>Умение интерпретировать текст.</a:t>
            </a:r>
          </a:p>
          <a:p>
            <a:pPr algn="just"/>
            <a:endParaRPr lang="ru-RU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1217276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63688" y="476672"/>
            <a:ext cx="3200400" cy="1752600"/>
          </a:xfrm>
        </p:spPr>
        <p:txBody>
          <a:bodyPr>
            <a:normAutofit/>
          </a:bodyPr>
          <a:lstStyle/>
          <a:p>
            <a:r>
              <a:rPr lang="ru-RU" sz="4000" dirty="0" smtClean="0"/>
              <a:t>Вопрос № 5</a:t>
            </a:r>
            <a:endParaRPr lang="ru-RU" sz="4000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3"/>
          </p:nvPr>
        </p:nvSpPr>
        <p:spPr>
          <a:xfrm>
            <a:off x="457200" y="2492896"/>
            <a:ext cx="6203032" cy="3600400"/>
          </a:xfrm>
        </p:spPr>
        <p:txBody>
          <a:bodyPr>
            <a:normAutofit/>
          </a:bodyPr>
          <a:lstStyle/>
          <a:p>
            <a:pPr algn="just"/>
            <a:r>
              <a:rPr lang="ru-RU" sz="2800" dirty="0" smtClean="0">
                <a:solidFill>
                  <a:schemeClr val="tx1"/>
                </a:solidFill>
              </a:rPr>
              <a:t>Какие виды чтения по типу прочтения вы знаете?</a:t>
            </a:r>
            <a:endParaRPr lang="ru-RU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370851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635896" y="188640"/>
            <a:ext cx="3200400" cy="1248544"/>
          </a:xfrm>
        </p:spPr>
        <p:txBody>
          <a:bodyPr>
            <a:normAutofit/>
          </a:bodyPr>
          <a:lstStyle/>
          <a:p>
            <a:r>
              <a:rPr lang="ru-RU" sz="4000" dirty="0" smtClean="0"/>
              <a:t>Ответ</a:t>
            </a:r>
            <a:endParaRPr lang="ru-RU" sz="4000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3"/>
          </p:nvPr>
        </p:nvSpPr>
        <p:spPr>
          <a:xfrm>
            <a:off x="179512" y="1700808"/>
            <a:ext cx="6347048" cy="3744416"/>
          </a:xfrm>
        </p:spPr>
        <p:txBody>
          <a:bodyPr>
            <a:normAutofit/>
          </a:bodyPr>
          <a:lstStyle/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ru-RU" sz="2800" b="1" i="1" dirty="0">
                <a:solidFill>
                  <a:schemeClr val="accent1">
                    <a:lumMod val="75000"/>
                  </a:schemeClr>
                </a:solidFill>
              </a:rPr>
              <a:t>чтение про себя </a:t>
            </a:r>
            <a:r>
              <a:rPr lang="ru-RU" sz="2800" dirty="0">
                <a:solidFill>
                  <a:schemeClr val="accent1">
                    <a:lumMod val="75000"/>
                  </a:schemeClr>
                </a:solidFill>
              </a:rPr>
              <a:t>(имеет целью извлечение информации, «</a:t>
            </a:r>
            <a:r>
              <a:rPr lang="ru-RU" sz="2800" dirty="0" err="1">
                <a:solidFill>
                  <a:schemeClr val="accent1">
                    <a:lumMod val="75000"/>
                  </a:schemeClr>
                </a:solidFill>
              </a:rPr>
              <a:t>монологично</a:t>
            </a:r>
            <a:r>
              <a:rPr lang="ru-RU" sz="2800" dirty="0">
                <a:solidFill>
                  <a:schemeClr val="accent1">
                    <a:lumMod val="75000"/>
                  </a:schemeClr>
                </a:solidFill>
              </a:rPr>
              <a:t>») 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ru-RU" sz="2800" b="1" i="1" dirty="0">
                <a:solidFill>
                  <a:schemeClr val="accent1">
                    <a:lumMod val="75000"/>
                  </a:schemeClr>
                </a:solidFill>
              </a:rPr>
              <a:t>чтение вслух </a:t>
            </a:r>
            <a:r>
              <a:rPr lang="ru-RU" sz="2800" dirty="0">
                <a:solidFill>
                  <a:schemeClr val="accent1">
                    <a:lumMod val="75000"/>
                  </a:schemeClr>
                </a:solidFill>
              </a:rPr>
              <a:t>(имеет целью передать информацию другому лицу, «диалогично») </a:t>
            </a:r>
          </a:p>
        </p:txBody>
      </p:sp>
    </p:spTree>
    <p:extLst>
      <p:ext uri="{BB962C8B-B14F-4D97-AF65-F5344CB8AC3E}">
        <p14:creationId xmlns:p14="http://schemas.microsoft.com/office/powerpoint/2010/main" val="1107380229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79712" y="836712"/>
            <a:ext cx="3200400" cy="800472"/>
          </a:xfrm>
        </p:spPr>
        <p:txBody>
          <a:bodyPr>
            <a:normAutofit/>
          </a:bodyPr>
          <a:lstStyle/>
          <a:p>
            <a:r>
              <a:rPr lang="ru-RU" sz="4000" dirty="0" smtClean="0"/>
              <a:t>Вопрос № 6</a:t>
            </a:r>
            <a:endParaRPr lang="ru-RU" sz="4000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3"/>
          </p:nvPr>
        </p:nvSpPr>
        <p:spPr>
          <a:xfrm>
            <a:off x="457200" y="2204864"/>
            <a:ext cx="5915000" cy="4464496"/>
          </a:xfrm>
        </p:spPr>
        <p:txBody>
          <a:bodyPr>
            <a:normAutofit/>
          </a:bodyPr>
          <a:lstStyle/>
          <a:p>
            <a:pPr algn="just"/>
            <a:r>
              <a:rPr lang="ru-RU" sz="2800" dirty="0" smtClean="0">
                <a:solidFill>
                  <a:schemeClr val="tx1"/>
                </a:solidFill>
              </a:rPr>
              <a:t>Что из перечисленного не относится </a:t>
            </a:r>
            <a:r>
              <a:rPr lang="ru-RU" sz="2800" dirty="0">
                <a:solidFill>
                  <a:schemeClr val="tx1"/>
                </a:solidFill>
              </a:rPr>
              <a:t>к </a:t>
            </a:r>
            <a:r>
              <a:rPr lang="ru-RU" sz="2800" dirty="0" smtClean="0">
                <a:solidFill>
                  <a:schemeClr val="tx1"/>
                </a:solidFill>
              </a:rPr>
              <a:t>видам </a:t>
            </a:r>
            <a:r>
              <a:rPr lang="ru-RU" sz="2800" dirty="0">
                <a:solidFill>
                  <a:schemeClr val="tx1"/>
                </a:solidFill>
              </a:rPr>
              <a:t>чтения по использованию логических </a:t>
            </a:r>
            <a:r>
              <a:rPr lang="ru-RU" sz="2800" dirty="0" smtClean="0">
                <a:solidFill>
                  <a:schemeClr val="tx1"/>
                </a:solidFill>
              </a:rPr>
              <a:t>операций?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ru-RU" sz="2800" dirty="0" smtClean="0">
                <a:solidFill>
                  <a:schemeClr val="tx1"/>
                </a:solidFill>
              </a:rPr>
              <a:t>Интенсивное чтение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ru-RU" sz="2800" dirty="0" smtClean="0">
                <a:solidFill>
                  <a:schemeClr val="tx1"/>
                </a:solidFill>
              </a:rPr>
              <a:t>Аналитическое чтение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ru-RU" sz="2800" dirty="0" smtClean="0">
                <a:solidFill>
                  <a:schemeClr val="tx1"/>
                </a:solidFill>
              </a:rPr>
              <a:t>Синтетическое чтение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ru-RU" sz="2800" dirty="0" smtClean="0">
                <a:solidFill>
                  <a:schemeClr val="tx1"/>
                </a:solidFill>
              </a:rPr>
              <a:t>Экстенсивное чтение</a:t>
            </a:r>
            <a:endParaRPr lang="ru-RU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260926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59832" y="692696"/>
            <a:ext cx="3200400" cy="1752600"/>
          </a:xfrm>
        </p:spPr>
        <p:txBody>
          <a:bodyPr/>
          <a:lstStyle/>
          <a:p>
            <a:r>
              <a:rPr lang="ru-RU" sz="4000" dirty="0" smtClean="0"/>
              <a:t>Ответ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3"/>
          </p:nvPr>
        </p:nvSpPr>
        <p:spPr>
          <a:xfrm>
            <a:off x="323528" y="2708920"/>
            <a:ext cx="6120680" cy="3456384"/>
          </a:xfrm>
        </p:spPr>
        <p:txBody>
          <a:bodyPr>
            <a:normAutofit/>
          </a:bodyPr>
          <a:lstStyle/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ru-RU" sz="2800" dirty="0" smtClean="0">
                <a:solidFill>
                  <a:schemeClr val="accent1">
                    <a:lumMod val="75000"/>
                  </a:schemeClr>
                </a:solidFill>
              </a:rPr>
              <a:t>Аналитическое чтение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ru-RU" sz="2800" dirty="0" smtClean="0">
                <a:solidFill>
                  <a:schemeClr val="accent1">
                    <a:lumMod val="75000"/>
                  </a:schemeClr>
                </a:solidFill>
              </a:rPr>
              <a:t>Синтетическое чтение</a:t>
            </a:r>
            <a:endParaRPr lang="ru-RU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8953491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91680" y="404664"/>
            <a:ext cx="3200400" cy="1752600"/>
          </a:xfrm>
        </p:spPr>
        <p:txBody>
          <a:bodyPr>
            <a:normAutofit/>
          </a:bodyPr>
          <a:lstStyle/>
          <a:p>
            <a:r>
              <a:rPr lang="ru-RU" sz="4000" dirty="0" smtClean="0"/>
              <a:t>Вопрос № 7</a:t>
            </a:r>
            <a:endParaRPr lang="ru-RU" sz="4000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3"/>
          </p:nvPr>
        </p:nvSpPr>
        <p:spPr>
          <a:xfrm>
            <a:off x="457200" y="2564904"/>
            <a:ext cx="6275040" cy="4032448"/>
          </a:xfrm>
        </p:spPr>
        <p:txBody>
          <a:bodyPr>
            <a:normAutofit/>
          </a:bodyPr>
          <a:lstStyle/>
          <a:p>
            <a:pPr algn="just"/>
            <a:r>
              <a:rPr lang="ru-RU" sz="2800" dirty="0" smtClean="0">
                <a:solidFill>
                  <a:schemeClr val="tx1"/>
                </a:solidFill>
              </a:rPr>
              <a:t>По какому признаку выделяют следующие виды чтения?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ru-RU" sz="2800" dirty="0">
                <a:solidFill>
                  <a:schemeClr val="tx1"/>
                </a:solidFill>
              </a:rPr>
              <a:t>Изучающее;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ru-RU" sz="2800" dirty="0">
                <a:solidFill>
                  <a:schemeClr val="tx1"/>
                </a:solidFill>
              </a:rPr>
              <a:t>Ознакомительное;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ru-RU" sz="2800" dirty="0">
                <a:solidFill>
                  <a:schemeClr val="tx1"/>
                </a:solidFill>
              </a:rPr>
              <a:t>Просмотровое;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ru-RU" sz="2800" dirty="0">
                <a:solidFill>
                  <a:schemeClr val="tx1"/>
                </a:solidFill>
              </a:rPr>
              <a:t>Поисковое.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endParaRPr lang="ru-RU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9406997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635896" y="764704"/>
            <a:ext cx="3200400" cy="1752600"/>
          </a:xfrm>
        </p:spPr>
        <p:txBody>
          <a:bodyPr>
            <a:normAutofit/>
          </a:bodyPr>
          <a:lstStyle/>
          <a:p>
            <a:r>
              <a:rPr lang="ru-RU" sz="4000" dirty="0" smtClean="0"/>
              <a:t>Ответ</a:t>
            </a:r>
            <a:endParaRPr lang="ru-RU" sz="4000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3"/>
          </p:nvPr>
        </p:nvSpPr>
        <p:spPr>
          <a:xfrm>
            <a:off x="251520" y="2924944"/>
            <a:ext cx="5915000" cy="2659088"/>
          </a:xfrm>
        </p:spPr>
        <p:txBody>
          <a:bodyPr>
            <a:normAutofit/>
          </a:bodyPr>
          <a:lstStyle/>
          <a:p>
            <a:pPr algn="just"/>
            <a:r>
              <a:rPr lang="ru-RU" sz="2800" dirty="0">
                <a:solidFill>
                  <a:schemeClr val="accent1">
                    <a:lumMod val="75000"/>
                  </a:schemeClr>
                </a:solidFill>
              </a:rPr>
              <a:t>Виды чтения по целевым </a:t>
            </a:r>
            <a:r>
              <a:rPr lang="ru-RU" sz="2800" dirty="0" smtClean="0">
                <a:solidFill>
                  <a:schemeClr val="accent1">
                    <a:lumMod val="75000"/>
                  </a:schemeClr>
                </a:solidFill>
              </a:rPr>
              <a:t>установкам.</a:t>
            </a:r>
            <a:endParaRPr lang="ru-RU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634279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35696" y="404664"/>
            <a:ext cx="3200400" cy="1752600"/>
          </a:xfrm>
        </p:spPr>
        <p:txBody>
          <a:bodyPr>
            <a:normAutofit/>
          </a:bodyPr>
          <a:lstStyle/>
          <a:p>
            <a:r>
              <a:rPr lang="ru-RU" sz="4000" dirty="0" smtClean="0"/>
              <a:t>Вопрос № 8</a:t>
            </a:r>
            <a:endParaRPr lang="ru-RU" sz="4000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3"/>
          </p:nvPr>
        </p:nvSpPr>
        <p:spPr>
          <a:xfrm>
            <a:off x="457200" y="2348880"/>
            <a:ext cx="6275040" cy="4248472"/>
          </a:xfrm>
        </p:spPr>
        <p:txBody>
          <a:bodyPr>
            <a:normAutofit/>
          </a:bodyPr>
          <a:lstStyle/>
          <a:p>
            <a:pPr algn="just"/>
            <a:r>
              <a:rPr lang="ru-RU" sz="2800" dirty="0" smtClean="0">
                <a:solidFill>
                  <a:schemeClr val="tx1"/>
                </a:solidFill>
              </a:rPr>
              <a:t>Какие задачи ставит перед собой учитель при формировании техники чтения?</a:t>
            </a:r>
            <a:endParaRPr lang="ru-RU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6851338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63888" y="404664"/>
            <a:ext cx="3200400" cy="960512"/>
          </a:xfrm>
        </p:spPr>
        <p:txBody>
          <a:bodyPr>
            <a:normAutofit/>
          </a:bodyPr>
          <a:lstStyle/>
          <a:p>
            <a:r>
              <a:rPr lang="ru-RU" sz="4000" dirty="0" smtClean="0"/>
              <a:t>Ответ</a:t>
            </a:r>
            <a:endParaRPr lang="ru-RU" sz="4000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3"/>
          </p:nvPr>
        </p:nvSpPr>
        <p:spPr>
          <a:xfrm>
            <a:off x="179512" y="1916832"/>
            <a:ext cx="6480720" cy="4680520"/>
          </a:xfrm>
        </p:spPr>
        <p:txBody>
          <a:bodyPr>
            <a:normAutofit lnSpcReduction="10000"/>
          </a:bodyPr>
          <a:lstStyle/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ru-RU" sz="2800" dirty="0">
                <a:solidFill>
                  <a:schemeClr val="accent1">
                    <a:lumMod val="75000"/>
                  </a:schemeClr>
                </a:solidFill>
              </a:rPr>
              <a:t>Миновать промежуточную стадию проговаривания и установить прямое соответствие между графическим образом речевой единицы и ее значением;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ru-RU" sz="2800" dirty="0">
                <a:solidFill>
                  <a:schemeClr val="accent1">
                    <a:lumMod val="75000"/>
                  </a:schemeClr>
                </a:solidFill>
              </a:rPr>
              <a:t>Последовательно увеличивать единицу воспринимаемого текста;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ru-RU" sz="2800" dirty="0">
                <a:solidFill>
                  <a:schemeClr val="accent1">
                    <a:lumMod val="75000"/>
                  </a:schemeClr>
                </a:solidFill>
              </a:rPr>
              <a:t>Сформировать нормативное чтение с </a:t>
            </a:r>
            <a:r>
              <a:rPr lang="ru-RU" sz="2800" dirty="0" err="1">
                <a:solidFill>
                  <a:schemeClr val="accent1">
                    <a:lumMod val="75000"/>
                  </a:schemeClr>
                </a:solidFill>
              </a:rPr>
              <a:t>соблюде-нием</a:t>
            </a:r>
            <a:r>
              <a:rPr lang="ru-RU" sz="2800" dirty="0">
                <a:solidFill>
                  <a:schemeClr val="accent1">
                    <a:lumMod val="75000"/>
                  </a:schemeClr>
                </a:solidFill>
              </a:rPr>
              <a:t> приемлемого темпа, норм ударения, </a:t>
            </a:r>
            <a:r>
              <a:rPr lang="ru-RU" sz="2800" dirty="0" err="1">
                <a:solidFill>
                  <a:schemeClr val="accent1">
                    <a:lumMod val="75000"/>
                  </a:schemeClr>
                </a:solidFill>
              </a:rPr>
              <a:t>паузации</a:t>
            </a:r>
            <a:r>
              <a:rPr lang="ru-RU" sz="2800" dirty="0">
                <a:solidFill>
                  <a:schemeClr val="accent1">
                    <a:lumMod val="75000"/>
                  </a:schemeClr>
                </a:solidFill>
              </a:rPr>
              <a:t> и интонирования.</a:t>
            </a:r>
          </a:p>
          <a:p>
            <a:pPr algn="just"/>
            <a:endParaRPr lang="ru-RU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7246039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27784" y="332656"/>
            <a:ext cx="3200400" cy="1752600"/>
          </a:xfrm>
        </p:spPr>
        <p:txBody>
          <a:bodyPr>
            <a:normAutofit/>
          </a:bodyPr>
          <a:lstStyle/>
          <a:p>
            <a:r>
              <a:rPr lang="ru-RU" sz="4000" dirty="0" smtClean="0"/>
              <a:t>Вопрос № 9 </a:t>
            </a:r>
            <a:endParaRPr lang="ru-RU" sz="4000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3"/>
          </p:nvPr>
        </p:nvSpPr>
        <p:spPr>
          <a:xfrm>
            <a:off x="457200" y="2708920"/>
            <a:ext cx="5770984" cy="3672408"/>
          </a:xfrm>
        </p:spPr>
        <p:txBody>
          <a:bodyPr>
            <a:normAutofit fontScale="92500" lnSpcReduction="20000"/>
          </a:bodyPr>
          <a:lstStyle/>
          <a:p>
            <a:pPr algn="just"/>
            <a:r>
              <a:rPr lang="ru-RU" sz="3000" dirty="0" smtClean="0">
                <a:solidFill>
                  <a:schemeClr val="tx1"/>
                </a:solidFill>
              </a:rPr>
              <a:t>Что относится к этапам  работы с текстом?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ru-RU" sz="3000" dirty="0" err="1">
                <a:solidFill>
                  <a:schemeClr val="tx1"/>
                </a:solidFill>
              </a:rPr>
              <a:t>Дотекстовый</a:t>
            </a:r>
            <a:r>
              <a:rPr lang="ru-RU" sz="3000" dirty="0" smtClean="0">
                <a:solidFill>
                  <a:schemeClr val="tx1"/>
                </a:solidFill>
              </a:rPr>
              <a:t>;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ru-RU" sz="3000" dirty="0" err="1" smtClean="0">
                <a:solidFill>
                  <a:schemeClr val="tx1"/>
                </a:solidFill>
              </a:rPr>
              <a:t>Надтекстовый</a:t>
            </a:r>
            <a:r>
              <a:rPr lang="ru-RU" sz="3000" dirty="0" smtClean="0">
                <a:solidFill>
                  <a:schemeClr val="tx1"/>
                </a:solidFill>
              </a:rPr>
              <a:t>;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ru-RU" sz="3000" dirty="0" err="1" smtClean="0">
                <a:solidFill>
                  <a:schemeClr val="tx1"/>
                </a:solidFill>
              </a:rPr>
              <a:t>Длятекстовый</a:t>
            </a:r>
            <a:r>
              <a:rPr lang="ru-RU" sz="3000" dirty="0" smtClean="0">
                <a:solidFill>
                  <a:schemeClr val="tx1"/>
                </a:solidFill>
              </a:rPr>
              <a:t>;</a:t>
            </a:r>
            <a:endParaRPr lang="ru-RU" sz="3000" dirty="0">
              <a:solidFill>
                <a:schemeClr val="tx1"/>
              </a:solidFill>
            </a:endParaRP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ru-RU" sz="3000" dirty="0">
                <a:solidFill>
                  <a:schemeClr val="tx1"/>
                </a:solidFill>
              </a:rPr>
              <a:t>Текстовый; 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ru-RU" sz="3000" dirty="0" err="1">
                <a:solidFill>
                  <a:schemeClr val="tx1"/>
                </a:solidFill>
              </a:rPr>
              <a:t>Послетекстовый</a:t>
            </a:r>
            <a:r>
              <a:rPr lang="ru-RU" sz="3000" dirty="0">
                <a:solidFill>
                  <a:schemeClr val="tx1"/>
                </a:solidFill>
              </a:rPr>
              <a:t>.</a:t>
            </a:r>
          </a:p>
          <a:p>
            <a:pPr algn="just"/>
            <a:r>
              <a:rPr lang="ru-RU" sz="3000" dirty="0">
                <a:solidFill>
                  <a:schemeClr val="tx1"/>
                </a:solidFill>
              </a:rPr>
              <a:t> </a:t>
            </a:r>
          </a:p>
          <a:p>
            <a:pPr algn="just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60289672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63888" y="764704"/>
            <a:ext cx="3200400" cy="1752600"/>
          </a:xfrm>
        </p:spPr>
        <p:txBody>
          <a:bodyPr>
            <a:normAutofit/>
          </a:bodyPr>
          <a:lstStyle/>
          <a:p>
            <a:r>
              <a:rPr lang="ru-RU" sz="4000" dirty="0" smtClean="0"/>
              <a:t>Ответ</a:t>
            </a:r>
            <a:endParaRPr lang="ru-RU" sz="4000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3"/>
          </p:nvPr>
        </p:nvSpPr>
        <p:spPr>
          <a:xfrm>
            <a:off x="457200" y="2636912"/>
            <a:ext cx="6203032" cy="2448272"/>
          </a:xfrm>
        </p:spPr>
        <p:txBody>
          <a:bodyPr>
            <a:normAutofit/>
          </a:bodyPr>
          <a:lstStyle/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ru-RU" sz="2800" dirty="0" err="1">
                <a:solidFill>
                  <a:schemeClr val="accent1">
                    <a:lumMod val="75000"/>
                  </a:schemeClr>
                </a:solidFill>
              </a:rPr>
              <a:t>Дотекстовый</a:t>
            </a:r>
            <a:r>
              <a:rPr lang="ru-RU" sz="2800" dirty="0">
                <a:solidFill>
                  <a:schemeClr val="accent1">
                    <a:lumMod val="75000"/>
                  </a:schemeClr>
                </a:solidFill>
              </a:rPr>
              <a:t>;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ru-RU" sz="2800" dirty="0">
                <a:solidFill>
                  <a:schemeClr val="accent1">
                    <a:lumMod val="75000"/>
                  </a:schemeClr>
                </a:solidFill>
              </a:rPr>
              <a:t>Текстовый; 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ru-RU" sz="2800" dirty="0" err="1" smtClean="0">
                <a:solidFill>
                  <a:schemeClr val="accent1">
                    <a:lumMod val="75000"/>
                  </a:schemeClr>
                </a:solidFill>
              </a:rPr>
              <a:t>Послетекстовый</a:t>
            </a:r>
            <a:r>
              <a:rPr lang="ru-RU" sz="2800" dirty="0" smtClean="0">
                <a:solidFill>
                  <a:schemeClr val="accent1">
                    <a:lumMod val="75000"/>
                  </a:schemeClr>
                </a:solidFill>
              </a:rPr>
              <a:t>.</a:t>
            </a:r>
            <a:endParaRPr lang="ru-RU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6237716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79712" y="116632"/>
            <a:ext cx="3200400" cy="1752600"/>
          </a:xfrm>
        </p:spPr>
        <p:txBody>
          <a:bodyPr>
            <a:normAutofit/>
          </a:bodyPr>
          <a:lstStyle/>
          <a:p>
            <a:r>
              <a:rPr lang="ru-RU" sz="4000" dirty="0" smtClean="0"/>
              <a:t>Вопрос № 10</a:t>
            </a:r>
            <a:endParaRPr lang="ru-RU" sz="4000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3"/>
          </p:nvPr>
        </p:nvSpPr>
        <p:spPr>
          <a:xfrm>
            <a:off x="467544" y="2060848"/>
            <a:ext cx="6347048" cy="3096344"/>
          </a:xfrm>
        </p:spPr>
        <p:txBody>
          <a:bodyPr>
            <a:normAutofit/>
          </a:bodyPr>
          <a:lstStyle/>
          <a:p>
            <a:pPr algn="just"/>
            <a:r>
              <a:rPr lang="ru-RU" sz="2800" dirty="0" smtClean="0">
                <a:solidFill>
                  <a:schemeClr val="tx1"/>
                </a:solidFill>
              </a:rPr>
              <a:t>Какие существуют параметры оценки техники чтения?</a:t>
            </a:r>
            <a:endParaRPr lang="ru-RU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5614305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635896" y="404664"/>
            <a:ext cx="3200400" cy="744488"/>
          </a:xfrm>
        </p:spPr>
        <p:txBody>
          <a:bodyPr/>
          <a:lstStyle/>
          <a:p>
            <a:r>
              <a:rPr lang="ru-RU" sz="4000" dirty="0" smtClean="0"/>
              <a:t>Ответ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3"/>
          </p:nvPr>
        </p:nvSpPr>
        <p:spPr>
          <a:xfrm>
            <a:off x="251520" y="1484784"/>
            <a:ext cx="6336704" cy="4608512"/>
          </a:xfrm>
        </p:spPr>
        <p:txBody>
          <a:bodyPr>
            <a:normAutofit/>
          </a:bodyPr>
          <a:lstStyle/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ru-RU" sz="2800" dirty="0">
                <a:solidFill>
                  <a:schemeClr val="accent1">
                    <a:lumMod val="75000"/>
                  </a:schemeClr>
                </a:solidFill>
              </a:rPr>
              <a:t>Темп чтения (определенное количество слов в минуту);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ru-RU" sz="2800" dirty="0">
                <a:solidFill>
                  <a:schemeClr val="accent1">
                    <a:lumMod val="75000"/>
                  </a:schemeClr>
                </a:solidFill>
              </a:rPr>
              <a:t>Соблюдение норм ударения (смыслового, логического, не ударять служебные слова);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ru-RU" sz="2800" dirty="0">
                <a:solidFill>
                  <a:schemeClr val="accent1">
                    <a:lumMod val="75000"/>
                  </a:schemeClr>
                </a:solidFill>
              </a:rPr>
              <a:t>Соблюдение норм </a:t>
            </a:r>
            <a:r>
              <a:rPr lang="ru-RU" sz="2800" dirty="0" err="1">
                <a:solidFill>
                  <a:schemeClr val="accent1">
                    <a:lumMod val="75000"/>
                  </a:schemeClr>
                </a:solidFill>
              </a:rPr>
              <a:t>паузации</a:t>
            </a:r>
            <a:r>
              <a:rPr lang="ru-RU" sz="2800" dirty="0">
                <a:solidFill>
                  <a:schemeClr val="accent1">
                    <a:lumMod val="75000"/>
                  </a:schemeClr>
                </a:solidFill>
              </a:rPr>
              <a:t>;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ru-RU" sz="2800" dirty="0">
                <a:solidFill>
                  <a:schemeClr val="accent1">
                    <a:lumMod val="75000"/>
                  </a:schemeClr>
                </a:solidFill>
              </a:rPr>
              <a:t>Использование правильных моделей интонирования;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ru-RU" sz="2800" dirty="0">
                <a:solidFill>
                  <a:schemeClr val="accent1">
                    <a:lumMod val="75000"/>
                  </a:schemeClr>
                </a:solidFill>
              </a:rPr>
              <a:t>Понимание прочитанного текста. </a:t>
            </a:r>
          </a:p>
        </p:txBody>
      </p:sp>
    </p:spTree>
    <p:extLst>
      <p:ext uri="{BB962C8B-B14F-4D97-AF65-F5344CB8AC3E}">
        <p14:creationId xmlns:p14="http://schemas.microsoft.com/office/powerpoint/2010/main" val="3544234604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6347048" cy="664096"/>
          </a:xfrm>
        </p:spPr>
        <p:txBody>
          <a:bodyPr>
            <a:noAutofit/>
          </a:bodyPr>
          <a:lstStyle/>
          <a:p>
            <a:pPr algn="ctr"/>
            <a:r>
              <a:rPr lang="ru-RU" sz="4000" dirty="0" smtClean="0"/>
              <a:t>Вопросы для обсуждения</a:t>
            </a:r>
            <a:endParaRPr lang="ru-RU" sz="4000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3"/>
          </p:nvPr>
        </p:nvSpPr>
        <p:spPr>
          <a:xfrm>
            <a:off x="251520" y="1268760"/>
            <a:ext cx="6408712" cy="5472608"/>
          </a:xfrm>
        </p:spPr>
        <p:txBody>
          <a:bodyPr>
            <a:normAutofit lnSpcReduction="10000"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1800" dirty="0">
                <a:solidFill>
                  <a:schemeClr val="tx1"/>
                </a:solidFill>
              </a:rPr>
              <a:t>Что определяет цели обучения чтению на иностранном языке в средней школе?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1800" dirty="0">
                <a:solidFill>
                  <a:schemeClr val="tx1"/>
                </a:solidFill>
              </a:rPr>
              <a:t>Что лежит в основе выделения различных видов чтения? Какие классификации видов чтения существуют в современной методике? Какая классификация представляется Вам наиболее удачно обоснованной и практически применимой?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1800" dirty="0">
                <a:solidFill>
                  <a:schemeClr val="tx1"/>
                </a:solidFill>
              </a:rPr>
              <a:t>В чем состоит суть «учебного» чтения, «коммуникативного»? Можно ли считать, что коммуникативное чтение есть результат обучения учебному чтению?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1800" dirty="0">
                <a:solidFill>
                  <a:schemeClr val="tx1"/>
                </a:solidFill>
              </a:rPr>
              <a:t>Какова роль техники чтения в обучении чтению как виду речевой деятельности? Способствует ли ее развитию только чтение вслух?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1800" dirty="0">
                <a:solidFill>
                  <a:schemeClr val="tx1"/>
                </a:solidFill>
              </a:rPr>
              <a:t>Является ли собственный медленный темп чтения помехой адекватного восприятия и понимания при чтении?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1800" dirty="0">
                <a:solidFill>
                  <a:schemeClr val="tx1"/>
                </a:solidFill>
              </a:rPr>
              <a:t>Какова роль хорового чтения при обучении технике чтения? </a:t>
            </a:r>
          </a:p>
          <a:p>
            <a:pPr algn="just"/>
            <a:r>
              <a:rPr lang="ru-RU" sz="1800" dirty="0">
                <a:solidFill>
                  <a:schemeClr val="tx1"/>
                </a:solidFill>
              </a:rPr>
              <a:t>Одинаков ли объем текста для хорового и индивидуального чтения?</a:t>
            </a:r>
          </a:p>
          <a:p>
            <a:pPr algn="just"/>
            <a:endParaRPr lang="ru-RU" sz="1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337032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979" y="2708920"/>
            <a:ext cx="6660232" cy="954102"/>
          </a:xfrm>
        </p:spPr>
        <p:txBody>
          <a:bodyPr>
            <a:noAutofit/>
          </a:bodyPr>
          <a:lstStyle/>
          <a:p>
            <a:r>
              <a:rPr lang="ru-RU" sz="3600" b="1" dirty="0"/>
              <a:t>Формирование навыков чтения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3"/>
          </p:nvPr>
        </p:nvSpPr>
        <p:spPr>
          <a:xfrm>
            <a:off x="3549499" y="4221088"/>
            <a:ext cx="3312368" cy="1944216"/>
          </a:xfrm>
        </p:spPr>
        <p:txBody>
          <a:bodyPr/>
          <a:lstStyle/>
          <a:p>
            <a:pPr lvl="0">
              <a:buClr>
                <a:prstClr val="black">
                  <a:lumMod val="50000"/>
                  <a:lumOff val="50000"/>
                </a:prstClr>
              </a:buClr>
            </a:pPr>
            <a:r>
              <a:rPr lang="ru-RU" altLang="ru-RU" sz="2000" dirty="0">
                <a:solidFill>
                  <a:prstClr val="black"/>
                </a:solidFill>
                <a:cs typeface="Arial" pitchFamily="34" charset="0"/>
              </a:rPr>
              <a:t>Редактировали:</a:t>
            </a:r>
            <a:endParaRPr lang="en-US" altLang="ru-RU" sz="2000" dirty="0">
              <a:solidFill>
                <a:prstClr val="black"/>
              </a:solidFill>
              <a:cs typeface="Arial" pitchFamily="34" charset="0"/>
            </a:endParaRPr>
          </a:p>
          <a:p>
            <a:pPr lvl="0">
              <a:buClr>
                <a:prstClr val="black">
                  <a:lumMod val="50000"/>
                  <a:lumOff val="50000"/>
                </a:prstClr>
              </a:buClr>
            </a:pPr>
            <a:r>
              <a:rPr lang="ru-RU" altLang="ru-RU" sz="2000" dirty="0" err="1">
                <a:solidFill>
                  <a:prstClr val="black"/>
                </a:solidFill>
                <a:cs typeface="Arial" pitchFamily="34" charset="0"/>
              </a:rPr>
              <a:t>Шеметова</a:t>
            </a:r>
            <a:r>
              <a:rPr lang="ru-RU" altLang="ru-RU" sz="2000" dirty="0">
                <a:solidFill>
                  <a:prstClr val="black"/>
                </a:solidFill>
                <a:cs typeface="Arial" pitchFamily="34" charset="0"/>
              </a:rPr>
              <a:t> Ольга,</a:t>
            </a:r>
          </a:p>
          <a:p>
            <a:pPr lvl="0">
              <a:buClr>
                <a:prstClr val="black">
                  <a:lumMod val="50000"/>
                  <a:lumOff val="50000"/>
                </a:prstClr>
              </a:buClr>
            </a:pPr>
            <a:r>
              <a:rPr lang="ru-RU" altLang="ru-RU" sz="2000" dirty="0">
                <a:solidFill>
                  <a:prstClr val="black"/>
                </a:solidFill>
                <a:cs typeface="Arial" pitchFamily="34" charset="0"/>
              </a:rPr>
              <a:t>Реброва Алёна </a:t>
            </a:r>
            <a:endParaRPr lang="en-US" altLang="ru-RU" sz="2000" dirty="0">
              <a:solidFill>
                <a:prstClr val="black"/>
              </a:solidFill>
              <a:cs typeface="Arial" pitchFamily="34" charset="0"/>
            </a:endParaRPr>
          </a:p>
          <a:p>
            <a:pPr lvl="0">
              <a:buClr>
                <a:prstClr val="black">
                  <a:lumMod val="50000"/>
                  <a:lumOff val="50000"/>
                </a:prstClr>
              </a:buClr>
            </a:pPr>
            <a:r>
              <a:rPr lang="ru-RU" altLang="ru-RU" sz="2000" dirty="0">
                <a:solidFill>
                  <a:prstClr val="black"/>
                </a:solidFill>
                <a:cs typeface="Arial" pitchFamily="34" charset="0"/>
              </a:rPr>
              <a:t>Группа: ИЯМ</a:t>
            </a:r>
            <a:r>
              <a:rPr lang="en-US" altLang="ru-RU" sz="2000" dirty="0">
                <a:solidFill>
                  <a:prstClr val="black"/>
                </a:solidFill>
                <a:cs typeface="Arial" pitchFamily="34" charset="0"/>
              </a:rPr>
              <a:t>Z-21</a:t>
            </a:r>
            <a:endParaRPr lang="ru-RU" altLang="ru-RU" sz="2000" dirty="0">
              <a:solidFill>
                <a:prstClr val="black"/>
              </a:solidFill>
              <a:cs typeface="Arial" pitchFamily="34" charset="0"/>
            </a:endParaRPr>
          </a:p>
          <a:p>
            <a:pPr algn="just"/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1295636" y="188640"/>
            <a:ext cx="453650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ru-RU" b="1" dirty="0">
                <a:cs typeface="Arial" pitchFamily="34" charset="0"/>
              </a:rPr>
              <a:t>МИНПРОСВЕЩЕНИЯ РОССИИ </a:t>
            </a:r>
          </a:p>
          <a:p>
            <a:pPr algn="ctr"/>
            <a:r>
              <a:rPr lang="ru-RU" altLang="ru-RU" b="1" dirty="0">
                <a:cs typeface="Arial" pitchFamily="34" charset="0"/>
              </a:rPr>
              <a:t>Федеральное государственное бюджетное образовательное учреждение </a:t>
            </a:r>
          </a:p>
          <a:p>
            <a:pPr algn="ctr"/>
            <a:r>
              <a:rPr lang="ru-RU" altLang="ru-RU" b="1" dirty="0">
                <a:cs typeface="Arial" pitchFamily="34" charset="0"/>
              </a:rPr>
              <a:t>высшего образования</a:t>
            </a:r>
          </a:p>
          <a:p>
            <a:pPr algn="ctr"/>
            <a:r>
              <a:rPr lang="ru-RU" altLang="ru-RU" b="1" dirty="0">
                <a:cs typeface="Arial" pitchFamily="34" charset="0"/>
              </a:rPr>
              <a:t>«Волгоградский государственный социально-педагогический университет»</a:t>
            </a:r>
          </a:p>
          <a:p>
            <a:pPr algn="ctr"/>
            <a:r>
              <a:rPr lang="ru-RU" altLang="ru-RU" b="1" dirty="0">
                <a:cs typeface="Arial" pitchFamily="34" charset="0"/>
              </a:rPr>
              <a:t>(ФГБОУ ВО «ВГСПУ»)</a:t>
            </a:r>
          </a:p>
          <a:p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2051720" y="6309320"/>
            <a:ext cx="30243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/>
              <a:t>Волгоград 2024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1156692433"/>
      </p:ext>
    </p:extLst>
  </p:cSld>
  <p:clrMapOvr>
    <a:masterClrMapping/>
  </p:clrMapOvr>
</p:sld>
</file>

<file path=ppt/theme/theme1.xml><?xml version="1.0" encoding="utf-8"?>
<a:theme xmlns:a="http://schemas.openxmlformats.org/drawingml/2006/main" name="Составная">
  <a:themeElements>
    <a:clrScheme name="Составная">
      <a:dk1>
        <a:sysClr val="windowText" lastClr="000000"/>
      </a:dk1>
      <a:lt1>
        <a:sysClr val="window" lastClr="FFFFFF"/>
      </a:lt1>
      <a:dk2>
        <a:srgbClr val="5B6973"/>
      </a:dk2>
      <a:lt2>
        <a:srgbClr val="E7ECED"/>
      </a:lt2>
      <a:accent1>
        <a:srgbClr val="98C723"/>
      </a:accent1>
      <a:accent2>
        <a:srgbClr val="59B0B9"/>
      </a:accent2>
      <a:accent3>
        <a:srgbClr val="DEAE00"/>
      </a:accent3>
      <a:accent4>
        <a:srgbClr val="B77BB4"/>
      </a:accent4>
      <a:accent5>
        <a:srgbClr val="E0773C"/>
      </a:accent5>
      <a:accent6>
        <a:srgbClr val="A98D63"/>
      </a:accent6>
      <a:hlink>
        <a:srgbClr val="26CBEC"/>
      </a:hlink>
      <a:folHlink>
        <a:srgbClr val="598C8C"/>
      </a:folHlink>
    </a:clrScheme>
    <a:fontScheme name="Состав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остав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95000"/>
                <a:satMod val="300000"/>
              </a:schemeClr>
            </a:gs>
            <a:gs pos="12000">
              <a:schemeClr val="phClr">
                <a:tint val="50000"/>
                <a:shade val="90000"/>
                <a:satMod val="250000"/>
              </a:schemeClr>
            </a:gs>
            <a:gs pos="100000">
              <a:schemeClr val="phClr">
                <a:tint val="85000"/>
                <a:shade val="75000"/>
                <a:satMod val="1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75000"/>
                <a:shade val="95000"/>
                <a:satMod val="175000"/>
              </a:schemeClr>
            </a:gs>
            <a:gs pos="12000">
              <a:schemeClr val="phClr">
                <a:tint val="90000"/>
                <a:shade val="90000"/>
                <a:satMod val="150000"/>
              </a:schemeClr>
            </a:gs>
            <a:gs pos="100000">
              <a:schemeClr val="phClr">
                <a:tint val="100000"/>
                <a:shade val="75000"/>
                <a:satMod val="150000"/>
              </a:schemeClr>
            </a:gs>
          </a:gsLst>
          <a:lin ang="16200000" scaled="1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freezing" dir="t">
              <a:rot lat="0" lon="0" rev="6000000"/>
            </a:lightRig>
          </a:scene3d>
          <a:sp3d contourW="12700" prstMaterial="dkEdge">
            <a:bevelT w="44450" h="25400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80000"/>
                <a:satMod val="110000"/>
                <a:lumMod val="80000"/>
              </a:schemeClr>
            </a:gs>
            <a:gs pos="79000">
              <a:schemeClr val="phClr">
                <a:tint val="100000"/>
                <a:shade val="90000"/>
                <a:satMod val="105000"/>
                <a:lumMod val="100000"/>
              </a:schemeClr>
            </a:gs>
            <a:gs pos="100000">
              <a:schemeClr val="phClr">
                <a:tint val="95000"/>
                <a:shade val="100000"/>
                <a:satMod val="110000"/>
                <a:lumMod val="11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hade val="100000"/>
                <a:satMod val="100000"/>
                <a:lumMod val="110000"/>
              </a:schemeClr>
            </a:gs>
            <a:gs pos="83000">
              <a:schemeClr val="phClr">
                <a:shade val="75000"/>
                <a:satMod val="200000"/>
              </a:schemeClr>
            </a:gs>
            <a:gs pos="100000">
              <a:schemeClr val="phClr">
                <a:shade val="90000"/>
                <a:satMod val="200000"/>
              </a:schemeClr>
            </a:gs>
          </a:gsLst>
          <a:path path="circle">
            <a:fillToRect l="75000" t="100000" b="3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Composite</Template>
  <TotalTime>211</TotalTime>
  <Words>2130</Words>
  <Application>Microsoft Office PowerPoint</Application>
  <PresentationFormat>Экран (4:3)</PresentationFormat>
  <Paragraphs>308</Paragraphs>
  <Slides>56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56</vt:i4>
      </vt:variant>
    </vt:vector>
  </HeadingPairs>
  <TitlesOfParts>
    <vt:vector size="57" baseType="lpstr">
      <vt:lpstr>Составная</vt:lpstr>
      <vt:lpstr>Формирование навыков чтения</vt:lpstr>
      <vt:lpstr>Содержание</vt:lpstr>
      <vt:lpstr>Чтение как самостоятельный вид речевой деятельности  </vt:lpstr>
      <vt:lpstr>Цель и задачи обучения чтению</vt:lpstr>
      <vt:lpstr>Психофизиологическая природа чтения </vt:lpstr>
      <vt:lpstr>Процессы восприятия и понимания печатного текста </vt:lpstr>
      <vt:lpstr>Процессы восприятия и понимания печатного текста</vt:lpstr>
      <vt:lpstr>Содержание обучения чтению</vt:lpstr>
      <vt:lpstr>Лингвистический компонент </vt:lpstr>
      <vt:lpstr>Психологический компонент</vt:lpstr>
      <vt:lpstr>Методический компонент</vt:lpstr>
      <vt:lpstr>Базовые умения чтения</vt:lpstr>
      <vt:lpstr>Умения в чтении с пониманием основного содержания</vt:lpstr>
      <vt:lpstr>Умения в чтении с полным пониманием содержания</vt:lpstr>
      <vt:lpstr>Умения в чтении с пониманием необходимой информации</vt:lpstr>
      <vt:lpstr>Требования к учебным текстам</vt:lpstr>
      <vt:lpstr>Виды чтения по форме прочтения</vt:lpstr>
      <vt:lpstr>Оптимальное соотношение чтения вслух и про себя</vt:lpstr>
      <vt:lpstr>Виды чтения по использованию логических операций</vt:lpstr>
      <vt:lpstr>Виды чтения по использованию логических операций</vt:lpstr>
      <vt:lpstr>Виды чтения в зарубежной методике</vt:lpstr>
      <vt:lpstr>Виды чтения по целевым установкам</vt:lpstr>
      <vt:lpstr>Формирование техники чтения</vt:lpstr>
      <vt:lpstr>Компоненты техники чтения (по Р.К. Миньяр-Белоручев)</vt:lpstr>
      <vt:lpstr>Задачи учителя при формировании техники чтения </vt:lpstr>
      <vt:lpstr>Упражнения для обучения  технике чтения(начальный этап)</vt:lpstr>
      <vt:lpstr>Упражнения для обучения технике чтения</vt:lpstr>
      <vt:lpstr>Этапы  работы с текстом</vt:lpstr>
      <vt:lpstr>Дотекстовый этап</vt:lpstr>
      <vt:lpstr>Текстовый этап</vt:lpstr>
      <vt:lpstr>Послетектовый этап</vt:lpstr>
      <vt:lpstr>Параметры оценки техники чтения</vt:lpstr>
      <vt:lpstr>Образовательные платформы  по обучению чтению</vt:lpstr>
      <vt:lpstr>Контрольные вопросы и задания</vt:lpstr>
      <vt:lpstr>Вопрос №1</vt:lpstr>
      <vt:lpstr>Ответ</vt:lpstr>
      <vt:lpstr>Вопрос №2</vt:lpstr>
      <vt:lpstr>Ответ</vt:lpstr>
      <vt:lpstr>Вопрос №3</vt:lpstr>
      <vt:lpstr>Ответ</vt:lpstr>
      <vt:lpstr>Вопрос № 4</vt:lpstr>
      <vt:lpstr>Ответ</vt:lpstr>
      <vt:lpstr>Вопрос № 5</vt:lpstr>
      <vt:lpstr>Ответ</vt:lpstr>
      <vt:lpstr>Вопрос № 6</vt:lpstr>
      <vt:lpstr>Ответ</vt:lpstr>
      <vt:lpstr>Вопрос № 7</vt:lpstr>
      <vt:lpstr>Ответ</vt:lpstr>
      <vt:lpstr>Вопрос № 8</vt:lpstr>
      <vt:lpstr>Ответ</vt:lpstr>
      <vt:lpstr>Вопрос № 9 </vt:lpstr>
      <vt:lpstr>Ответ</vt:lpstr>
      <vt:lpstr>Вопрос № 10</vt:lpstr>
      <vt:lpstr>Ответ</vt:lpstr>
      <vt:lpstr>Вопросы для обсуждения</vt:lpstr>
      <vt:lpstr>Формирование навыков чтения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Формирование навыков чтения</dc:title>
  <dc:creator>HP</dc:creator>
  <cp:lastModifiedBy>HP</cp:lastModifiedBy>
  <cp:revision>23</cp:revision>
  <dcterms:created xsi:type="dcterms:W3CDTF">2024-02-18T14:41:44Z</dcterms:created>
  <dcterms:modified xsi:type="dcterms:W3CDTF">2024-02-18T18:25:06Z</dcterms:modified>
</cp:coreProperties>
</file>