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Lst>
  <p:sldSz cx="12188825" cy="6858000"/>
  <p:notesSz cx="6858000" cy="9144000"/>
  <p:embeddedFontLst>
    <p:embeddedFont>
      <p:font typeface="Century Gothic" panose="020B0502020202020204" pitchFamily="34" charset="0"/>
      <p:regular r:id="rId52"/>
      <p:bold r:id="rId53"/>
      <p:italic r:id="rId54"/>
      <p:boldItalic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3839">
          <p15:clr>
            <a:srgbClr val="A4A3A4"/>
          </p15:clr>
        </p15:guide>
        <p15:guide id="2" orient="horz" pos="21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0" roundtripDataSignature="AMtx7mj9ElcMd/rof1w60NaRyo85ObUpO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79A2024-8E08-4886-AB1F-5ACCF71C82C3}">
  <a:tblStyle styleId="{C79A2024-8E08-4886-AB1F-5ACCF71C82C3}" styleName="Table_0">
    <a:wholeTbl>
      <a:tcTxStyle b="off" i="off">
        <a:font>
          <a:latin typeface="Century Gothic"/>
          <a:ea typeface="Century Gothic"/>
          <a:cs typeface="Century Gothic"/>
        </a:font>
        <a:schemeClr val="dk1"/>
      </a:tcTxStyle>
      <a:tcStyle>
        <a:tcBdr>
          <a:left>
            <a:ln w="9525" cap="flat" cmpd="sng">
              <a:solidFill>
                <a:schemeClr val="accent1"/>
              </a:solidFill>
              <a:prstDash val="solid"/>
              <a:round/>
              <a:headEnd type="none" w="sm" len="sm"/>
              <a:tailEnd type="none" w="sm" len="sm"/>
            </a:ln>
          </a:left>
          <a:right>
            <a:ln w="9525" cap="flat" cmpd="sng">
              <a:solidFill>
                <a:schemeClr val="accent1"/>
              </a:solidFill>
              <a:prstDash val="solid"/>
              <a:round/>
              <a:headEnd type="none" w="sm" len="sm"/>
              <a:tailEnd type="none" w="sm" len="sm"/>
            </a:ln>
          </a:right>
          <a:top>
            <a:ln w="9525" cap="flat" cmpd="sng">
              <a:solidFill>
                <a:schemeClr val="accent1"/>
              </a:solidFill>
              <a:prstDash val="solid"/>
              <a:round/>
              <a:headEnd type="none" w="sm" len="sm"/>
              <a:tailEnd type="none" w="sm" len="sm"/>
            </a:ln>
          </a:top>
          <a:bottom>
            <a:ln w="9525"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b="off" i="off"/>
      <a:tcStyle>
        <a:tcBdr>
          <a:top>
            <a:ln w="9525" cap="flat" cmpd="sng">
              <a:solidFill>
                <a:schemeClr val="accent1"/>
              </a:solidFill>
              <a:prstDash val="solid"/>
              <a:round/>
              <a:headEnd type="none" w="sm" len="sm"/>
              <a:tailEnd type="none" w="sm" len="sm"/>
            </a:ln>
          </a:top>
          <a:bottom>
            <a:ln w="9525" cap="flat" cmpd="sng">
              <a:solidFill>
                <a:schemeClr val="accent1"/>
              </a:solidFill>
              <a:prstDash val="solid"/>
              <a:round/>
              <a:headEnd type="none" w="sm" len="sm"/>
              <a:tailEnd type="none" w="sm" len="sm"/>
            </a:ln>
          </a:bottom>
        </a:tcBdr>
      </a:tcStyle>
    </a:band1H>
    <a:band2H>
      <a:tcTxStyle b="off" i="off"/>
      <a:tcStyle>
        <a:tcBdr/>
      </a:tcStyle>
    </a:band2H>
    <a:band1V>
      <a:tcTxStyle b="off" i="off"/>
      <a:tcStyle>
        <a:tcBdr>
          <a:left>
            <a:ln w="9525" cap="flat" cmpd="sng">
              <a:solidFill>
                <a:schemeClr val="accent1"/>
              </a:solidFill>
              <a:prstDash val="solid"/>
              <a:round/>
              <a:headEnd type="none" w="sm" len="sm"/>
              <a:tailEnd type="none" w="sm" len="sm"/>
            </a:ln>
          </a:left>
          <a:right>
            <a:ln w="9525" cap="flat" cmpd="sng">
              <a:solidFill>
                <a:schemeClr val="accent1"/>
              </a:solidFill>
              <a:prstDash val="solid"/>
              <a:round/>
              <a:headEnd type="none" w="sm" len="sm"/>
              <a:tailEnd type="none" w="sm" len="sm"/>
            </a:ln>
          </a:right>
        </a:tcBdr>
      </a:tcStyle>
    </a:band1V>
    <a:band2V>
      <a:tcTxStyle b="off" i="off"/>
      <a:tcStyle>
        <a:tcBdr>
          <a:left>
            <a:ln w="9525" cap="flat" cmpd="sng">
              <a:solidFill>
                <a:schemeClr val="accent1"/>
              </a:solidFill>
              <a:prstDash val="solid"/>
              <a:round/>
              <a:headEnd type="none" w="sm" len="sm"/>
              <a:tailEnd type="none" w="sm" len="sm"/>
            </a:ln>
          </a:left>
          <a:right>
            <a:ln w="9525" cap="flat" cmpd="sng">
              <a:solidFill>
                <a:schemeClr val="accent1"/>
              </a:solidFill>
              <a:prstDash val="solid"/>
              <a:round/>
              <a:headEnd type="none" w="sm" len="sm"/>
              <a:tailEnd type="none" w="sm" len="sm"/>
            </a:ln>
          </a:right>
        </a:tcBdr>
      </a:tcStyle>
    </a:band2V>
    <a:lastCol>
      <a:tcTxStyle b="on" i="off"/>
      <a:tcStyle>
        <a:tcBdr/>
      </a:tcStyle>
    </a:lastCol>
    <a:firstCol>
      <a:tcTxStyle b="on" i="off"/>
      <a:tcStyle>
        <a:tcBdr/>
      </a:tcStyle>
    </a:firstCol>
    <a:lastRow>
      <a:tcTxStyle b="on" i="off"/>
      <a:tcStyle>
        <a:tcBdr>
          <a:top>
            <a:ln w="50800" cap="flat" cmpd="sng">
              <a:solidFill>
                <a:schemeClr val="accent1"/>
              </a:solidFill>
              <a:prstDash val="solid"/>
              <a:round/>
              <a:headEnd type="none" w="sm" len="sm"/>
              <a:tailEnd type="none" w="sm" len="sm"/>
            </a:ln>
          </a:top>
        </a:tcBdr>
      </a:tcStyle>
    </a:lastRow>
    <a:seCell>
      <a:tcTxStyle b="off" i="off"/>
      <a:tcStyle>
        <a:tcBdr/>
      </a:tcStyle>
    </a:seCell>
    <a:swCell>
      <a:tcTxStyle b="off" i="off"/>
      <a:tcStyle>
        <a:tcBdr/>
      </a:tcStyle>
    </a:swCell>
    <a:firstRow>
      <a:tcTxStyle b="on" i="off">
        <a:font>
          <a:latin typeface="Century Gothic"/>
          <a:ea typeface="Century Gothic"/>
          <a:cs typeface="Century Gothic"/>
        </a:font>
        <a:schemeClr val="lt1"/>
      </a:tcTxStyle>
      <a:tcStyle>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guide pos="3839"/>
        <p:guide orient="horz" pos="216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4.fntdata"/><Relationship Id="rId63"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2"/>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5pPr>
            <a:lvl6pPr marR="0" lvl="5"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6pPr>
            <a:lvl7pPr marR="0" lvl="6"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7pPr>
            <a:lvl8pPr marR="0" lvl="7"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8pPr>
            <a:lvl9pPr marR="0" lvl="8"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2"/>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5pPr>
            <a:lvl6pPr marR="0" lvl="5"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6pPr>
            <a:lvl7pPr marR="0" lvl="6"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7pPr>
            <a:lvl8pPr marR="0" lvl="7"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8pPr>
            <a:lvl9pPr marR="0" lvl="8"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600" b="0" i="0" u="none" strike="noStrike" cap="none">
                <a:solidFill>
                  <a:schemeClr val="dk2"/>
                </a:solidFill>
                <a:latin typeface="Century Gothic"/>
                <a:ea typeface="Century Gothic"/>
                <a:cs typeface="Century Gothic"/>
                <a:sym typeface="Century Gothic"/>
              </a:defRPr>
            </a:lvl1pPr>
            <a:lvl2pPr marL="914400" marR="0" lvl="1" indent="-228600" algn="l" rtl="0">
              <a:lnSpc>
                <a:spcPct val="100000"/>
              </a:lnSpc>
              <a:spcBef>
                <a:spcPts val="0"/>
              </a:spcBef>
              <a:spcAft>
                <a:spcPts val="0"/>
              </a:spcAft>
              <a:buClr>
                <a:srgbClr val="000000"/>
              </a:buClr>
              <a:buSzPts val="1400"/>
              <a:buFont typeface="Arial"/>
              <a:buNone/>
              <a:defRPr sz="1600" b="0" i="0" u="none" strike="noStrike" cap="none">
                <a:solidFill>
                  <a:schemeClr val="dk2"/>
                </a:solidFill>
                <a:latin typeface="Century Gothic"/>
                <a:ea typeface="Century Gothic"/>
                <a:cs typeface="Century Gothic"/>
                <a:sym typeface="Century Gothic"/>
              </a:defRPr>
            </a:lvl2pPr>
            <a:lvl3pPr marL="1371600" marR="0" lvl="2" indent="-228600" algn="l" rtl="0">
              <a:lnSpc>
                <a:spcPct val="100000"/>
              </a:lnSpc>
              <a:spcBef>
                <a:spcPts val="0"/>
              </a:spcBef>
              <a:spcAft>
                <a:spcPts val="0"/>
              </a:spcAft>
              <a:buClr>
                <a:srgbClr val="000000"/>
              </a:buClr>
              <a:buSzPts val="1400"/>
              <a:buFont typeface="Arial"/>
              <a:buNone/>
              <a:defRPr sz="1600" b="0" i="0" u="none" strike="noStrike" cap="none">
                <a:solidFill>
                  <a:schemeClr val="dk2"/>
                </a:solidFill>
                <a:latin typeface="Century Gothic"/>
                <a:ea typeface="Century Gothic"/>
                <a:cs typeface="Century Gothic"/>
                <a:sym typeface="Century Gothic"/>
              </a:defRPr>
            </a:lvl3pPr>
            <a:lvl4pPr marL="1828800" marR="0" lvl="3" indent="-228600" algn="l" rtl="0">
              <a:lnSpc>
                <a:spcPct val="100000"/>
              </a:lnSpc>
              <a:spcBef>
                <a:spcPts val="0"/>
              </a:spcBef>
              <a:spcAft>
                <a:spcPts val="0"/>
              </a:spcAft>
              <a:buClr>
                <a:srgbClr val="000000"/>
              </a:buClr>
              <a:buSzPts val="1400"/>
              <a:buFont typeface="Arial"/>
              <a:buNone/>
              <a:defRPr sz="1600" b="0" i="0" u="none" strike="noStrike" cap="none">
                <a:solidFill>
                  <a:schemeClr val="dk2"/>
                </a:solidFill>
                <a:latin typeface="Century Gothic"/>
                <a:ea typeface="Century Gothic"/>
                <a:cs typeface="Century Gothic"/>
                <a:sym typeface="Century Gothic"/>
              </a:defRPr>
            </a:lvl4pPr>
            <a:lvl5pPr marL="2286000" marR="0" lvl="4" indent="-228600" algn="l" rtl="0">
              <a:lnSpc>
                <a:spcPct val="100000"/>
              </a:lnSpc>
              <a:spcBef>
                <a:spcPts val="0"/>
              </a:spcBef>
              <a:spcAft>
                <a:spcPts val="0"/>
              </a:spcAft>
              <a:buClr>
                <a:srgbClr val="000000"/>
              </a:buClr>
              <a:buSzPts val="1400"/>
              <a:buFont typeface="Arial"/>
              <a:buNone/>
              <a:defRPr sz="1600" b="0" i="0" u="none" strike="noStrike" cap="none">
                <a:solidFill>
                  <a:schemeClr val="dk2"/>
                </a:solidFill>
                <a:latin typeface="Century Gothic"/>
                <a:ea typeface="Century Gothic"/>
                <a:cs typeface="Century Gothic"/>
                <a:sym typeface="Century Gothic"/>
              </a:defRPr>
            </a:lvl5pPr>
            <a:lvl6pPr marL="2743200" marR="0" lvl="5" indent="-228600" algn="l" rtl="0">
              <a:lnSpc>
                <a:spcPct val="100000"/>
              </a:lnSpc>
              <a:spcBef>
                <a:spcPts val="0"/>
              </a:spcBef>
              <a:spcAft>
                <a:spcPts val="0"/>
              </a:spcAft>
              <a:buClr>
                <a:srgbClr val="000000"/>
              </a:buClr>
              <a:buSzPts val="1400"/>
              <a:buFont typeface="Arial"/>
              <a:buNone/>
              <a:defRPr sz="1600" b="0" i="0" u="none" strike="noStrike" cap="none">
                <a:solidFill>
                  <a:schemeClr val="dk1"/>
                </a:solidFill>
                <a:latin typeface="Century Gothic"/>
                <a:ea typeface="Century Gothic"/>
                <a:cs typeface="Century Gothic"/>
                <a:sym typeface="Century Gothic"/>
              </a:defRPr>
            </a:lvl6pPr>
            <a:lvl7pPr marL="3200400" marR="0" lvl="6" indent="-228600" algn="l" rtl="0">
              <a:lnSpc>
                <a:spcPct val="100000"/>
              </a:lnSpc>
              <a:spcBef>
                <a:spcPts val="0"/>
              </a:spcBef>
              <a:spcAft>
                <a:spcPts val="0"/>
              </a:spcAft>
              <a:buClr>
                <a:srgbClr val="000000"/>
              </a:buClr>
              <a:buSzPts val="1400"/>
              <a:buFont typeface="Arial"/>
              <a:buNone/>
              <a:defRPr sz="1600" b="0" i="0" u="none" strike="noStrike" cap="none">
                <a:solidFill>
                  <a:schemeClr val="dk1"/>
                </a:solidFill>
                <a:latin typeface="Century Gothic"/>
                <a:ea typeface="Century Gothic"/>
                <a:cs typeface="Century Gothic"/>
                <a:sym typeface="Century Gothic"/>
              </a:defRPr>
            </a:lvl7pPr>
            <a:lvl8pPr marL="3657600" marR="0" lvl="7" indent="-228600" algn="l" rtl="0">
              <a:lnSpc>
                <a:spcPct val="100000"/>
              </a:lnSpc>
              <a:spcBef>
                <a:spcPts val="0"/>
              </a:spcBef>
              <a:spcAft>
                <a:spcPts val="0"/>
              </a:spcAft>
              <a:buClr>
                <a:srgbClr val="000000"/>
              </a:buClr>
              <a:buSzPts val="1400"/>
              <a:buFont typeface="Arial"/>
              <a:buNone/>
              <a:defRPr sz="1600" b="0" i="0" u="none" strike="noStrike" cap="none">
                <a:solidFill>
                  <a:schemeClr val="dk1"/>
                </a:solidFill>
                <a:latin typeface="Century Gothic"/>
                <a:ea typeface="Century Gothic"/>
                <a:cs typeface="Century Gothic"/>
                <a:sym typeface="Century Gothic"/>
              </a:defRPr>
            </a:lvl8pPr>
            <a:lvl9pPr marL="4114800" marR="0" lvl="8" indent="-228600" algn="l" rtl="0">
              <a:lnSpc>
                <a:spcPct val="100000"/>
              </a:lnSpc>
              <a:spcBef>
                <a:spcPts val="0"/>
              </a:spcBef>
              <a:spcAft>
                <a:spcPts val="0"/>
              </a:spcAft>
              <a:buClr>
                <a:srgbClr val="000000"/>
              </a:buClr>
              <a:buSzPts val="1400"/>
              <a:buFont typeface="Arial"/>
              <a:buNone/>
              <a:defRPr sz="1600" b="0" i="0" u="none" strike="noStrike" cap="none">
                <a:solidFill>
                  <a:schemeClr val="dk1"/>
                </a:solidFill>
                <a:latin typeface="Century Gothic"/>
                <a:ea typeface="Century Gothic"/>
                <a:cs typeface="Century Gothic"/>
                <a:sym typeface="Century Gothic"/>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2"/>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5pPr>
            <a:lvl6pPr marR="0" lvl="5"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6pPr>
            <a:lvl7pPr marR="0" lvl="6"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7pPr>
            <a:lvl8pPr marR="0" lvl="7"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8pPr>
            <a:lvl9pPr marR="0" lvl="8"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ru-RU" sz="1200" b="0" i="0" u="none" strike="noStrike" cap="none">
                <a:solidFill>
                  <a:schemeClr val="dk2"/>
                </a:solidFill>
                <a:latin typeface="Century Gothic"/>
                <a:ea typeface="Century Gothic"/>
                <a:cs typeface="Century Gothic"/>
                <a:sym typeface="Century Gothic"/>
              </a:rPr>
              <a:t>‹#›</a:t>
            </a:fld>
            <a:endParaRPr sz="1200" b="0" i="0" u="none" strike="noStrike" cap="none">
              <a:solidFill>
                <a:schemeClr val="dk2"/>
              </a:solidFill>
              <a:latin typeface="Century Gothic"/>
              <a:ea typeface="Century Gothic"/>
              <a:cs typeface="Century Gothic"/>
              <a:sym typeface="Century Gothic"/>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3" name="Google Shape;83;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9" name="Google Shape;8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1" name="Google Shape;10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9" name="Google Shape;10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6" name="Google Shape;12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2" name="Google Shape;13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9" name="Google Shape;13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2" name="Google Shape;152;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9" name="Google Shape;15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5" name="Google Shape;16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2" name="Google Shape;172;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8" name="Google Shape;17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5" name="Google Shape;1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2" name="Google Shape;1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8" name="Google Shape;19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5" name="Google Shape;205;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8" name="Google Shape;21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4" name="Google Shape;22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0" name="Google Shape;23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7" name="Google Shape;237;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2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4" name="Google Shape;24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1" name="Google Shape;251;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2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7" name="Google Shape;25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2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4" name="Google Shape;26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3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0" name="Google Shape;270;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3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7" name="Google Shape;27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3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3" name="Google Shape;283;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3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3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6" name="Google Shape;29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3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2" name="Google Shape;302;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3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0" name="Google Shape;310;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7" name="Google Shape;317;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3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3" name="Google Shape;323;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9" name="Google Shape;329;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4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6" name="Google Shape;336;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4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3" name="Google Shape;343;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4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0" name="Google Shape;35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4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7" name="Google Shape;357;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4" name="Google Shape;364;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4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1" name="Google Shape;371;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4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8" name="Google Shape;378;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4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5" name="Google Shape;385;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4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2" name="Google Shape;392;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4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9" name="Google Shape;399;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Титульный слайд" type="title">
  <p:cSld name="TITLE">
    <p:bg>
      <p:bgPr>
        <a:blipFill>
          <a:blip r:embed="rId2">
            <a:alphaModFix/>
          </a:blip>
          <a:stretch>
            <a:fillRect/>
          </a:stretch>
        </a:blipFill>
        <a:effectLst/>
      </p:bgPr>
    </p:bg>
    <p:spTree>
      <p:nvGrpSpPr>
        <p:cNvPr id="1" name="Shape 16"/>
        <p:cNvGrpSpPr/>
        <p:nvPr/>
      </p:nvGrpSpPr>
      <p:grpSpPr>
        <a:xfrm>
          <a:off x="0" y="0"/>
          <a:ext cx="0" cy="0"/>
          <a:chOff x="0" y="0"/>
          <a:chExt cx="0" cy="0"/>
        </a:xfrm>
      </p:grpSpPr>
      <p:sp>
        <p:nvSpPr>
          <p:cNvPr id="17" name="Google Shape;17;p51"/>
          <p:cNvSpPr txBox="1">
            <a:spLocks noGrp="1"/>
          </p:cNvSpPr>
          <p:nvPr>
            <p:ph type="ctrTitle"/>
          </p:nvPr>
        </p:nvSpPr>
        <p:spPr>
          <a:xfrm>
            <a:off x="4672383" y="1498601"/>
            <a:ext cx="7008574" cy="3298825"/>
          </a:xfrm>
          <a:prstGeom prst="rect">
            <a:avLst/>
          </a:prstGeom>
          <a:noFill/>
          <a:ln>
            <a:noFill/>
          </a:ln>
        </p:spPr>
        <p:txBody>
          <a:bodyPr spcFirstLastPara="1" wrap="square" lIns="121875" tIns="60925" rIns="121875" bIns="60925" anchor="b" anchorCtr="0">
            <a:normAutofit/>
          </a:bodyPr>
          <a:lstStyle>
            <a:lvl1pPr lvl="0" algn="l">
              <a:lnSpc>
                <a:spcPct val="90000"/>
              </a:lnSpc>
              <a:spcBef>
                <a:spcPts val="0"/>
              </a:spcBef>
              <a:spcAft>
                <a:spcPts val="0"/>
              </a:spcAft>
              <a:buClr>
                <a:schemeClr val="dk1"/>
              </a:buClr>
              <a:buSzPts val="5400"/>
              <a:buFont typeface="Century Gothic"/>
              <a:buNone/>
              <a:defRPr sz="5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51"/>
          <p:cNvSpPr txBox="1">
            <a:spLocks noGrp="1"/>
          </p:cNvSpPr>
          <p:nvPr>
            <p:ph type="subTitle" idx="1"/>
          </p:nvPr>
        </p:nvSpPr>
        <p:spPr>
          <a:xfrm>
            <a:off x="4672383" y="4927600"/>
            <a:ext cx="7008574" cy="1244600"/>
          </a:xfrm>
          <a:prstGeom prst="rect">
            <a:avLst/>
          </a:prstGeom>
          <a:noFill/>
          <a:ln>
            <a:noFill/>
          </a:ln>
        </p:spPr>
        <p:txBody>
          <a:bodyPr spcFirstLastPara="1" wrap="square" lIns="121875" tIns="60925" rIns="121875" bIns="60925" anchor="t" anchorCtr="0">
            <a:normAutofit/>
          </a:bodyPr>
          <a:lstStyle>
            <a:lvl1pPr lvl="0" algn="l">
              <a:lnSpc>
                <a:spcPct val="95000"/>
              </a:lnSpc>
              <a:spcBef>
                <a:spcPts val="0"/>
              </a:spcBef>
              <a:spcAft>
                <a:spcPts val="0"/>
              </a:spcAft>
              <a:buClr>
                <a:schemeClr val="dk1"/>
              </a:buClr>
              <a:buSzPts val="2800"/>
              <a:buNone/>
              <a:defRPr sz="2800" b="0">
                <a:solidFill>
                  <a:schemeClr val="dk1"/>
                </a:solidFill>
              </a:defRPr>
            </a:lvl1pPr>
            <a:lvl2pPr lvl="1" algn="ctr">
              <a:lnSpc>
                <a:spcPct val="95000"/>
              </a:lnSpc>
              <a:spcBef>
                <a:spcPts val="1066"/>
              </a:spcBef>
              <a:spcAft>
                <a:spcPts val="0"/>
              </a:spcAft>
              <a:buClr>
                <a:srgbClr val="8E94AB"/>
              </a:buClr>
              <a:buSzPts val="2000"/>
              <a:buNone/>
              <a:defRPr>
                <a:solidFill>
                  <a:srgbClr val="8E94AB"/>
                </a:solidFill>
              </a:defRPr>
            </a:lvl2pPr>
            <a:lvl3pPr lvl="2" algn="ctr">
              <a:lnSpc>
                <a:spcPct val="95000"/>
              </a:lnSpc>
              <a:spcBef>
                <a:spcPts val="1066"/>
              </a:spcBef>
              <a:spcAft>
                <a:spcPts val="0"/>
              </a:spcAft>
              <a:buClr>
                <a:srgbClr val="8E94AB"/>
              </a:buClr>
              <a:buSzPts val="1800"/>
              <a:buNone/>
              <a:defRPr>
                <a:solidFill>
                  <a:srgbClr val="8E94AB"/>
                </a:solidFill>
              </a:defRPr>
            </a:lvl3pPr>
            <a:lvl4pPr lvl="3" algn="ctr">
              <a:lnSpc>
                <a:spcPct val="95000"/>
              </a:lnSpc>
              <a:spcBef>
                <a:spcPts val="1066"/>
              </a:spcBef>
              <a:spcAft>
                <a:spcPts val="0"/>
              </a:spcAft>
              <a:buClr>
                <a:srgbClr val="8E94AB"/>
              </a:buClr>
              <a:buSzPts val="1800"/>
              <a:buNone/>
              <a:defRPr>
                <a:solidFill>
                  <a:srgbClr val="8E94AB"/>
                </a:solidFill>
              </a:defRPr>
            </a:lvl4pPr>
            <a:lvl5pPr lvl="4" algn="ctr">
              <a:lnSpc>
                <a:spcPct val="95000"/>
              </a:lnSpc>
              <a:spcBef>
                <a:spcPts val="1066"/>
              </a:spcBef>
              <a:spcAft>
                <a:spcPts val="0"/>
              </a:spcAft>
              <a:buClr>
                <a:srgbClr val="8E94AB"/>
              </a:buClr>
              <a:buSzPts val="1800"/>
              <a:buNone/>
              <a:defRPr>
                <a:solidFill>
                  <a:srgbClr val="8E94AB"/>
                </a:solidFill>
              </a:defRPr>
            </a:lvl5pPr>
            <a:lvl6pPr lvl="5" algn="ctr">
              <a:lnSpc>
                <a:spcPct val="95000"/>
              </a:lnSpc>
              <a:spcBef>
                <a:spcPts val="1066"/>
              </a:spcBef>
              <a:spcAft>
                <a:spcPts val="0"/>
              </a:spcAft>
              <a:buClr>
                <a:srgbClr val="8E94AB"/>
              </a:buClr>
              <a:buSzPts val="1620"/>
              <a:buNone/>
              <a:defRPr>
                <a:solidFill>
                  <a:srgbClr val="8E94AB"/>
                </a:solidFill>
              </a:defRPr>
            </a:lvl6pPr>
            <a:lvl7pPr lvl="6" algn="ctr">
              <a:lnSpc>
                <a:spcPct val="95000"/>
              </a:lnSpc>
              <a:spcBef>
                <a:spcPts val="1066"/>
              </a:spcBef>
              <a:spcAft>
                <a:spcPts val="0"/>
              </a:spcAft>
              <a:buClr>
                <a:srgbClr val="8E94AB"/>
              </a:buClr>
              <a:buSzPts val="1620"/>
              <a:buNone/>
              <a:defRPr>
                <a:solidFill>
                  <a:srgbClr val="8E94AB"/>
                </a:solidFill>
              </a:defRPr>
            </a:lvl7pPr>
            <a:lvl8pPr lvl="7" algn="ctr">
              <a:lnSpc>
                <a:spcPct val="95000"/>
              </a:lnSpc>
              <a:spcBef>
                <a:spcPts val="1066"/>
              </a:spcBef>
              <a:spcAft>
                <a:spcPts val="0"/>
              </a:spcAft>
              <a:buClr>
                <a:srgbClr val="8E94AB"/>
              </a:buClr>
              <a:buSzPts val="1620"/>
              <a:buNone/>
              <a:defRPr>
                <a:solidFill>
                  <a:srgbClr val="8E94AB"/>
                </a:solidFill>
              </a:defRPr>
            </a:lvl8pPr>
            <a:lvl9pPr lvl="8" algn="ctr">
              <a:lnSpc>
                <a:spcPct val="95000"/>
              </a:lnSpc>
              <a:spcBef>
                <a:spcPts val="1066"/>
              </a:spcBef>
              <a:spcAft>
                <a:spcPts val="0"/>
              </a:spcAft>
              <a:buClr>
                <a:srgbClr val="8E94AB"/>
              </a:buClr>
              <a:buSzPts val="1620"/>
              <a:buNone/>
              <a:defRPr>
                <a:solidFill>
                  <a:srgbClr val="8E94AB"/>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19"/>
        <p:cNvGrpSpPr/>
        <p:nvPr/>
      </p:nvGrpSpPr>
      <p:grpSpPr>
        <a:xfrm>
          <a:off x="0" y="0"/>
          <a:ext cx="0" cy="0"/>
          <a:chOff x="0" y="0"/>
          <a:chExt cx="0" cy="0"/>
        </a:xfrm>
      </p:grpSpPr>
      <p:sp>
        <p:nvSpPr>
          <p:cNvPr id="20" name="Google Shape;20;p52"/>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44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52"/>
          <p:cNvSpPr txBox="1">
            <a:spLocks noGrp="1"/>
          </p:cNvSpPr>
          <p:nvPr>
            <p:ph type="body" idx="1"/>
          </p:nvPr>
        </p:nvSpPr>
        <p:spPr>
          <a:xfrm>
            <a:off x="1117309" y="1701800"/>
            <a:ext cx="10157354" cy="4470400"/>
          </a:xfrm>
          <a:prstGeom prst="rect">
            <a:avLst/>
          </a:prstGeom>
          <a:noFill/>
          <a:ln>
            <a:noFill/>
          </a:ln>
        </p:spPr>
        <p:txBody>
          <a:bodyPr spcFirstLastPara="1" wrap="square" lIns="121875" tIns="60925" rIns="121875" bIns="60925" anchor="t" anchorCtr="0">
            <a:normAutofit/>
          </a:bodyPr>
          <a:lstStyle>
            <a:lvl1pPr marL="457200" lvl="0" indent="-342900" algn="l">
              <a:lnSpc>
                <a:spcPct val="95000"/>
              </a:lnSpc>
              <a:spcBef>
                <a:spcPts val="1866"/>
              </a:spcBef>
              <a:spcAft>
                <a:spcPts val="0"/>
              </a:spcAft>
              <a:buClr>
                <a:schemeClr val="dk1"/>
              </a:buClr>
              <a:buSzPts val="1800"/>
              <a:buChar char="•"/>
              <a:defRPr/>
            </a:lvl1pPr>
            <a:lvl2pPr marL="914400" lvl="1" indent="-342900" algn="l">
              <a:lnSpc>
                <a:spcPct val="95000"/>
              </a:lnSpc>
              <a:spcBef>
                <a:spcPts val="1066"/>
              </a:spcBef>
              <a:spcAft>
                <a:spcPts val="0"/>
              </a:spcAft>
              <a:buClr>
                <a:schemeClr val="dk1"/>
              </a:buClr>
              <a:buSzPts val="1800"/>
              <a:buChar char="–"/>
              <a:defRPr/>
            </a:lvl2pPr>
            <a:lvl3pPr marL="1371600" lvl="2" indent="-342900" algn="l">
              <a:lnSpc>
                <a:spcPct val="95000"/>
              </a:lnSpc>
              <a:spcBef>
                <a:spcPts val="1066"/>
              </a:spcBef>
              <a:spcAft>
                <a:spcPts val="0"/>
              </a:spcAft>
              <a:buClr>
                <a:schemeClr val="dk1"/>
              </a:buClr>
              <a:buSzPts val="1800"/>
              <a:buChar char="–"/>
              <a:defRPr/>
            </a:lvl3pPr>
            <a:lvl4pPr marL="1828800" lvl="3" indent="-342900" algn="l">
              <a:lnSpc>
                <a:spcPct val="95000"/>
              </a:lnSpc>
              <a:spcBef>
                <a:spcPts val="1066"/>
              </a:spcBef>
              <a:spcAft>
                <a:spcPts val="0"/>
              </a:spcAft>
              <a:buClr>
                <a:schemeClr val="dk1"/>
              </a:buClr>
              <a:buSzPts val="1800"/>
              <a:buChar char="–"/>
              <a:defRPr/>
            </a:lvl4pPr>
            <a:lvl5pPr marL="2286000" lvl="4" indent="-342900" algn="l">
              <a:lnSpc>
                <a:spcPct val="95000"/>
              </a:lnSpc>
              <a:spcBef>
                <a:spcPts val="1066"/>
              </a:spcBef>
              <a:spcAft>
                <a:spcPts val="0"/>
              </a:spcAft>
              <a:buClr>
                <a:schemeClr val="dk1"/>
              </a:buClr>
              <a:buSzPts val="1800"/>
              <a:buChar char="–"/>
              <a:defRPr/>
            </a:lvl5pPr>
            <a:lvl6pPr marL="2743200" lvl="5" indent="-331470" algn="l">
              <a:lnSpc>
                <a:spcPct val="95000"/>
              </a:lnSpc>
              <a:spcBef>
                <a:spcPts val="1066"/>
              </a:spcBef>
              <a:spcAft>
                <a:spcPts val="0"/>
              </a:spcAft>
              <a:buClr>
                <a:schemeClr val="dk1"/>
              </a:buClr>
              <a:buSzPts val="1620"/>
              <a:buChar char="–"/>
              <a:defRPr/>
            </a:lvl6pPr>
            <a:lvl7pPr marL="3200400" lvl="6" indent="-331470" algn="l">
              <a:lnSpc>
                <a:spcPct val="95000"/>
              </a:lnSpc>
              <a:spcBef>
                <a:spcPts val="1066"/>
              </a:spcBef>
              <a:spcAft>
                <a:spcPts val="0"/>
              </a:spcAft>
              <a:buClr>
                <a:schemeClr val="dk1"/>
              </a:buClr>
              <a:buSzPts val="1620"/>
              <a:buChar char="–"/>
              <a:defRPr/>
            </a:lvl7pPr>
            <a:lvl8pPr marL="3657600" lvl="7" indent="-331470" algn="l">
              <a:lnSpc>
                <a:spcPct val="95000"/>
              </a:lnSpc>
              <a:spcBef>
                <a:spcPts val="1066"/>
              </a:spcBef>
              <a:spcAft>
                <a:spcPts val="0"/>
              </a:spcAft>
              <a:buClr>
                <a:schemeClr val="dk1"/>
              </a:buClr>
              <a:buSzPts val="1620"/>
              <a:buChar char="–"/>
              <a:defRPr/>
            </a:lvl8pPr>
            <a:lvl9pPr marL="4114800" lvl="8" indent="-331470" algn="l">
              <a:lnSpc>
                <a:spcPct val="95000"/>
              </a:lnSpc>
              <a:spcBef>
                <a:spcPts val="1066"/>
              </a:spcBef>
              <a:spcAft>
                <a:spcPts val="0"/>
              </a:spcAft>
              <a:buClr>
                <a:schemeClr val="dk1"/>
              </a:buClr>
              <a:buSzPts val="1620"/>
              <a:buChar char="–"/>
              <a:defRPr/>
            </a:lvl9pPr>
          </a:lstStyle>
          <a:p>
            <a:endParaRPr/>
          </a:p>
        </p:txBody>
      </p:sp>
      <p:sp>
        <p:nvSpPr>
          <p:cNvPr id="22" name="Google Shape;22;p52"/>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52"/>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52"/>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Заголовок раздела" type="secHead">
  <p:cSld name="SECTION_HEADER">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53"/>
          <p:cNvSpPr txBox="1">
            <a:spLocks noGrp="1"/>
          </p:cNvSpPr>
          <p:nvPr>
            <p:ph type="title"/>
          </p:nvPr>
        </p:nvSpPr>
        <p:spPr>
          <a:xfrm>
            <a:off x="812589" y="4445000"/>
            <a:ext cx="7008574" cy="1930400"/>
          </a:xfrm>
          <a:prstGeom prst="rect">
            <a:avLst/>
          </a:prstGeom>
          <a:noFill/>
          <a:ln>
            <a:noFill/>
          </a:ln>
        </p:spPr>
        <p:txBody>
          <a:bodyPr spcFirstLastPara="1" wrap="square" lIns="121875" tIns="60925" rIns="121875" bIns="60925" anchor="t" anchorCtr="0">
            <a:normAutofit/>
          </a:bodyPr>
          <a:lstStyle>
            <a:lvl1pPr lvl="0" algn="l">
              <a:lnSpc>
                <a:spcPct val="85000"/>
              </a:lnSpc>
              <a:spcBef>
                <a:spcPts val="0"/>
              </a:spcBef>
              <a:spcAft>
                <a:spcPts val="0"/>
              </a:spcAft>
              <a:buClr>
                <a:schemeClr val="dk1"/>
              </a:buClr>
              <a:buSzPts val="5400"/>
              <a:buFont typeface="Century Gothic"/>
              <a:buNone/>
              <a:defRPr sz="5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53"/>
          <p:cNvSpPr txBox="1">
            <a:spLocks noGrp="1"/>
          </p:cNvSpPr>
          <p:nvPr>
            <p:ph type="body" idx="1"/>
          </p:nvPr>
        </p:nvSpPr>
        <p:spPr>
          <a:xfrm>
            <a:off x="812589" y="3124200"/>
            <a:ext cx="7008574" cy="1296987"/>
          </a:xfrm>
          <a:prstGeom prst="rect">
            <a:avLst/>
          </a:prstGeom>
          <a:noFill/>
          <a:ln>
            <a:noFill/>
          </a:ln>
        </p:spPr>
        <p:txBody>
          <a:bodyPr spcFirstLastPara="1" wrap="square" lIns="121875" tIns="60925" rIns="121875" bIns="60925" anchor="b" anchorCtr="0">
            <a:normAutofit/>
          </a:bodyPr>
          <a:lstStyle>
            <a:lvl1pPr marL="457200" lvl="0" indent="-228600" algn="l">
              <a:lnSpc>
                <a:spcPct val="95000"/>
              </a:lnSpc>
              <a:spcBef>
                <a:spcPts val="0"/>
              </a:spcBef>
              <a:spcAft>
                <a:spcPts val="0"/>
              </a:spcAft>
              <a:buClr>
                <a:schemeClr val="dk1"/>
              </a:buClr>
              <a:buSzPts val="2800"/>
              <a:buNone/>
              <a:defRPr sz="2800">
                <a:solidFill>
                  <a:schemeClr val="dk1"/>
                </a:solidFill>
              </a:defRPr>
            </a:lvl1pPr>
            <a:lvl2pPr marL="914400" lvl="1" indent="-228600" algn="l">
              <a:lnSpc>
                <a:spcPct val="95000"/>
              </a:lnSpc>
              <a:spcBef>
                <a:spcPts val="1066"/>
              </a:spcBef>
              <a:spcAft>
                <a:spcPts val="0"/>
              </a:spcAft>
              <a:buClr>
                <a:srgbClr val="8E94AB"/>
              </a:buClr>
              <a:buSzPts val="2400"/>
              <a:buNone/>
              <a:defRPr sz="2400">
                <a:solidFill>
                  <a:srgbClr val="8E94AB"/>
                </a:solidFill>
              </a:defRPr>
            </a:lvl2pPr>
            <a:lvl3pPr marL="1371600" lvl="2" indent="-228600" algn="l">
              <a:lnSpc>
                <a:spcPct val="95000"/>
              </a:lnSpc>
              <a:spcBef>
                <a:spcPts val="1066"/>
              </a:spcBef>
              <a:spcAft>
                <a:spcPts val="0"/>
              </a:spcAft>
              <a:buClr>
                <a:srgbClr val="8E94AB"/>
              </a:buClr>
              <a:buSzPts val="2100"/>
              <a:buNone/>
              <a:defRPr sz="2100">
                <a:solidFill>
                  <a:srgbClr val="8E94AB"/>
                </a:solidFill>
              </a:defRPr>
            </a:lvl3pPr>
            <a:lvl4pPr marL="1828800" lvl="3" indent="-228600" algn="l">
              <a:lnSpc>
                <a:spcPct val="95000"/>
              </a:lnSpc>
              <a:spcBef>
                <a:spcPts val="1066"/>
              </a:spcBef>
              <a:spcAft>
                <a:spcPts val="0"/>
              </a:spcAft>
              <a:buClr>
                <a:srgbClr val="8E94AB"/>
              </a:buClr>
              <a:buSzPts val="1900"/>
              <a:buNone/>
              <a:defRPr sz="1900">
                <a:solidFill>
                  <a:srgbClr val="8E94AB"/>
                </a:solidFill>
              </a:defRPr>
            </a:lvl4pPr>
            <a:lvl5pPr marL="2286000" lvl="4" indent="-228600" algn="l">
              <a:lnSpc>
                <a:spcPct val="95000"/>
              </a:lnSpc>
              <a:spcBef>
                <a:spcPts val="1066"/>
              </a:spcBef>
              <a:spcAft>
                <a:spcPts val="0"/>
              </a:spcAft>
              <a:buClr>
                <a:srgbClr val="8E94AB"/>
              </a:buClr>
              <a:buSzPts val="1900"/>
              <a:buNone/>
              <a:defRPr sz="1900">
                <a:solidFill>
                  <a:srgbClr val="8E94AB"/>
                </a:solidFill>
              </a:defRPr>
            </a:lvl5pPr>
            <a:lvl6pPr marL="2743200" lvl="5" indent="-228600" algn="l">
              <a:lnSpc>
                <a:spcPct val="95000"/>
              </a:lnSpc>
              <a:spcBef>
                <a:spcPts val="1066"/>
              </a:spcBef>
              <a:spcAft>
                <a:spcPts val="0"/>
              </a:spcAft>
              <a:buClr>
                <a:srgbClr val="8E94AB"/>
              </a:buClr>
              <a:buSzPts val="1710"/>
              <a:buNone/>
              <a:defRPr sz="1900">
                <a:solidFill>
                  <a:srgbClr val="8E94AB"/>
                </a:solidFill>
              </a:defRPr>
            </a:lvl6pPr>
            <a:lvl7pPr marL="3200400" lvl="6" indent="-228600" algn="l">
              <a:lnSpc>
                <a:spcPct val="95000"/>
              </a:lnSpc>
              <a:spcBef>
                <a:spcPts val="1066"/>
              </a:spcBef>
              <a:spcAft>
                <a:spcPts val="0"/>
              </a:spcAft>
              <a:buClr>
                <a:srgbClr val="8E94AB"/>
              </a:buClr>
              <a:buSzPts val="1710"/>
              <a:buNone/>
              <a:defRPr sz="1900">
                <a:solidFill>
                  <a:srgbClr val="8E94AB"/>
                </a:solidFill>
              </a:defRPr>
            </a:lvl7pPr>
            <a:lvl8pPr marL="3657600" lvl="7" indent="-228600" algn="l">
              <a:lnSpc>
                <a:spcPct val="95000"/>
              </a:lnSpc>
              <a:spcBef>
                <a:spcPts val="1066"/>
              </a:spcBef>
              <a:spcAft>
                <a:spcPts val="0"/>
              </a:spcAft>
              <a:buClr>
                <a:srgbClr val="8E94AB"/>
              </a:buClr>
              <a:buSzPts val="1710"/>
              <a:buNone/>
              <a:defRPr sz="1900">
                <a:solidFill>
                  <a:srgbClr val="8E94AB"/>
                </a:solidFill>
              </a:defRPr>
            </a:lvl8pPr>
            <a:lvl9pPr marL="4114800" lvl="8" indent="-228600" algn="l">
              <a:lnSpc>
                <a:spcPct val="95000"/>
              </a:lnSpc>
              <a:spcBef>
                <a:spcPts val="1066"/>
              </a:spcBef>
              <a:spcAft>
                <a:spcPts val="0"/>
              </a:spcAft>
              <a:buClr>
                <a:srgbClr val="8E94AB"/>
              </a:buClr>
              <a:buSzPts val="1710"/>
              <a:buNone/>
              <a:defRPr sz="1900">
                <a:solidFill>
                  <a:srgbClr val="8E94AB"/>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28"/>
        <p:cNvGrpSpPr/>
        <p:nvPr/>
      </p:nvGrpSpPr>
      <p:grpSpPr>
        <a:xfrm>
          <a:off x="0" y="0"/>
          <a:ext cx="0" cy="0"/>
          <a:chOff x="0" y="0"/>
          <a:chExt cx="0" cy="0"/>
        </a:xfrm>
      </p:grpSpPr>
      <p:sp>
        <p:nvSpPr>
          <p:cNvPr id="29" name="Google Shape;29;p54"/>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44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54"/>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4"/>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4"/>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Пустой слайд" type="blank">
  <p:cSld name="BLANK">
    <p:spTree>
      <p:nvGrpSpPr>
        <p:cNvPr id="1" name="Shape 33"/>
        <p:cNvGrpSpPr/>
        <p:nvPr/>
      </p:nvGrpSpPr>
      <p:grpSpPr>
        <a:xfrm>
          <a:off x="0" y="0"/>
          <a:ext cx="0" cy="0"/>
          <a:chOff x="0" y="0"/>
          <a:chExt cx="0" cy="0"/>
        </a:xfrm>
      </p:grpSpPr>
      <p:sp>
        <p:nvSpPr>
          <p:cNvPr id="34" name="Google Shape;34;p55"/>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5"/>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55"/>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Два типа объектов" type="twoObj">
  <p:cSld name="TWO_OBJECTS">
    <p:spTree>
      <p:nvGrpSpPr>
        <p:cNvPr id="1" name="Shape 37"/>
        <p:cNvGrpSpPr/>
        <p:nvPr/>
      </p:nvGrpSpPr>
      <p:grpSpPr>
        <a:xfrm>
          <a:off x="0" y="0"/>
          <a:ext cx="0" cy="0"/>
          <a:chOff x="0" y="0"/>
          <a:chExt cx="0" cy="0"/>
        </a:xfrm>
      </p:grpSpPr>
      <p:sp>
        <p:nvSpPr>
          <p:cNvPr id="38" name="Google Shape;38;p56"/>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56"/>
          <p:cNvSpPr txBox="1">
            <a:spLocks noGrp="1"/>
          </p:cNvSpPr>
          <p:nvPr>
            <p:ph type="body" idx="1"/>
          </p:nvPr>
        </p:nvSpPr>
        <p:spPr>
          <a:xfrm>
            <a:off x="1117309" y="1701800"/>
            <a:ext cx="4977104" cy="4470400"/>
          </a:xfrm>
          <a:prstGeom prst="rect">
            <a:avLst/>
          </a:prstGeom>
          <a:noFill/>
          <a:ln>
            <a:noFill/>
          </a:ln>
        </p:spPr>
        <p:txBody>
          <a:bodyPr spcFirstLastPara="1" wrap="square" lIns="121875" tIns="60925" rIns="121875" bIns="60925" anchor="t" anchorCtr="0">
            <a:normAutofit/>
          </a:bodyPr>
          <a:lstStyle>
            <a:lvl1pPr marL="457200" lvl="0" indent="-381000" algn="l">
              <a:lnSpc>
                <a:spcPct val="95000"/>
              </a:lnSpc>
              <a:spcBef>
                <a:spcPts val="1866"/>
              </a:spcBef>
              <a:spcAft>
                <a:spcPts val="0"/>
              </a:spcAft>
              <a:buClr>
                <a:schemeClr val="dk1"/>
              </a:buClr>
              <a:buSzPts val="2400"/>
              <a:buChar char="•"/>
              <a:defRPr sz="2400"/>
            </a:lvl1pPr>
            <a:lvl2pPr marL="914400" lvl="1" indent="-355600" algn="l">
              <a:lnSpc>
                <a:spcPct val="95000"/>
              </a:lnSpc>
              <a:spcBef>
                <a:spcPts val="1066"/>
              </a:spcBef>
              <a:spcAft>
                <a:spcPts val="0"/>
              </a:spcAft>
              <a:buClr>
                <a:schemeClr val="dk1"/>
              </a:buClr>
              <a:buSzPts val="2000"/>
              <a:buChar char="–"/>
              <a:defRPr sz="2000"/>
            </a:lvl2pPr>
            <a:lvl3pPr marL="1371600" lvl="2" indent="-342900" algn="l">
              <a:lnSpc>
                <a:spcPct val="95000"/>
              </a:lnSpc>
              <a:spcBef>
                <a:spcPts val="1066"/>
              </a:spcBef>
              <a:spcAft>
                <a:spcPts val="0"/>
              </a:spcAft>
              <a:buClr>
                <a:schemeClr val="dk1"/>
              </a:buClr>
              <a:buSzPts val="1800"/>
              <a:buChar char="–"/>
              <a:defRPr sz="1800"/>
            </a:lvl3pPr>
            <a:lvl4pPr marL="1828800" lvl="3" indent="-342900" algn="l">
              <a:lnSpc>
                <a:spcPct val="95000"/>
              </a:lnSpc>
              <a:spcBef>
                <a:spcPts val="1066"/>
              </a:spcBef>
              <a:spcAft>
                <a:spcPts val="0"/>
              </a:spcAft>
              <a:buClr>
                <a:schemeClr val="dk1"/>
              </a:buClr>
              <a:buSzPts val="1800"/>
              <a:buChar char="–"/>
              <a:defRPr sz="1800"/>
            </a:lvl4pPr>
            <a:lvl5pPr marL="2286000" lvl="4" indent="-342900" algn="l">
              <a:lnSpc>
                <a:spcPct val="95000"/>
              </a:lnSpc>
              <a:spcBef>
                <a:spcPts val="1066"/>
              </a:spcBef>
              <a:spcAft>
                <a:spcPts val="0"/>
              </a:spcAft>
              <a:buClr>
                <a:schemeClr val="dk1"/>
              </a:buClr>
              <a:buSzPts val="1800"/>
              <a:buChar char="–"/>
              <a:defRPr sz="1800"/>
            </a:lvl5pPr>
            <a:lvl6pPr marL="2743200" lvl="5" indent="-331470" algn="l">
              <a:lnSpc>
                <a:spcPct val="95000"/>
              </a:lnSpc>
              <a:spcBef>
                <a:spcPts val="1066"/>
              </a:spcBef>
              <a:spcAft>
                <a:spcPts val="0"/>
              </a:spcAft>
              <a:buClr>
                <a:schemeClr val="dk1"/>
              </a:buClr>
              <a:buSzPts val="1620"/>
              <a:buChar char="–"/>
              <a:defRPr sz="1800"/>
            </a:lvl6pPr>
            <a:lvl7pPr marL="3200400" lvl="6" indent="-331470" algn="l">
              <a:lnSpc>
                <a:spcPct val="95000"/>
              </a:lnSpc>
              <a:spcBef>
                <a:spcPts val="1066"/>
              </a:spcBef>
              <a:spcAft>
                <a:spcPts val="0"/>
              </a:spcAft>
              <a:buClr>
                <a:schemeClr val="dk1"/>
              </a:buClr>
              <a:buSzPts val="1620"/>
              <a:buChar char="–"/>
              <a:defRPr sz="1800"/>
            </a:lvl7pPr>
            <a:lvl8pPr marL="3657600" lvl="7" indent="-331470" algn="l">
              <a:lnSpc>
                <a:spcPct val="95000"/>
              </a:lnSpc>
              <a:spcBef>
                <a:spcPts val="1066"/>
              </a:spcBef>
              <a:spcAft>
                <a:spcPts val="0"/>
              </a:spcAft>
              <a:buClr>
                <a:schemeClr val="dk1"/>
              </a:buClr>
              <a:buSzPts val="1620"/>
              <a:buChar char="–"/>
              <a:defRPr sz="1800"/>
            </a:lvl8pPr>
            <a:lvl9pPr marL="4114800" lvl="8" indent="-331470" algn="l">
              <a:lnSpc>
                <a:spcPct val="95000"/>
              </a:lnSpc>
              <a:spcBef>
                <a:spcPts val="1066"/>
              </a:spcBef>
              <a:spcAft>
                <a:spcPts val="0"/>
              </a:spcAft>
              <a:buClr>
                <a:schemeClr val="dk1"/>
              </a:buClr>
              <a:buSzPts val="1620"/>
              <a:buChar char="–"/>
              <a:defRPr sz="1800"/>
            </a:lvl9pPr>
          </a:lstStyle>
          <a:p>
            <a:endParaRPr/>
          </a:p>
        </p:txBody>
      </p:sp>
      <p:sp>
        <p:nvSpPr>
          <p:cNvPr id="40" name="Google Shape;40;p56"/>
          <p:cNvSpPr txBox="1">
            <a:spLocks noGrp="1"/>
          </p:cNvSpPr>
          <p:nvPr>
            <p:ph type="body" idx="2"/>
          </p:nvPr>
        </p:nvSpPr>
        <p:spPr>
          <a:xfrm>
            <a:off x="6297559" y="1701800"/>
            <a:ext cx="4977104" cy="4470400"/>
          </a:xfrm>
          <a:prstGeom prst="rect">
            <a:avLst/>
          </a:prstGeom>
          <a:noFill/>
          <a:ln>
            <a:noFill/>
          </a:ln>
        </p:spPr>
        <p:txBody>
          <a:bodyPr spcFirstLastPara="1" wrap="square" lIns="121875" tIns="60925" rIns="121875" bIns="60925" anchor="t" anchorCtr="0">
            <a:normAutofit/>
          </a:bodyPr>
          <a:lstStyle>
            <a:lvl1pPr marL="457200" lvl="0" indent="-381000" algn="l">
              <a:lnSpc>
                <a:spcPct val="95000"/>
              </a:lnSpc>
              <a:spcBef>
                <a:spcPts val="1866"/>
              </a:spcBef>
              <a:spcAft>
                <a:spcPts val="0"/>
              </a:spcAft>
              <a:buClr>
                <a:schemeClr val="dk1"/>
              </a:buClr>
              <a:buSzPts val="2400"/>
              <a:buChar char="•"/>
              <a:defRPr sz="2400"/>
            </a:lvl1pPr>
            <a:lvl2pPr marL="914400" lvl="1" indent="-355600" algn="l">
              <a:lnSpc>
                <a:spcPct val="95000"/>
              </a:lnSpc>
              <a:spcBef>
                <a:spcPts val="1066"/>
              </a:spcBef>
              <a:spcAft>
                <a:spcPts val="0"/>
              </a:spcAft>
              <a:buClr>
                <a:schemeClr val="dk1"/>
              </a:buClr>
              <a:buSzPts val="2000"/>
              <a:buChar char="–"/>
              <a:defRPr sz="2000"/>
            </a:lvl2pPr>
            <a:lvl3pPr marL="1371600" lvl="2" indent="-342900" algn="l">
              <a:lnSpc>
                <a:spcPct val="95000"/>
              </a:lnSpc>
              <a:spcBef>
                <a:spcPts val="1066"/>
              </a:spcBef>
              <a:spcAft>
                <a:spcPts val="0"/>
              </a:spcAft>
              <a:buClr>
                <a:schemeClr val="dk1"/>
              </a:buClr>
              <a:buSzPts val="1800"/>
              <a:buChar char="–"/>
              <a:defRPr sz="1800"/>
            </a:lvl3pPr>
            <a:lvl4pPr marL="1828800" lvl="3" indent="-342900" algn="l">
              <a:lnSpc>
                <a:spcPct val="95000"/>
              </a:lnSpc>
              <a:spcBef>
                <a:spcPts val="1066"/>
              </a:spcBef>
              <a:spcAft>
                <a:spcPts val="0"/>
              </a:spcAft>
              <a:buClr>
                <a:schemeClr val="dk1"/>
              </a:buClr>
              <a:buSzPts val="1800"/>
              <a:buChar char="–"/>
              <a:defRPr sz="1800"/>
            </a:lvl4pPr>
            <a:lvl5pPr marL="2286000" lvl="4" indent="-342900" algn="l">
              <a:lnSpc>
                <a:spcPct val="95000"/>
              </a:lnSpc>
              <a:spcBef>
                <a:spcPts val="1066"/>
              </a:spcBef>
              <a:spcAft>
                <a:spcPts val="0"/>
              </a:spcAft>
              <a:buClr>
                <a:schemeClr val="dk1"/>
              </a:buClr>
              <a:buSzPts val="1800"/>
              <a:buChar char="–"/>
              <a:defRPr sz="1800"/>
            </a:lvl5pPr>
            <a:lvl6pPr marL="2743200" lvl="5" indent="-331470" algn="l">
              <a:lnSpc>
                <a:spcPct val="95000"/>
              </a:lnSpc>
              <a:spcBef>
                <a:spcPts val="1066"/>
              </a:spcBef>
              <a:spcAft>
                <a:spcPts val="0"/>
              </a:spcAft>
              <a:buClr>
                <a:schemeClr val="dk1"/>
              </a:buClr>
              <a:buSzPts val="1620"/>
              <a:buChar char="–"/>
              <a:defRPr sz="1800"/>
            </a:lvl6pPr>
            <a:lvl7pPr marL="3200400" lvl="6" indent="-331470" algn="l">
              <a:lnSpc>
                <a:spcPct val="95000"/>
              </a:lnSpc>
              <a:spcBef>
                <a:spcPts val="1066"/>
              </a:spcBef>
              <a:spcAft>
                <a:spcPts val="0"/>
              </a:spcAft>
              <a:buClr>
                <a:schemeClr val="dk1"/>
              </a:buClr>
              <a:buSzPts val="1620"/>
              <a:buChar char="–"/>
              <a:defRPr sz="1800"/>
            </a:lvl7pPr>
            <a:lvl8pPr marL="3657600" lvl="7" indent="-331470" algn="l">
              <a:lnSpc>
                <a:spcPct val="95000"/>
              </a:lnSpc>
              <a:spcBef>
                <a:spcPts val="1066"/>
              </a:spcBef>
              <a:spcAft>
                <a:spcPts val="0"/>
              </a:spcAft>
              <a:buClr>
                <a:schemeClr val="dk1"/>
              </a:buClr>
              <a:buSzPts val="1620"/>
              <a:buChar char="–"/>
              <a:defRPr sz="1800"/>
            </a:lvl8pPr>
            <a:lvl9pPr marL="4114800" lvl="8" indent="-331470" algn="l">
              <a:lnSpc>
                <a:spcPct val="95000"/>
              </a:lnSpc>
              <a:spcBef>
                <a:spcPts val="1066"/>
              </a:spcBef>
              <a:spcAft>
                <a:spcPts val="0"/>
              </a:spcAft>
              <a:buClr>
                <a:schemeClr val="dk1"/>
              </a:buClr>
              <a:buSzPts val="1620"/>
              <a:buChar char="–"/>
              <a:defRPr sz="1800"/>
            </a:lvl9pPr>
          </a:lstStyle>
          <a:p>
            <a:endParaRPr/>
          </a:p>
        </p:txBody>
      </p:sp>
      <p:sp>
        <p:nvSpPr>
          <p:cNvPr id="41" name="Google Shape;41;p56"/>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6"/>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56"/>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4"/>
        <p:cNvGrpSpPr/>
        <p:nvPr/>
      </p:nvGrpSpPr>
      <p:grpSpPr>
        <a:xfrm>
          <a:off x="0" y="0"/>
          <a:ext cx="0" cy="0"/>
          <a:chOff x="0" y="0"/>
          <a:chExt cx="0" cy="0"/>
        </a:xfrm>
      </p:grpSpPr>
      <p:sp>
        <p:nvSpPr>
          <p:cNvPr id="45" name="Google Shape;45;p57"/>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44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57"/>
          <p:cNvSpPr txBox="1">
            <a:spLocks noGrp="1"/>
          </p:cNvSpPr>
          <p:nvPr>
            <p:ph type="body" idx="1"/>
          </p:nvPr>
        </p:nvSpPr>
        <p:spPr>
          <a:xfrm>
            <a:off x="1121372" y="1608836"/>
            <a:ext cx="4973041" cy="512064"/>
          </a:xfrm>
          <a:prstGeom prst="rect">
            <a:avLst/>
          </a:prstGeom>
          <a:noFill/>
          <a:ln>
            <a:noFill/>
          </a:ln>
        </p:spPr>
        <p:txBody>
          <a:bodyPr spcFirstLastPara="1" wrap="square" lIns="121875" tIns="60925" rIns="121875" bIns="60925" anchor="b" anchorCtr="0">
            <a:noAutofit/>
          </a:bodyPr>
          <a:lstStyle>
            <a:lvl1pPr marL="457200" lvl="0" indent="-228600" algn="l">
              <a:lnSpc>
                <a:spcPct val="95000"/>
              </a:lnSpc>
              <a:spcBef>
                <a:spcPts val="0"/>
              </a:spcBef>
              <a:spcAft>
                <a:spcPts val="0"/>
              </a:spcAft>
              <a:buClr>
                <a:schemeClr val="dk1"/>
              </a:buClr>
              <a:buSzPts val="2400"/>
              <a:buNone/>
              <a:defRPr sz="2400" b="1"/>
            </a:lvl1pPr>
            <a:lvl2pPr marL="914400" lvl="1" indent="-228600" algn="l">
              <a:lnSpc>
                <a:spcPct val="95000"/>
              </a:lnSpc>
              <a:spcBef>
                <a:spcPts val="1066"/>
              </a:spcBef>
              <a:spcAft>
                <a:spcPts val="0"/>
              </a:spcAft>
              <a:buClr>
                <a:schemeClr val="dk1"/>
              </a:buClr>
              <a:buSzPts val="2700"/>
              <a:buNone/>
              <a:defRPr sz="2700" b="1"/>
            </a:lvl2pPr>
            <a:lvl3pPr marL="1371600" lvl="2" indent="-228600" algn="l">
              <a:lnSpc>
                <a:spcPct val="95000"/>
              </a:lnSpc>
              <a:spcBef>
                <a:spcPts val="1066"/>
              </a:spcBef>
              <a:spcAft>
                <a:spcPts val="0"/>
              </a:spcAft>
              <a:buClr>
                <a:schemeClr val="dk1"/>
              </a:buClr>
              <a:buSzPts val="2400"/>
              <a:buNone/>
              <a:defRPr sz="2400" b="1"/>
            </a:lvl3pPr>
            <a:lvl4pPr marL="1828800" lvl="3" indent="-228600" algn="l">
              <a:lnSpc>
                <a:spcPct val="95000"/>
              </a:lnSpc>
              <a:spcBef>
                <a:spcPts val="1066"/>
              </a:spcBef>
              <a:spcAft>
                <a:spcPts val="0"/>
              </a:spcAft>
              <a:buClr>
                <a:schemeClr val="dk1"/>
              </a:buClr>
              <a:buSzPts val="2100"/>
              <a:buNone/>
              <a:defRPr sz="2100" b="1"/>
            </a:lvl4pPr>
            <a:lvl5pPr marL="2286000" lvl="4" indent="-228600" algn="l">
              <a:lnSpc>
                <a:spcPct val="95000"/>
              </a:lnSpc>
              <a:spcBef>
                <a:spcPts val="1066"/>
              </a:spcBef>
              <a:spcAft>
                <a:spcPts val="0"/>
              </a:spcAft>
              <a:buClr>
                <a:schemeClr val="dk1"/>
              </a:buClr>
              <a:buSzPts val="2100"/>
              <a:buNone/>
              <a:defRPr sz="2100" b="1"/>
            </a:lvl5pPr>
            <a:lvl6pPr marL="2743200" lvl="5" indent="-228600" algn="l">
              <a:lnSpc>
                <a:spcPct val="95000"/>
              </a:lnSpc>
              <a:spcBef>
                <a:spcPts val="1066"/>
              </a:spcBef>
              <a:spcAft>
                <a:spcPts val="0"/>
              </a:spcAft>
              <a:buClr>
                <a:schemeClr val="dk1"/>
              </a:buClr>
              <a:buSzPts val="1890"/>
              <a:buNone/>
              <a:defRPr sz="2100" b="1"/>
            </a:lvl6pPr>
            <a:lvl7pPr marL="3200400" lvl="6" indent="-228600" algn="l">
              <a:lnSpc>
                <a:spcPct val="95000"/>
              </a:lnSpc>
              <a:spcBef>
                <a:spcPts val="1066"/>
              </a:spcBef>
              <a:spcAft>
                <a:spcPts val="0"/>
              </a:spcAft>
              <a:buClr>
                <a:schemeClr val="dk1"/>
              </a:buClr>
              <a:buSzPts val="1890"/>
              <a:buNone/>
              <a:defRPr sz="2100" b="1"/>
            </a:lvl7pPr>
            <a:lvl8pPr marL="3657600" lvl="7" indent="-228600" algn="l">
              <a:lnSpc>
                <a:spcPct val="95000"/>
              </a:lnSpc>
              <a:spcBef>
                <a:spcPts val="1066"/>
              </a:spcBef>
              <a:spcAft>
                <a:spcPts val="0"/>
              </a:spcAft>
              <a:buClr>
                <a:schemeClr val="dk1"/>
              </a:buClr>
              <a:buSzPts val="1890"/>
              <a:buNone/>
              <a:defRPr sz="2100" b="1"/>
            </a:lvl8pPr>
            <a:lvl9pPr marL="4114800" lvl="8" indent="-228600" algn="l">
              <a:lnSpc>
                <a:spcPct val="95000"/>
              </a:lnSpc>
              <a:spcBef>
                <a:spcPts val="1066"/>
              </a:spcBef>
              <a:spcAft>
                <a:spcPts val="0"/>
              </a:spcAft>
              <a:buClr>
                <a:schemeClr val="dk1"/>
              </a:buClr>
              <a:buSzPts val="1890"/>
              <a:buNone/>
              <a:defRPr sz="2100" b="1"/>
            </a:lvl9pPr>
          </a:lstStyle>
          <a:p>
            <a:endParaRPr/>
          </a:p>
        </p:txBody>
      </p:sp>
      <p:sp>
        <p:nvSpPr>
          <p:cNvPr id="47" name="Google Shape;47;p57"/>
          <p:cNvSpPr txBox="1">
            <a:spLocks noGrp="1"/>
          </p:cNvSpPr>
          <p:nvPr>
            <p:ph type="body" idx="2"/>
          </p:nvPr>
        </p:nvSpPr>
        <p:spPr>
          <a:xfrm>
            <a:off x="1117309" y="2209800"/>
            <a:ext cx="4977104" cy="3962400"/>
          </a:xfrm>
          <a:prstGeom prst="rect">
            <a:avLst/>
          </a:prstGeom>
          <a:noFill/>
          <a:ln>
            <a:noFill/>
          </a:ln>
        </p:spPr>
        <p:txBody>
          <a:bodyPr spcFirstLastPara="1" wrap="square" lIns="121875" tIns="60925" rIns="121875" bIns="60925" anchor="t" anchorCtr="0">
            <a:normAutofit/>
          </a:bodyPr>
          <a:lstStyle>
            <a:lvl1pPr marL="457200" lvl="0" indent="-355600" algn="l">
              <a:lnSpc>
                <a:spcPct val="95000"/>
              </a:lnSpc>
              <a:spcBef>
                <a:spcPts val="1866"/>
              </a:spcBef>
              <a:spcAft>
                <a:spcPts val="0"/>
              </a:spcAft>
              <a:buClr>
                <a:schemeClr val="dk1"/>
              </a:buClr>
              <a:buSzPts val="2000"/>
              <a:buChar char="•"/>
              <a:defRPr sz="2000"/>
            </a:lvl1pPr>
            <a:lvl2pPr marL="914400" lvl="1" indent="-342900" algn="l">
              <a:lnSpc>
                <a:spcPct val="95000"/>
              </a:lnSpc>
              <a:spcBef>
                <a:spcPts val="1066"/>
              </a:spcBef>
              <a:spcAft>
                <a:spcPts val="0"/>
              </a:spcAft>
              <a:buClr>
                <a:schemeClr val="dk1"/>
              </a:buClr>
              <a:buSzPts val="1800"/>
              <a:buChar char="–"/>
              <a:defRPr sz="1800"/>
            </a:lvl2pPr>
            <a:lvl3pPr marL="1371600" lvl="2" indent="-342900" algn="l">
              <a:lnSpc>
                <a:spcPct val="95000"/>
              </a:lnSpc>
              <a:spcBef>
                <a:spcPts val="1066"/>
              </a:spcBef>
              <a:spcAft>
                <a:spcPts val="0"/>
              </a:spcAft>
              <a:buClr>
                <a:schemeClr val="dk1"/>
              </a:buClr>
              <a:buSzPts val="1800"/>
              <a:buChar char="–"/>
              <a:defRPr sz="1800"/>
            </a:lvl3pPr>
            <a:lvl4pPr marL="1828800" lvl="3" indent="-342900" algn="l">
              <a:lnSpc>
                <a:spcPct val="95000"/>
              </a:lnSpc>
              <a:spcBef>
                <a:spcPts val="1066"/>
              </a:spcBef>
              <a:spcAft>
                <a:spcPts val="0"/>
              </a:spcAft>
              <a:buClr>
                <a:schemeClr val="dk1"/>
              </a:buClr>
              <a:buSzPts val="1800"/>
              <a:buChar char="–"/>
              <a:defRPr sz="1800"/>
            </a:lvl4pPr>
            <a:lvl5pPr marL="2286000" lvl="4" indent="-342900" algn="l">
              <a:lnSpc>
                <a:spcPct val="95000"/>
              </a:lnSpc>
              <a:spcBef>
                <a:spcPts val="1066"/>
              </a:spcBef>
              <a:spcAft>
                <a:spcPts val="0"/>
              </a:spcAft>
              <a:buClr>
                <a:schemeClr val="dk1"/>
              </a:buClr>
              <a:buSzPts val="1800"/>
              <a:buChar char="–"/>
              <a:defRPr sz="1800"/>
            </a:lvl5pPr>
            <a:lvl6pPr marL="2743200" lvl="5" indent="-331470" algn="l">
              <a:lnSpc>
                <a:spcPct val="95000"/>
              </a:lnSpc>
              <a:spcBef>
                <a:spcPts val="1066"/>
              </a:spcBef>
              <a:spcAft>
                <a:spcPts val="0"/>
              </a:spcAft>
              <a:buClr>
                <a:schemeClr val="dk1"/>
              </a:buClr>
              <a:buSzPts val="1620"/>
              <a:buChar char="–"/>
              <a:defRPr sz="1800"/>
            </a:lvl6pPr>
            <a:lvl7pPr marL="3200400" lvl="6" indent="-331470" algn="l">
              <a:lnSpc>
                <a:spcPct val="95000"/>
              </a:lnSpc>
              <a:spcBef>
                <a:spcPts val="1066"/>
              </a:spcBef>
              <a:spcAft>
                <a:spcPts val="0"/>
              </a:spcAft>
              <a:buClr>
                <a:schemeClr val="dk1"/>
              </a:buClr>
              <a:buSzPts val="1620"/>
              <a:buChar char="–"/>
              <a:defRPr sz="1800"/>
            </a:lvl7pPr>
            <a:lvl8pPr marL="3657600" lvl="7" indent="-331470" algn="l">
              <a:lnSpc>
                <a:spcPct val="95000"/>
              </a:lnSpc>
              <a:spcBef>
                <a:spcPts val="1066"/>
              </a:spcBef>
              <a:spcAft>
                <a:spcPts val="0"/>
              </a:spcAft>
              <a:buClr>
                <a:schemeClr val="dk1"/>
              </a:buClr>
              <a:buSzPts val="1620"/>
              <a:buChar char="–"/>
              <a:defRPr sz="1800"/>
            </a:lvl8pPr>
            <a:lvl9pPr marL="4114800" lvl="8" indent="-331470" algn="l">
              <a:lnSpc>
                <a:spcPct val="95000"/>
              </a:lnSpc>
              <a:spcBef>
                <a:spcPts val="1066"/>
              </a:spcBef>
              <a:spcAft>
                <a:spcPts val="0"/>
              </a:spcAft>
              <a:buClr>
                <a:schemeClr val="dk1"/>
              </a:buClr>
              <a:buSzPts val="1620"/>
              <a:buChar char="–"/>
              <a:defRPr sz="1800"/>
            </a:lvl9pPr>
          </a:lstStyle>
          <a:p>
            <a:endParaRPr/>
          </a:p>
        </p:txBody>
      </p:sp>
      <p:sp>
        <p:nvSpPr>
          <p:cNvPr id="48" name="Google Shape;48;p57"/>
          <p:cNvSpPr txBox="1">
            <a:spLocks noGrp="1"/>
          </p:cNvSpPr>
          <p:nvPr>
            <p:ph type="body" idx="3"/>
          </p:nvPr>
        </p:nvSpPr>
        <p:spPr>
          <a:xfrm>
            <a:off x="6301622" y="1608836"/>
            <a:ext cx="4973041" cy="512064"/>
          </a:xfrm>
          <a:prstGeom prst="rect">
            <a:avLst/>
          </a:prstGeom>
          <a:noFill/>
          <a:ln>
            <a:noFill/>
          </a:ln>
        </p:spPr>
        <p:txBody>
          <a:bodyPr spcFirstLastPara="1" wrap="square" lIns="121875" tIns="60925" rIns="121875" bIns="60925" anchor="b" anchorCtr="0">
            <a:noAutofit/>
          </a:bodyPr>
          <a:lstStyle>
            <a:lvl1pPr marL="457200" lvl="0" indent="-228600" algn="l">
              <a:lnSpc>
                <a:spcPct val="95000"/>
              </a:lnSpc>
              <a:spcBef>
                <a:spcPts val="0"/>
              </a:spcBef>
              <a:spcAft>
                <a:spcPts val="0"/>
              </a:spcAft>
              <a:buClr>
                <a:schemeClr val="dk1"/>
              </a:buClr>
              <a:buSzPts val="2400"/>
              <a:buNone/>
              <a:defRPr sz="2400" b="1"/>
            </a:lvl1pPr>
            <a:lvl2pPr marL="914400" lvl="1" indent="-228600" algn="l">
              <a:lnSpc>
                <a:spcPct val="95000"/>
              </a:lnSpc>
              <a:spcBef>
                <a:spcPts val="1066"/>
              </a:spcBef>
              <a:spcAft>
                <a:spcPts val="0"/>
              </a:spcAft>
              <a:buClr>
                <a:schemeClr val="dk1"/>
              </a:buClr>
              <a:buSzPts val="2700"/>
              <a:buNone/>
              <a:defRPr sz="2700" b="1"/>
            </a:lvl2pPr>
            <a:lvl3pPr marL="1371600" lvl="2" indent="-228600" algn="l">
              <a:lnSpc>
                <a:spcPct val="95000"/>
              </a:lnSpc>
              <a:spcBef>
                <a:spcPts val="1066"/>
              </a:spcBef>
              <a:spcAft>
                <a:spcPts val="0"/>
              </a:spcAft>
              <a:buClr>
                <a:schemeClr val="dk1"/>
              </a:buClr>
              <a:buSzPts val="2400"/>
              <a:buNone/>
              <a:defRPr sz="2400" b="1"/>
            </a:lvl3pPr>
            <a:lvl4pPr marL="1828800" lvl="3" indent="-228600" algn="l">
              <a:lnSpc>
                <a:spcPct val="95000"/>
              </a:lnSpc>
              <a:spcBef>
                <a:spcPts val="1066"/>
              </a:spcBef>
              <a:spcAft>
                <a:spcPts val="0"/>
              </a:spcAft>
              <a:buClr>
                <a:schemeClr val="dk1"/>
              </a:buClr>
              <a:buSzPts val="2100"/>
              <a:buNone/>
              <a:defRPr sz="2100" b="1"/>
            </a:lvl4pPr>
            <a:lvl5pPr marL="2286000" lvl="4" indent="-228600" algn="l">
              <a:lnSpc>
                <a:spcPct val="95000"/>
              </a:lnSpc>
              <a:spcBef>
                <a:spcPts val="1066"/>
              </a:spcBef>
              <a:spcAft>
                <a:spcPts val="0"/>
              </a:spcAft>
              <a:buClr>
                <a:schemeClr val="dk1"/>
              </a:buClr>
              <a:buSzPts val="2100"/>
              <a:buNone/>
              <a:defRPr sz="2100" b="1"/>
            </a:lvl5pPr>
            <a:lvl6pPr marL="2743200" lvl="5" indent="-228600" algn="l">
              <a:lnSpc>
                <a:spcPct val="95000"/>
              </a:lnSpc>
              <a:spcBef>
                <a:spcPts val="1066"/>
              </a:spcBef>
              <a:spcAft>
                <a:spcPts val="0"/>
              </a:spcAft>
              <a:buClr>
                <a:schemeClr val="dk1"/>
              </a:buClr>
              <a:buSzPts val="1890"/>
              <a:buNone/>
              <a:defRPr sz="2100" b="1"/>
            </a:lvl6pPr>
            <a:lvl7pPr marL="3200400" lvl="6" indent="-228600" algn="l">
              <a:lnSpc>
                <a:spcPct val="95000"/>
              </a:lnSpc>
              <a:spcBef>
                <a:spcPts val="1066"/>
              </a:spcBef>
              <a:spcAft>
                <a:spcPts val="0"/>
              </a:spcAft>
              <a:buClr>
                <a:schemeClr val="dk1"/>
              </a:buClr>
              <a:buSzPts val="1890"/>
              <a:buNone/>
              <a:defRPr sz="2100" b="1"/>
            </a:lvl7pPr>
            <a:lvl8pPr marL="3657600" lvl="7" indent="-228600" algn="l">
              <a:lnSpc>
                <a:spcPct val="95000"/>
              </a:lnSpc>
              <a:spcBef>
                <a:spcPts val="1066"/>
              </a:spcBef>
              <a:spcAft>
                <a:spcPts val="0"/>
              </a:spcAft>
              <a:buClr>
                <a:schemeClr val="dk1"/>
              </a:buClr>
              <a:buSzPts val="1890"/>
              <a:buNone/>
              <a:defRPr sz="2100" b="1"/>
            </a:lvl8pPr>
            <a:lvl9pPr marL="4114800" lvl="8" indent="-228600" algn="l">
              <a:lnSpc>
                <a:spcPct val="95000"/>
              </a:lnSpc>
              <a:spcBef>
                <a:spcPts val="1066"/>
              </a:spcBef>
              <a:spcAft>
                <a:spcPts val="0"/>
              </a:spcAft>
              <a:buClr>
                <a:schemeClr val="dk1"/>
              </a:buClr>
              <a:buSzPts val="1890"/>
              <a:buNone/>
              <a:defRPr sz="2100" b="1"/>
            </a:lvl9pPr>
          </a:lstStyle>
          <a:p>
            <a:endParaRPr/>
          </a:p>
        </p:txBody>
      </p:sp>
      <p:sp>
        <p:nvSpPr>
          <p:cNvPr id="49" name="Google Shape;49;p57"/>
          <p:cNvSpPr txBox="1">
            <a:spLocks noGrp="1"/>
          </p:cNvSpPr>
          <p:nvPr>
            <p:ph type="body" idx="4"/>
          </p:nvPr>
        </p:nvSpPr>
        <p:spPr>
          <a:xfrm>
            <a:off x="6297559" y="2209800"/>
            <a:ext cx="4977104" cy="3962400"/>
          </a:xfrm>
          <a:prstGeom prst="rect">
            <a:avLst/>
          </a:prstGeom>
          <a:noFill/>
          <a:ln>
            <a:noFill/>
          </a:ln>
        </p:spPr>
        <p:txBody>
          <a:bodyPr spcFirstLastPara="1" wrap="square" lIns="121875" tIns="60925" rIns="121875" bIns="60925" anchor="t" anchorCtr="0">
            <a:normAutofit/>
          </a:bodyPr>
          <a:lstStyle>
            <a:lvl1pPr marL="457200" lvl="0" indent="-355600" algn="l">
              <a:lnSpc>
                <a:spcPct val="95000"/>
              </a:lnSpc>
              <a:spcBef>
                <a:spcPts val="1866"/>
              </a:spcBef>
              <a:spcAft>
                <a:spcPts val="0"/>
              </a:spcAft>
              <a:buClr>
                <a:schemeClr val="dk1"/>
              </a:buClr>
              <a:buSzPts val="2000"/>
              <a:buChar char="•"/>
              <a:defRPr sz="2000"/>
            </a:lvl1pPr>
            <a:lvl2pPr marL="914400" lvl="1" indent="-342900" algn="l">
              <a:lnSpc>
                <a:spcPct val="95000"/>
              </a:lnSpc>
              <a:spcBef>
                <a:spcPts val="1066"/>
              </a:spcBef>
              <a:spcAft>
                <a:spcPts val="0"/>
              </a:spcAft>
              <a:buClr>
                <a:schemeClr val="dk1"/>
              </a:buClr>
              <a:buSzPts val="1800"/>
              <a:buChar char="–"/>
              <a:defRPr sz="1800"/>
            </a:lvl2pPr>
            <a:lvl3pPr marL="1371600" lvl="2" indent="-342900" algn="l">
              <a:lnSpc>
                <a:spcPct val="95000"/>
              </a:lnSpc>
              <a:spcBef>
                <a:spcPts val="1066"/>
              </a:spcBef>
              <a:spcAft>
                <a:spcPts val="0"/>
              </a:spcAft>
              <a:buClr>
                <a:schemeClr val="dk1"/>
              </a:buClr>
              <a:buSzPts val="1800"/>
              <a:buChar char="–"/>
              <a:defRPr sz="1800"/>
            </a:lvl3pPr>
            <a:lvl4pPr marL="1828800" lvl="3" indent="-342900" algn="l">
              <a:lnSpc>
                <a:spcPct val="95000"/>
              </a:lnSpc>
              <a:spcBef>
                <a:spcPts val="1066"/>
              </a:spcBef>
              <a:spcAft>
                <a:spcPts val="0"/>
              </a:spcAft>
              <a:buClr>
                <a:schemeClr val="dk1"/>
              </a:buClr>
              <a:buSzPts val="1800"/>
              <a:buChar char="–"/>
              <a:defRPr sz="1800"/>
            </a:lvl4pPr>
            <a:lvl5pPr marL="2286000" lvl="4" indent="-342900" algn="l">
              <a:lnSpc>
                <a:spcPct val="95000"/>
              </a:lnSpc>
              <a:spcBef>
                <a:spcPts val="1066"/>
              </a:spcBef>
              <a:spcAft>
                <a:spcPts val="0"/>
              </a:spcAft>
              <a:buClr>
                <a:schemeClr val="dk1"/>
              </a:buClr>
              <a:buSzPts val="1800"/>
              <a:buChar char="–"/>
              <a:defRPr sz="1800"/>
            </a:lvl5pPr>
            <a:lvl6pPr marL="2743200" lvl="5" indent="-331470" algn="l">
              <a:lnSpc>
                <a:spcPct val="95000"/>
              </a:lnSpc>
              <a:spcBef>
                <a:spcPts val="1066"/>
              </a:spcBef>
              <a:spcAft>
                <a:spcPts val="0"/>
              </a:spcAft>
              <a:buClr>
                <a:schemeClr val="dk1"/>
              </a:buClr>
              <a:buSzPts val="1620"/>
              <a:buChar char="–"/>
              <a:defRPr sz="1800"/>
            </a:lvl6pPr>
            <a:lvl7pPr marL="3200400" lvl="6" indent="-331470" algn="l">
              <a:lnSpc>
                <a:spcPct val="95000"/>
              </a:lnSpc>
              <a:spcBef>
                <a:spcPts val="1066"/>
              </a:spcBef>
              <a:spcAft>
                <a:spcPts val="0"/>
              </a:spcAft>
              <a:buClr>
                <a:schemeClr val="dk1"/>
              </a:buClr>
              <a:buSzPts val="1620"/>
              <a:buChar char="–"/>
              <a:defRPr sz="1800"/>
            </a:lvl7pPr>
            <a:lvl8pPr marL="3657600" lvl="7" indent="-331470" algn="l">
              <a:lnSpc>
                <a:spcPct val="95000"/>
              </a:lnSpc>
              <a:spcBef>
                <a:spcPts val="1066"/>
              </a:spcBef>
              <a:spcAft>
                <a:spcPts val="0"/>
              </a:spcAft>
              <a:buClr>
                <a:schemeClr val="dk1"/>
              </a:buClr>
              <a:buSzPts val="1620"/>
              <a:buChar char="–"/>
              <a:defRPr sz="1800"/>
            </a:lvl8pPr>
            <a:lvl9pPr marL="4114800" lvl="8" indent="-331470" algn="l">
              <a:lnSpc>
                <a:spcPct val="95000"/>
              </a:lnSpc>
              <a:spcBef>
                <a:spcPts val="1066"/>
              </a:spcBef>
              <a:spcAft>
                <a:spcPts val="0"/>
              </a:spcAft>
              <a:buClr>
                <a:schemeClr val="dk1"/>
              </a:buClr>
              <a:buSzPts val="1620"/>
              <a:buChar char="–"/>
              <a:defRPr sz="1800"/>
            </a:lvl9pPr>
          </a:lstStyle>
          <a:p>
            <a:endParaRPr/>
          </a:p>
        </p:txBody>
      </p:sp>
      <p:sp>
        <p:nvSpPr>
          <p:cNvPr id="50" name="Google Shape;50;p57"/>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57"/>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57"/>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Объект с подписью" type="objTx">
  <p:cSld name="OBJECT_WITH_CAPTION_TEXT">
    <p:spTree>
      <p:nvGrpSpPr>
        <p:cNvPr id="1" name="Shape 53"/>
        <p:cNvGrpSpPr/>
        <p:nvPr/>
      </p:nvGrpSpPr>
      <p:grpSpPr>
        <a:xfrm>
          <a:off x="0" y="0"/>
          <a:ext cx="0" cy="0"/>
          <a:chOff x="0" y="0"/>
          <a:chExt cx="0" cy="0"/>
        </a:xfrm>
      </p:grpSpPr>
      <p:sp>
        <p:nvSpPr>
          <p:cNvPr id="54" name="Google Shape;54;p58"/>
          <p:cNvSpPr/>
          <p:nvPr/>
        </p:nvSpPr>
        <p:spPr>
          <a:xfrm>
            <a:off x="3961368" y="0"/>
            <a:ext cx="7922736" cy="6858000"/>
          </a:xfrm>
          <a:prstGeom prst="rect">
            <a:avLst/>
          </a:prstGeom>
          <a:gradFill>
            <a:gsLst>
              <a:gs pos="0">
                <a:srgbClr val="FFFFFF">
                  <a:alpha val="0"/>
                </a:srgbClr>
              </a:gs>
              <a:gs pos="100000">
                <a:srgbClr val="FFFFFF">
                  <a:alpha val="54509"/>
                </a:srgbClr>
              </a:gs>
            </a:gsLst>
            <a:lin ang="7800000" scaled="0"/>
          </a:gradFill>
          <a:ln>
            <a:noFill/>
          </a:ln>
        </p:spPr>
        <p:txBody>
          <a:bodyPr spcFirstLastPara="1" wrap="square" lIns="121875" tIns="60925" rIns="121875" bIns="60925"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Century Gothic"/>
              <a:ea typeface="Century Gothic"/>
              <a:cs typeface="Century Gothic"/>
              <a:sym typeface="Century Gothic"/>
            </a:endParaRPr>
          </a:p>
        </p:txBody>
      </p:sp>
      <p:sp>
        <p:nvSpPr>
          <p:cNvPr id="55" name="Google Shape;55;p58"/>
          <p:cNvSpPr txBox="1">
            <a:spLocks noGrp="1"/>
          </p:cNvSpPr>
          <p:nvPr>
            <p:ph type="title"/>
          </p:nvPr>
        </p:nvSpPr>
        <p:spPr>
          <a:xfrm>
            <a:off x="304721" y="1701800"/>
            <a:ext cx="3351927" cy="284480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2000"/>
              <a:buFont typeface="Century Gothic"/>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8"/>
          <p:cNvSpPr txBox="1">
            <a:spLocks noGrp="1"/>
          </p:cNvSpPr>
          <p:nvPr>
            <p:ph type="body" idx="1"/>
          </p:nvPr>
        </p:nvSpPr>
        <p:spPr>
          <a:xfrm>
            <a:off x="4469236" y="482600"/>
            <a:ext cx="6805427" cy="5892800"/>
          </a:xfrm>
          <a:prstGeom prst="rect">
            <a:avLst/>
          </a:prstGeom>
          <a:noFill/>
          <a:ln>
            <a:noFill/>
          </a:ln>
        </p:spPr>
        <p:txBody>
          <a:bodyPr spcFirstLastPara="1" wrap="square" lIns="121875" tIns="60925" rIns="121875" bIns="60925" anchor="t" anchorCtr="0">
            <a:normAutofit/>
          </a:bodyPr>
          <a:lstStyle>
            <a:lvl1pPr marL="457200" lvl="0" indent="-381000" algn="l">
              <a:lnSpc>
                <a:spcPct val="95000"/>
              </a:lnSpc>
              <a:spcBef>
                <a:spcPts val="1866"/>
              </a:spcBef>
              <a:spcAft>
                <a:spcPts val="0"/>
              </a:spcAft>
              <a:buClr>
                <a:schemeClr val="dk1"/>
              </a:buClr>
              <a:buSzPts val="2400"/>
              <a:buChar char="•"/>
              <a:defRPr sz="2400"/>
            </a:lvl1pPr>
            <a:lvl2pPr marL="914400" lvl="1" indent="-355600" algn="l">
              <a:lnSpc>
                <a:spcPct val="95000"/>
              </a:lnSpc>
              <a:spcBef>
                <a:spcPts val="1066"/>
              </a:spcBef>
              <a:spcAft>
                <a:spcPts val="0"/>
              </a:spcAft>
              <a:buClr>
                <a:schemeClr val="dk1"/>
              </a:buClr>
              <a:buSzPts val="2000"/>
              <a:buChar char="–"/>
              <a:defRPr sz="2000"/>
            </a:lvl2pPr>
            <a:lvl3pPr marL="1371600" lvl="2" indent="-342900" algn="l">
              <a:lnSpc>
                <a:spcPct val="95000"/>
              </a:lnSpc>
              <a:spcBef>
                <a:spcPts val="1066"/>
              </a:spcBef>
              <a:spcAft>
                <a:spcPts val="0"/>
              </a:spcAft>
              <a:buClr>
                <a:schemeClr val="dk1"/>
              </a:buClr>
              <a:buSzPts val="1800"/>
              <a:buChar char="–"/>
              <a:defRPr sz="1800"/>
            </a:lvl3pPr>
            <a:lvl4pPr marL="1828800" lvl="3" indent="-342900" algn="l">
              <a:lnSpc>
                <a:spcPct val="95000"/>
              </a:lnSpc>
              <a:spcBef>
                <a:spcPts val="1066"/>
              </a:spcBef>
              <a:spcAft>
                <a:spcPts val="0"/>
              </a:spcAft>
              <a:buClr>
                <a:schemeClr val="dk1"/>
              </a:buClr>
              <a:buSzPts val="1800"/>
              <a:buChar char="–"/>
              <a:defRPr sz="1800"/>
            </a:lvl4pPr>
            <a:lvl5pPr marL="2286000" lvl="4" indent="-342900" algn="l">
              <a:lnSpc>
                <a:spcPct val="95000"/>
              </a:lnSpc>
              <a:spcBef>
                <a:spcPts val="1066"/>
              </a:spcBef>
              <a:spcAft>
                <a:spcPts val="0"/>
              </a:spcAft>
              <a:buClr>
                <a:schemeClr val="dk1"/>
              </a:buClr>
              <a:buSzPts val="1800"/>
              <a:buChar char="–"/>
              <a:defRPr sz="1800"/>
            </a:lvl5pPr>
            <a:lvl6pPr marL="2743200" lvl="5" indent="-331470" algn="l">
              <a:lnSpc>
                <a:spcPct val="95000"/>
              </a:lnSpc>
              <a:spcBef>
                <a:spcPts val="1066"/>
              </a:spcBef>
              <a:spcAft>
                <a:spcPts val="0"/>
              </a:spcAft>
              <a:buClr>
                <a:schemeClr val="dk1"/>
              </a:buClr>
              <a:buSzPts val="1620"/>
              <a:buChar char="–"/>
              <a:defRPr sz="1800"/>
            </a:lvl6pPr>
            <a:lvl7pPr marL="3200400" lvl="6" indent="-331470" algn="l">
              <a:lnSpc>
                <a:spcPct val="95000"/>
              </a:lnSpc>
              <a:spcBef>
                <a:spcPts val="1066"/>
              </a:spcBef>
              <a:spcAft>
                <a:spcPts val="0"/>
              </a:spcAft>
              <a:buClr>
                <a:schemeClr val="dk1"/>
              </a:buClr>
              <a:buSzPts val="1620"/>
              <a:buChar char="–"/>
              <a:defRPr sz="1800"/>
            </a:lvl7pPr>
            <a:lvl8pPr marL="3657600" lvl="7" indent="-331470" algn="l">
              <a:lnSpc>
                <a:spcPct val="95000"/>
              </a:lnSpc>
              <a:spcBef>
                <a:spcPts val="1066"/>
              </a:spcBef>
              <a:spcAft>
                <a:spcPts val="0"/>
              </a:spcAft>
              <a:buClr>
                <a:schemeClr val="dk1"/>
              </a:buClr>
              <a:buSzPts val="1620"/>
              <a:buChar char="–"/>
              <a:defRPr sz="1800"/>
            </a:lvl8pPr>
            <a:lvl9pPr marL="4114800" lvl="8" indent="-331470" algn="l">
              <a:lnSpc>
                <a:spcPct val="95000"/>
              </a:lnSpc>
              <a:spcBef>
                <a:spcPts val="1066"/>
              </a:spcBef>
              <a:spcAft>
                <a:spcPts val="0"/>
              </a:spcAft>
              <a:buClr>
                <a:schemeClr val="dk1"/>
              </a:buClr>
              <a:buSzPts val="1620"/>
              <a:buChar char="–"/>
              <a:defRPr sz="1800"/>
            </a:lvl9pPr>
          </a:lstStyle>
          <a:p>
            <a:endParaRPr/>
          </a:p>
        </p:txBody>
      </p:sp>
      <p:sp>
        <p:nvSpPr>
          <p:cNvPr id="57" name="Google Shape;57;p58"/>
          <p:cNvSpPr txBox="1">
            <a:spLocks noGrp="1"/>
          </p:cNvSpPr>
          <p:nvPr>
            <p:ph type="body" idx="2"/>
          </p:nvPr>
        </p:nvSpPr>
        <p:spPr>
          <a:xfrm>
            <a:off x="304721" y="4648200"/>
            <a:ext cx="3351927" cy="1727200"/>
          </a:xfrm>
          <a:prstGeom prst="rect">
            <a:avLst/>
          </a:prstGeom>
          <a:noFill/>
          <a:ln>
            <a:noFill/>
          </a:ln>
        </p:spPr>
        <p:txBody>
          <a:bodyPr spcFirstLastPara="1" wrap="square" lIns="121875" tIns="60925" rIns="121875" bIns="60925" anchor="t" anchorCtr="0">
            <a:normAutofit/>
          </a:bodyPr>
          <a:lstStyle>
            <a:lvl1pPr marL="457200" lvl="0" indent="-228600" algn="l">
              <a:lnSpc>
                <a:spcPct val="95000"/>
              </a:lnSpc>
              <a:spcBef>
                <a:spcPts val="1200"/>
              </a:spcBef>
              <a:spcAft>
                <a:spcPts val="0"/>
              </a:spcAft>
              <a:buClr>
                <a:schemeClr val="dk1"/>
              </a:buClr>
              <a:buSzPts val="1600"/>
              <a:buNone/>
              <a:defRPr sz="1600"/>
            </a:lvl1pPr>
            <a:lvl2pPr marL="914400" lvl="1" indent="-228600" algn="l">
              <a:lnSpc>
                <a:spcPct val="95000"/>
              </a:lnSpc>
              <a:spcBef>
                <a:spcPts val="1066"/>
              </a:spcBef>
              <a:spcAft>
                <a:spcPts val="0"/>
              </a:spcAft>
              <a:buClr>
                <a:schemeClr val="dk1"/>
              </a:buClr>
              <a:buSzPts val="1600"/>
              <a:buNone/>
              <a:defRPr sz="1600"/>
            </a:lvl2pPr>
            <a:lvl3pPr marL="1371600" lvl="2" indent="-228600" algn="l">
              <a:lnSpc>
                <a:spcPct val="95000"/>
              </a:lnSpc>
              <a:spcBef>
                <a:spcPts val="1066"/>
              </a:spcBef>
              <a:spcAft>
                <a:spcPts val="0"/>
              </a:spcAft>
              <a:buClr>
                <a:schemeClr val="dk1"/>
              </a:buClr>
              <a:buSzPts val="1300"/>
              <a:buNone/>
              <a:defRPr sz="1300"/>
            </a:lvl3pPr>
            <a:lvl4pPr marL="1828800" lvl="3" indent="-228600" algn="l">
              <a:lnSpc>
                <a:spcPct val="95000"/>
              </a:lnSpc>
              <a:spcBef>
                <a:spcPts val="1066"/>
              </a:spcBef>
              <a:spcAft>
                <a:spcPts val="0"/>
              </a:spcAft>
              <a:buClr>
                <a:schemeClr val="dk1"/>
              </a:buClr>
              <a:buSzPts val="1200"/>
              <a:buNone/>
              <a:defRPr sz="1200"/>
            </a:lvl4pPr>
            <a:lvl5pPr marL="2286000" lvl="4" indent="-228600" algn="l">
              <a:lnSpc>
                <a:spcPct val="95000"/>
              </a:lnSpc>
              <a:spcBef>
                <a:spcPts val="1066"/>
              </a:spcBef>
              <a:spcAft>
                <a:spcPts val="0"/>
              </a:spcAft>
              <a:buClr>
                <a:schemeClr val="dk1"/>
              </a:buClr>
              <a:buSzPts val="1200"/>
              <a:buNone/>
              <a:defRPr sz="1200"/>
            </a:lvl5pPr>
            <a:lvl6pPr marL="2743200" lvl="5" indent="-228600" algn="l">
              <a:lnSpc>
                <a:spcPct val="95000"/>
              </a:lnSpc>
              <a:spcBef>
                <a:spcPts val="1066"/>
              </a:spcBef>
              <a:spcAft>
                <a:spcPts val="0"/>
              </a:spcAft>
              <a:buClr>
                <a:schemeClr val="dk1"/>
              </a:buClr>
              <a:buSzPts val="1080"/>
              <a:buNone/>
              <a:defRPr sz="1200"/>
            </a:lvl6pPr>
            <a:lvl7pPr marL="3200400" lvl="6" indent="-228600" algn="l">
              <a:lnSpc>
                <a:spcPct val="95000"/>
              </a:lnSpc>
              <a:spcBef>
                <a:spcPts val="1066"/>
              </a:spcBef>
              <a:spcAft>
                <a:spcPts val="0"/>
              </a:spcAft>
              <a:buClr>
                <a:schemeClr val="dk1"/>
              </a:buClr>
              <a:buSzPts val="1080"/>
              <a:buNone/>
              <a:defRPr sz="1200"/>
            </a:lvl7pPr>
            <a:lvl8pPr marL="3657600" lvl="7" indent="-228600" algn="l">
              <a:lnSpc>
                <a:spcPct val="95000"/>
              </a:lnSpc>
              <a:spcBef>
                <a:spcPts val="1066"/>
              </a:spcBef>
              <a:spcAft>
                <a:spcPts val="0"/>
              </a:spcAft>
              <a:buClr>
                <a:schemeClr val="dk1"/>
              </a:buClr>
              <a:buSzPts val="1080"/>
              <a:buNone/>
              <a:defRPr sz="1200"/>
            </a:lvl8pPr>
            <a:lvl9pPr marL="4114800" lvl="8" indent="-228600" algn="l">
              <a:lnSpc>
                <a:spcPct val="95000"/>
              </a:lnSpc>
              <a:spcBef>
                <a:spcPts val="1066"/>
              </a:spcBef>
              <a:spcAft>
                <a:spcPts val="0"/>
              </a:spcAft>
              <a:buClr>
                <a:schemeClr val="dk1"/>
              </a:buClr>
              <a:buSzPts val="1080"/>
              <a:buNone/>
              <a:defRPr sz="1200"/>
            </a:lvl9pPr>
          </a:lstStyle>
          <a:p>
            <a:endParaRPr/>
          </a:p>
        </p:txBody>
      </p:sp>
      <p:sp>
        <p:nvSpPr>
          <p:cNvPr id="58" name="Google Shape;58;p58"/>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58"/>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58"/>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Рисунок с подписью" type="picTx">
  <p:cSld name="PICTURE_WITH_CAPTION_TEXT">
    <p:spTree>
      <p:nvGrpSpPr>
        <p:cNvPr id="1" name="Shape 61"/>
        <p:cNvGrpSpPr/>
        <p:nvPr/>
      </p:nvGrpSpPr>
      <p:grpSpPr>
        <a:xfrm>
          <a:off x="0" y="0"/>
          <a:ext cx="0" cy="0"/>
          <a:chOff x="0" y="0"/>
          <a:chExt cx="0" cy="0"/>
        </a:xfrm>
      </p:grpSpPr>
      <p:sp>
        <p:nvSpPr>
          <p:cNvPr id="62" name="Google Shape;62;p59"/>
          <p:cNvSpPr/>
          <p:nvPr/>
        </p:nvSpPr>
        <p:spPr>
          <a:xfrm>
            <a:off x="2082258" y="0"/>
            <a:ext cx="8024310" cy="6858000"/>
          </a:xfrm>
          <a:prstGeom prst="rect">
            <a:avLst/>
          </a:prstGeom>
          <a:gradFill>
            <a:gsLst>
              <a:gs pos="0">
                <a:srgbClr val="FFFFFF">
                  <a:alpha val="0"/>
                </a:srgbClr>
              </a:gs>
              <a:gs pos="100000">
                <a:srgbClr val="FFFFFF">
                  <a:alpha val="54509"/>
                </a:srgbClr>
              </a:gs>
            </a:gsLst>
            <a:lin ang="7800000" scaled="0"/>
          </a:gradFill>
          <a:ln>
            <a:noFill/>
          </a:ln>
        </p:spPr>
        <p:txBody>
          <a:bodyPr spcFirstLastPara="1" wrap="square" lIns="121875" tIns="60925" rIns="121875" bIns="60925"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Century Gothic"/>
              <a:ea typeface="Century Gothic"/>
              <a:cs typeface="Century Gothic"/>
              <a:sym typeface="Century Gothic"/>
            </a:endParaRPr>
          </a:p>
        </p:txBody>
      </p:sp>
      <p:sp>
        <p:nvSpPr>
          <p:cNvPr id="63" name="Google Shape;63;p59"/>
          <p:cNvSpPr txBox="1">
            <a:spLocks noGrp="1"/>
          </p:cNvSpPr>
          <p:nvPr>
            <p:ph type="title"/>
          </p:nvPr>
        </p:nvSpPr>
        <p:spPr>
          <a:xfrm>
            <a:off x="2437765" y="4800600"/>
            <a:ext cx="7313295" cy="76200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2000"/>
              <a:buFont typeface="Century Gothic"/>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59"/>
          <p:cNvSpPr>
            <a:spLocks noGrp="1"/>
          </p:cNvSpPr>
          <p:nvPr>
            <p:ph type="pic" idx="2"/>
          </p:nvPr>
        </p:nvSpPr>
        <p:spPr>
          <a:xfrm>
            <a:off x="2437765" y="279401"/>
            <a:ext cx="7313295" cy="4448175"/>
          </a:xfrm>
          <a:prstGeom prst="rect">
            <a:avLst/>
          </a:prstGeom>
          <a:noFill/>
          <a:ln>
            <a:noFill/>
          </a:ln>
        </p:spPr>
      </p:sp>
      <p:sp>
        <p:nvSpPr>
          <p:cNvPr id="65" name="Google Shape;65;p59"/>
          <p:cNvSpPr txBox="1">
            <a:spLocks noGrp="1"/>
          </p:cNvSpPr>
          <p:nvPr>
            <p:ph type="body" idx="1"/>
          </p:nvPr>
        </p:nvSpPr>
        <p:spPr>
          <a:xfrm>
            <a:off x="2437765" y="5562600"/>
            <a:ext cx="7313295" cy="812800"/>
          </a:xfrm>
          <a:prstGeom prst="rect">
            <a:avLst/>
          </a:prstGeom>
          <a:noFill/>
          <a:ln>
            <a:noFill/>
          </a:ln>
        </p:spPr>
        <p:txBody>
          <a:bodyPr spcFirstLastPara="1" wrap="square" lIns="121875" tIns="60925" rIns="121875" bIns="60925" anchor="t" anchorCtr="0">
            <a:normAutofit/>
          </a:bodyPr>
          <a:lstStyle>
            <a:lvl1pPr marL="457200" lvl="0" indent="-228600" algn="l">
              <a:lnSpc>
                <a:spcPct val="95000"/>
              </a:lnSpc>
              <a:spcBef>
                <a:spcPts val="0"/>
              </a:spcBef>
              <a:spcAft>
                <a:spcPts val="0"/>
              </a:spcAft>
              <a:buClr>
                <a:schemeClr val="dk1"/>
              </a:buClr>
              <a:buSzPts val="1600"/>
              <a:buNone/>
              <a:defRPr sz="1600"/>
            </a:lvl1pPr>
            <a:lvl2pPr marL="914400" lvl="1" indent="-228600" algn="l">
              <a:lnSpc>
                <a:spcPct val="95000"/>
              </a:lnSpc>
              <a:spcBef>
                <a:spcPts val="1066"/>
              </a:spcBef>
              <a:spcAft>
                <a:spcPts val="0"/>
              </a:spcAft>
              <a:buClr>
                <a:schemeClr val="dk1"/>
              </a:buClr>
              <a:buSzPts val="1600"/>
              <a:buNone/>
              <a:defRPr sz="1600"/>
            </a:lvl2pPr>
            <a:lvl3pPr marL="1371600" lvl="2" indent="-228600" algn="l">
              <a:lnSpc>
                <a:spcPct val="95000"/>
              </a:lnSpc>
              <a:spcBef>
                <a:spcPts val="1066"/>
              </a:spcBef>
              <a:spcAft>
                <a:spcPts val="0"/>
              </a:spcAft>
              <a:buClr>
                <a:schemeClr val="dk1"/>
              </a:buClr>
              <a:buSzPts val="1300"/>
              <a:buNone/>
              <a:defRPr sz="1300"/>
            </a:lvl3pPr>
            <a:lvl4pPr marL="1828800" lvl="3" indent="-228600" algn="l">
              <a:lnSpc>
                <a:spcPct val="95000"/>
              </a:lnSpc>
              <a:spcBef>
                <a:spcPts val="1066"/>
              </a:spcBef>
              <a:spcAft>
                <a:spcPts val="0"/>
              </a:spcAft>
              <a:buClr>
                <a:schemeClr val="dk1"/>
              </a:buClr>
              <a:buSzPts val="1200"/>
              <a:buNone/>
              <a:defRPr sz="1200"/>
            </a:lvl4pPr>
            <a:lvl5pPr marL="2286000" lvl="4" indent="-228600" algn="l">
              <a:lnSpc>
                <a:spcPct val="95000"/>
              </a:lnSpc>
              <a:spcBef>
                <a:spcPts val="1066"/>
              </a:spcBef>
              <a:spcAft>
                <a:spcPts val="0"/>
              </a:spcAft>
              <a:buClr>
                <a:schemeClr val="dk1"/>
              </a:buClr>
              <a:buSzPts val="1200"/>
              <a:buNone/>
              <a:defRPr sz="1200"/>
            </a:lvl5pPr>
            <a:lvl6pPr marL="2743200" lvl="5" indent="-228600" algn="l">
              <a:lnSpc>
                <a:spcPct val="95000"/>
              </a:lnSpc>
              <a:spcBef>
                <a:spcPts val="1066"/>
              </a:spcBef>
              <a:spcAft>
                <a:spcPts val="0"/>
              </a:spcAft>
              <a:buClr>
                <a:schemeClr val="dk1"/>
              </a:buClr>
              <a:buSzPts val="1080"/>
              <a:buNone/>
              <a:defRPr sz="1200"/>
            </a:lvl6pPr>
            <a:lvl7pPr marL="3200400" lvl="6" indent="-228600" algn="l">
              <a:lnSpc>
                <a:spcPct val="95000"/>
              </a:lnSpc>
              <a:spcBef>
                <a:spcPts val="1066"/>
              </a:spcBef>
              <a:spcAft>
                <a:spcPts val="0"/>
              </a:spcAft>
              <a:buClr>
                <a:schemeClr val="dk1"/>
              </a:buClr>
              <a:buSzPts val="1080"/>
              <a:buNone/>
              <a:defRPr sz="1200"/>
            </a:lvl7pPr>
            <a:lvl8pPr marL="3657600" lvl="7" indent="-228600" algn="l">
              <a:lnSpc>
                <a:spcPct val="95000"/>
              </a:lnSpc>
              <a:spcBef>
                <a:spcPts val="1066"/>
              </a:spcBef>
              <a:spcAft>
                <a:spcPts val="0"/>
              </a:spcAft>
              <a:buClr>
                <a:schemeClr val="dk1"/>
              </a:buClr>
              <a:buSzPts val="1080"/>
              <a:buNone/>
              <a:defRPr sz="1200"/>
            </a:lvl8pPr>
            <a:lvl9pPr marL="4114800" lvl="8" indent="-228600" algn="l">
              <a:lnSpc>
                <a:spcPct val="95000"/>
              </a:lnSpc>
              <a:spcBef>
                <a:spcPts val="1066"/>
              </a:spcBef>
              <a:spcAft>
                <a:spcPts val="0"/>
              </a:spcAft>
              <a:buClr>
                <a:schemeClr val="dk1"/>
              </a:buClr>
              <a:buSzPts val="1080"/>
              <a:buNone/>
              <a:defRPr sz="1200"/>
            </a:lvl9pPr>
          </a:lstStyle>
          <a:p>
            <a:endParaRPr/>
          </a:p>
        </p:txBody>
      </p:sp>
      <p:sp>
        <p:nvSpPr>
          <p:cNvPr id="66" name="Google Shape;66;p59"/>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59"/>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59"/>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69"/>
        <p:cNvGrpSpPr/>
        <p:nvPr/>
      </p:nvGrpSpPr>
      <p:grpSpPr>
        <a:xfrm>
          <a:off x="0" y="0"/>
          <a:ext cx="0" cy="0"/>
          <a:chOff x="0" y="0"/>
          <a:chExt cx="0" cy="0"/>
        </a:xfrm>
      </p:grpSpPr>
      <p:sp>
        <p:nvSpPr>
          <p:cNvPr id="70" name="Google Shape;70;p60"/>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44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60"/>
          <p:cNvSpPr txBox="1">
            <a:spLocks noGrp="1"/>
          </p:cNvSpPr>
          <p:nvPr>
            <p:ph type="body" idx="1"/>
          </p:nvPr>
        </p:nvSpPr>
        <p:spPr>
          <a:xfrm rot="5400000">
            <a:off x="3960786" y="-1141677"/>
            <a:ext cx="4470400" cy="10157354"/>
          </a:xfrm>
          <a:prstGeom prst="rect">
            <a:avLst/>
          </a:prstGeom>
          <a:noFill/>
          <a:ln>
            <a:noFill/>
          </a:ln>
        </p:spPr>
        <p:txBody>
          <a:bodyPr spcFirstLastPara="1" wrap="square" lIns="121875" tIns="60925" rIns="121875" bIns="60925" anchor="t" anchorCtr="0">
            <a:normAutofit/>
          </a:bodyPr>
          <a:lstStyle>
            <a:lvl1pPr marL="457200" lvl="0" indent="-342900" algn="l">
              <a:lnSpc>
                <a:spcPct val="95000"/>
              </a:lnSpc>
              <a:spcBef>
                <a:spcPts val="1866"/>
              </a:spcBef>
              <a:spcAft>
                <a:spcPts val="0"/>
              </a:spcAft>
              <a:buClr>
                <a:schemeClr val="dk1"/>
              </a:buClr>
              <a:buSzPts val="1800"/>
              <a:buChar char="•"/>
              <a:defRPr/>
            </a:lvl1pPr>
            <a:lvl2pPr marL="914400" lvl="1" indent="-342900" algn="l">
              <a:lnSpc>
                <a:spcPct val="95000"/>
              </a:lnSpc>
              <a:spcBef>
                <a:spcPts val="1066"/>
              </a:spcBef>
              <a:spcAft>
                <a:spcPts val="0"/>
              </a:spcAft>
              <a:buClr>
                <a:schemeClr val="dk1"/>
              </a:buClr>
              <a:buSzPts val="1800"/>
              <a:buChar char="–"/>
              <a:defRPr/>
            </a:lvl2pPr>
            <a:lvl3pPr marL="1371600" lvl="2" indent="-342900" algn="l">
              <a:lnSpc>
                <a:spcPct val="95000"/>
              </a:lnSpc>
              <a:spcBef>
                <a:spcPts val="1066"/>
              </a:spcBef>
              <a:spcAft>
                <a:spcPts val="0"/>
              </a:spcAft>
              <a:buClr>
                <a:schemeClr val="dk1"/>
              </a:buClr>
              <a:buSzPts val="1800"/>
              <a:buChar char="–"/>
              <a:defRPr/>
            </a:lvl3pPr>
            <a:lvl4pPr marL="1828800" lvl="3" indent="-342900" algn="l">
              <a:lnSpc>
                <a:spcPct val="95000"/>
              </a:lnSpc>
              <a:spcBef>
                <a:spcPts val="1066"/>
              </a:spcBef>
              <a:spcAft>
                <a:spcPts val="0"/>
              </a:spcAft>
              <a:buClr>
                <a:schemeClr val="dk1"/>
              </a:buClr>
              <a:buSzPts val="1800"/>
              <a:buChar char="–"/>
              <a:defRPr/>
            </a:lvl4pPr>
            <a:lvl5pPr marL="2286000" lvl="4" indent="-342900" algn="l">
              <a:lnSpc>
                <a:spcPct val="95000"/>
              </a:lnSpc>
              <a:spcBef>
                <a:spcPts val="1066"/>
              </a:spcBef>
              <a:spcAft>
                <a:spcPts val="0"/>
              </a:spcAft>
              <a:buClr>
                <a:schemeClr val="dk1"/>
              </a:buClr>
              <a:buSzPts val="1800"/>
              <a:buChar char="–"/>
              <a:defRPr/>
            </a:lvl5pPr>
            <a:lvl6pPr marL="2743200" lvl="5" indent="-331470" algn="l">
              <a:lnSpc>
                <a:spcPct val="95000"/>
              </a:lnSpc>
              <a:spcBef>
                <a:spcPts val="1066"/>
              </a:spcBef>
              <a:spcAft>
                <a:spcPts val="0"/>
              </a:spcAft>
              <a:buClr>
                <a:schemeClr val="dk1"/>
              </a:buClr>
              <a:buSzPts val="1620"/>
              <a:buChar char="–"/>
              <a:defRPr/>
            </a:lvl6pPr>
            <a:lvl7pPr marL="3200400" lvl="6" indent="-331470" algn="l">
              <a:lnSpc>
                <a:spcPct val="95000"/>
              </a:lnSpc>
              <a:spcBef>
                <a:spcPts val="1066"/>
              </a:spcBef>
              <a:spcAft>
                <a:spcPts val="0"/>
              </a:spcAft>
              <a:buClr>
                <a:schemeClr val="dk1"/>
              </a:buClr>
              <a:buSzPts val="1620"/>
              <a:buChar char="–"/>
              <a:defRPr/>
            </a:lvl7pPr>
            <a:lvl8pPr marL="3657600" lvl="7" indent="-331470" algn="l">
              <a:lnSpc>
                <a:spcPct val="95000"/>
              </a:lnSpc>
              <a:spcBef>
                <a:spcPts val="1066"/>
              </a:spcBef>
              <a:spcAft>
                <a:spcPts val="0"/>
              </a:spcAft>
              <a:buClr>
                <a:schemeClr val="dk1"/>
              </a:buClr>
              <a:buSzPts val="1620"/>
              <a:buChar char="–"/>
              <a:defRPr/>
            </a:lvl8pPr>
            <a:lvl9pPr marL="4114800" lvl="8" indent="-331470" algn="l">
              <a:lnSpc>
                <a:spcPct val="95000"/>
              </a:lnSpc>
              <a:spcBef>
                <a:spcPts val="1066"/>
              </a:spcBef>
              <a:spcAft>
                <a:spcPts val="0"/>
              </a:spcAft>
              <a:buClr>
                <a:schemeClr val="dk1"/>
              </a:buClr>
              <a:buSzPts val="1620"/>
              <a:buChar char="–"/>
              <a:defRPr/>
            </a:lvl9pPr>
          </a:lstStyle>
          <a:p>
            <a:endParaRPr/>
          </a:p>
        </p:txBody>
      </p:sp>
      <p:sp>
        <p:nvSpPr>
          <p:cNvPr id="72" name="Google Shape;72;p60"/>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60"/>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60"/>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5"/>
        <p:cNvGrpSpPr/>
        <p:nvPr/>
      </p:nvGrpSpPr>
      <p:grpSpPr>
        <a:xfrm>
          <a:off x="0" y="0"/>
          <a:ext cx="0" cy="0"/>
          <a:chOff x="0" y="0"/>
          <a:chExt cx="0" cy="0"/>
        </a:xfrm>
      </p:grpSpPr>
      <p:sp>
        <p:nvSpPr>
          <p:cNvPr id="76" name="Google Shape;76;p61"/>
          <p:cNvSpPr txBox="1">
            <a:spLocks noGrp="1"/>
          </p:cNvSpPr>
          <p:nvPr>
            <p:ph type="title"/>
          </p:nvPr>
        </p:nvSpPr>
        <p:spPr>
          <a:xfrm rot="5400000">
            <a:off x="7614868" y="2512404"/>
            <a:ext cx="5897561" cy="1422030"/>
          </a:xfrm>
          <a:prstGeom prst="rect">
            <a:avLst/>
          </a:prstGeom>
          <a:noFill/>
          <a:ln>
            <a:noFill/>
          </a:ln>
        </p:spPr>
        <p:txBody>
          <a:bodyPr spcFirstLastPara="1" wrap="square" lIns="121875" tIns="60925" rIns="121875" bIns="60925" anchor="b" anchorCtr="0">
            <a:normAutofit/>
          </a:bodyPr>
          <a:lstStyle>
            <a:lvl1pPr lvl="0" algn="l">
              <a:lnSpc>
                <a:spcPct val="85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61"/>
          <p:cNvSpPr txBox="1">
            <a:spLocks noGrp="1"/>
          </p:cNvSpPr>
          <p:nvPr>
            <p:ph type="body" idx="1"/>
          </p:nvPr>
        </p:nvSpPr>
        <p:spPr>
          <a:xfrm rot="5400000">
            <a:off x="2434617" y="-1042670"/>
            <a:ext cx="5897561" cy="8532178"/>
          </a:xfrm>
          <a:prstGeom prst="rect">
            <a:avLst/>
          </a:prstGeom>
          <a:noFill/>
          <a:ln>
            <a:noFill/>
          </a:ln>
        </p:spPr>
        <p:txBody>
          <a:bodyPr spcFirstLastPara="1" wrap="square" lIns="121875" tIns="60925" rIns="121875" bIns="60925" anchor="t" anchorCtr="0">
            <a:normAutofit/>
          </a:bodyPr>
          <a:lstStyle>
            <a:lvl1pPr marL="457200" lvl="0" indent="-342900" algn="l">
              <a:lnSpc>
                <a:spcPct val="95000"/>
              </a:lnSpc>
              <a:spcBef>
                <a:spcPts val="1866"/>
              </a:spcBef>
              <a:spcAft>
                <a:spcPts val="0"/>
              </a:spcAft>
              <a:buClr>
                <a:schemeClr val="dk1"/>
              </a:buClr>
              <a:buSzPts val="1800"/>
              <a:buChar char="•"/>
              <a:defRPr/>
            </a:lvl1pPr>
            <a:lvl2pPr marL="914400" lvl="1" indent="-342900" algn="l">
              <a:lnSpc>
                <a:spcPct val="95000"/>
              </a:lnSpc>
              <a:spcBef>
                <a:spcPts val="1066"/>
              </a:spcBef>
              <a:spcAft>
                <a:spcPts val="0"/>
              </a:spcAft>
              <a:buClr>
                <a:schemeClr val="dk1"/>
              </a:buClr>
              <a:buSzPts val="1800"/>
              <a:buChar char="–"/>
              <a:defRPr/>
            </a:lvl2pPr>
            <a:lvl3pPr marL="1371600" lvl="2" indent="-342900" algn="l">
              <a:lnSpc>
                <a:spcPct val="95000"/>
              </a:lnSpc>
              <a:spcBef>
                <a:spcPts val="1066"/>
              </a:spcBef>
              <a:spcAft>
                <a:spcPts val="0"/>
              </a:spcAft>
              <a:buClr>
                <a:schemeClr val="dk1"/>
              </a:buClr>
              <a:buSzPts val="1800"/>
              <a:buChar char="–"/>
              <a:defRPr/>
            </a:lvl3pPr>
            <a:lvl4pPr marL="1828800" lvl="3" indent="-342900" algn="l">
              <a:lnSpc>
                <a:spcPct val="95000"/>
              </a:lnSpc>
              <a:spcBef>
                <a:spcPts val="1066"/>
              </a:spcBef>
              <a:spcAft>
                <a:spcPts val="0"/>
              </a:spcAft>
              <a:buClr>
                <a:schemeClr val="dk1"/>
              </a:buClr>
              <a:buSzPts val="1800"/>
              <a:buChar char="–"/>
              <a:defRPr/>
            </a:lvl4pPr>
            <a:lvl5pPr marL="2286000" lvl="4" indent="-342900" algn="l">
              <a:lnSpc>
                <a:spcPct val="95000"/>
              </a:lnSpc>
              <a:spcBef>
                <a:spcPts val="1066"/>
              </a:spcBef>
              <a:spcAft>
                <a:spcPts val="0"/>
              </a:spcAft>
              <a:buClr>
                <a:schemeClr val="dk1"/>
              </a:buClr>
              <a:buSzPts val="1800"/>
              <a:buChar char="–"/>
              <a:defRPr/>
            </a:lvl5pPr>
            <a:lvl6pPr marL="2743200" lvl="5" indent="-331470" algn="l">
              <a:lnSpc>
                <a:spcPct val="95000"/>
              </a:lnSpc>
              <a:spcBef>
                <a:spcPts val="1066"/>
              </a:spcBef>
              <a:spcAft>
                <a:spcPts val="0"/>
              </a:spcAft>
              <a:buClr>
                <a:schemeClr val="dk1"/>
              </a:buClr>
              <a:buSzPts val="1620"/>
              <a:buChar char="–"/>
              <a:defRPr/>
            </a:lvl6pPr>
            <a:lvl7pPr marL="3200400" lvl="6" indent="-331470" algn="l">
              <a:lnSpc>
                <a:spcPct val="95000"/>
              </a:lnSpc>
              <a:spcBef>
                <a:spcPts val="1066"/>
              </a:spcBef>
              <a:spcAft>
                <a:spcPts val="0"/>
              </a:spcAft>
              <a:buClr>
                <a:schemeClr val="dk1"/>
              </a:buClr>
              <a:buSzPts val="1620"/>
              <a:buChar char="–"/>
              <a:defRPr/>
            </a:lvl7pPr>
            <a:lvl8pPr marL="3657600" lvl="7" indent="-331470" algn="l">
              <a:lnSpc>
                <a:spcPct val="95000"/>
              </a:lnSpc>
              <a:spcBef>
                <a:spcPts val="1066"/>
              </a:spcBef>
              <a:spcAft>
                <a:spcPts val="0"/>
              </a:spcAft>
              <a:buClr>
                <a:schemeClr val="dk1"/>
              </a:buClr>
              <a:buSzPts val="1620"/>
              <a:buChar char="–"/>
              <a:defRPr/>
            </a:lvl8pPr>
            <a:lvl9pPr marL="4114800" lvl="8" indent="-331470" algn="l">
              <a:lnSpc>
                <a:spcPct val="95000"/>
              </a:lnSpc>
              <a:spcBef>
                <a:spcPts val="1066"/>
              </a:spcBef>
              <a:spcAft>
                <a:spcPts val="0"/>
              </a:spcAft>
              <a:buClr>
                <a:schemeClr val="dk1"/>
              </a:buClr>
              <a:buSzPts val="1620"/>
              <a:buChar char="–"/>
              <a:defRPr/>
            </a:lvl9pPr>
          </a:lstStyle>
          <a:p>
            <a:endParaRPr/>
          </a:p>
        </p:txBody>
      </p:sp>
      <p:sp>
        <p:nvSpPr>
          <p:cNvPr id="78" name="Google Shape;78;p61"/>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61"/>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61"/>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50"/>
          <p:cNvSpPr/>
          <p:nvPr/>
        </p:nvSpPr>
        <p:spPr>
          <a:xfrm>
            <a:off x="304721" y="0"/>
            <a:ext cx="11579384" cy="6858000"/>
          </a:xfrm>
          <a:prstGeom prst="rect">
            <a:avLst/>
          </a:prstGeom>
          <a:gradFill>
            <a:gsLst>
              <a:gs pos="0">
                <a:srgbClr val="FFFFFF">
                  <a:alpha val="0"/>
                </a:srgbClr>
              </a:gs>
              <a:gs pos="100000">
                <a:srgbClr val="FFFFFF">
                  <a:alpha val="54509"/>
                </a:srgbClr>
              </a:gs>
            </a:gsLst>
            <a:lin ang="7800000" scaled="0"/>
          </a:gradFill>
          <a:ln>
            <a:noFill/>
          </a:ln>
        </p:spPr>
        <p:txBody>
          <a:bodyPr spcFirstLastPara="1" wrap="square" lIns="121875" tIns="60925" rIns="121875" bIns="60925"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Century Gothic"/>
              <a:ea typeface="Century Gothic"/>
              <a:cs typeface="Century Gothic"/>
              <a:sym typeface="Century Gothic"/>
            </a:endParaRPr>
          </a:p>
        </p:txBody>
      </p:sp>
      <p:sp>
        <p:nvSpPr>
          <p:cNvPr id="11" name="Google Shape;11;p50"/>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lvl1pPr marR="0" lvl="0" algn="l" rtl="0">
              <a:lnSpc>
                <a:spcPct val="85000"/>
              </a:lnSpc>
              <a:spcBef>
                <a:spcPts val="0"/>
              </a:spcBef>
              <a:spcAft>
                <a:spcPts val="0"/>
              </a:spcAft>
              <a:buClr>
                <a:schemeClr val="dk1"/>
              </a:buClr>
              <a:buSzPts val="4400"/>
              <a:buFont typeface="Century Gothic"/>
              <a:buNone/>
              <a:defRPr sz="44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2" name="Google Shape;12;p50"/>
          <p:cNvSpPr txBox="1">
            <a:spLocks noGrp="1"/>
          </p:cNvSpPr>
          <p:nvPr>
            <p:ph type="body" idx="1"/>
          </p:nvPr>
        </p:nvSpPr>
        <p:spPr>
          <a:xfrm>
            <a:off x="1117309" y="1701800"/>
            <a:ext cx="10157354" cy="4470400"/>
          </a:xfrm>
          <a:prstGeom prst="rect">
            <a:avLst/>
          </a:prstGeom>
          <a:noFill/>
          <a:ln>
            <a:noFill/>
          </a:ln>
        </p:spPr>
        <p:txBody>
          <a:bodyPr spcFirstLastPara="1" wrap="square" lIns="121875" tIns="60925" rIns="121875" bIns="60925" anchor="t" anchorCtr="0">
            <a:normAutofit/>
          </a:bodyPr>
          <a:lstStyle>
            <a:lvl1pPr marL="457200" marR="0" lvl="0" indent="-381000" algn="l" rtl="0">
              <a:lnSpc>
                <a:spcPct val="95000"/>
              </a:lnSpc>
              <a:spcBef>
                <a:spcPts val="1866"/>
              </a:spcBef>
              <a:spcAft>
                <a:spcPts val="0"/>
              </a:spcAft>
              <a:buClr>
                <a:schemeClr val="dk1"/>
              </a:buClr>
              <a:buSzPts val="2400"/>
              <a:buFont typeface="Arial"/>
              <a:buChar char="•"/>
              <a:defRPr sz="2400" b="0" i="0" u="none" strike="noStrike" cap="none">
                <a:solidFill>
                  <a:schemeClr val="dk1"/>
                </a:solidFill>
                <a:latin typeface="Century Gothic"/>
                <a:ea typeface="Century Gothic"/>
                <a:cs typeface="Century Gothic"/>
                <a:sym typeface="Century Gothic"/>
              </a:defRPr>
            </a:lvl1pPr>
            <a:lvl2pPr marL="914400" marR="0" lvl="1" indent="-355600" algn="l" rtl="0">
              <a:lnSpc>
                <a:spcPct val="95000"/>
              </a:lnSpc>
              <a:spcBef>
                <a:spcPts val="1066"/>
              </a:spcBef>
              <a:spcAft>
                <a:spcPts val="0"/>
              </a:spcAft>
              <a:buClr>
                <a:schemeClr val="dk1"/>
              </a:buClr>
              <a:buSzPts val="2000"/>
              <a:buFont typeface="Century Gothic"/>
              <a:buChar char="–"/>
              <a:defRPr sz="20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95000"/>
              </a:lnSpc>
              <a:spcBef>
                <a:spcPts val="1066"/>
              </a:spcBef>
              <a:spcAft>
                <a:spcPts val="0"/>
              </a:spcAft>
              <a:buClr>
                <a:schemeClr val="dk1"/>
              </a:buClr>
              <a:buSzPts val="1800"/>
              <a:buFont typeface="Century Gothic"/>
              <a:buChar char="–"/>
              <a:defRPr sz="18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95000"/>
              </a:lnSpc>
              <a:spcBef>
                <a:spcPts val="1066"/>
              </a:spcBef>
              <a:spcAft>
                <a:spcPts val="0"/>
              </a:spcAft>
              <a:buClr>
                <a:schemeClr val="dk1"/>
              </a:buClr>
              <a:buSzPts val="1800"/>
              <a:buFont typeface="Century Gothic"/>
              <a:buChar char="–"/>
              <a:defRPr sz="18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95000"/>
              </a:lnSpc>
              <a:spcBef>
                <a:spcPts val="1066"/>
              </a:spcBef>
              <a:spcAft>
                <a:spcPts val="0"/>
              </a:spcAft>
              <a:buClr>
                <a:schemeClr val="dk1"/>
              </a:buClr>
              <a:buSzPts val="1800"/>
              <a:buFont typeface="Century Gothic"/>
              <a:buChar char="–"/>
              <a:defRPr sz="1800" b="0" i="0" u="none" strike="noStrike" cap="none">
                <a:solidFill>
                  <a:schemeClr val="dk1"/>
                </a:solidFill>
                <a:latin typeface="Century Gothic"/>
                <a:ea typeface="Century Gothic"/>
                <a:cs typeface="Century Gothic"/>
                <a:sym typeface="Century Gothic"/>
              </a:defRPr>
            </a:lvl5pPr>
            <a:lvl6pPr marL="2743200" marR="0" lvl="5" indent="-331470" algn="l" rtl="0">
              <a:lnSpc>
                <a:spcPct val="95000"/>
              </a:lnSpc>
              <a:spcBef>
                <a:spcPts val="1066"/>
              </a:spcBef>
              <a:spcAft>
                <a:spcPts val="0"/>
              </a:spcAft>
              <a:buClr>
                <a:schemeClr val="dk1"/>
              </a:buClr>
              <a:buSzPts val="1620"/>
              <a:buFont typeface="Century Gothic"/>
              <a:buChar char="–"/>
              <a:defRPr sz="1800" b="0" i="0" u="none" strike="noStrike" cap="none">
                <a:solidFill>
                  <a:schemeClr val="dk1"/>
                </a:solidFill>
                <a:latin typeface="Century Gothic"/>
                <a:ea typeface="Century Gothic"/>
                <a:cs typeface="Century Gothic"/>
                <a:sym typeface="Century Gothic"/>
              </a:defRPr>
            </a:lvl6pPr>
            <a:lvl7pPr marL="3200400" marR="0" lvl="6" indent="-331470" algn="l" rtl="0">
              <a:lnSpc>
                <a:spcPct val="95000"/>
              </a:lnSpc>
              <a:spcBef>
                <a:spcPts val="1066"/>
              </a:spcBef>
              <a:spcAft>
                <a:spcPts val="0"/>
              </a:spcAft>
              <a:buClr>
                <a:schemeClr val="dk1"/>
              </a:buClr>
              <a:buSzPts val="1620"/>
              <a:buFont typeface="Century Gothic"/>
              <a:buChar char="–"/>
              <a:defRPr sz="1800" b="0" i="0" u="none" strike="noStrike" cap="none">
                <a:solidFill>
                  <a:schemeClr val="dk1"/>
                </a:solidFill>
                <a:latin typeface="Century Gothic"/>
                <a:ea typeface="Century Gothic"/>
                <a:cs typeface="Century Gothic"/>
                <a:sym typeface="Century Gothic"/>
              </a:defRPr>
            </a:lvl7pPr>
            <a:lvl8pPr marL="3657600" marR="0" lvl="7" indent="-331470" algn="l" rtl="0">
              <a:lnSpc>
                <a:spcPct val="95000"/>
              </a:lnSpc>
              <a:spcBef>
                <a:spcPts val="1066"/>
              </a:spcBef>
              <a:spcAft>
                <a:spcPts val="0"/>
              </a:spcAft>
              <a:buClr>
                <a:schemeClr val="dk1"/>
              </a:buClr>
              <a:buSzPts val="1620"/>
              <a:buFont typeface="Century Gothic"/>
              <a:buChar char="–"/>
              <a:defRPr sz="1800" b="0" i="0" u="none" strike="noStrike" cap="none">
                <a:solidFill>
                  <a:schemeClr val="dk1"/>
                </a:solidFill>
                <a:latin typeface="Century Gothic"/>
                <a:ea typeface="Century Gothic"/>
                <a:cs typeface="Century Gothic"/>
                <a:sym typeface="Century Gothic"/>
              </a:defRPr>
            </a:lvl8pPr>
            <a:lvl9pPr marL="4114800" marR="0" lvl="8" indent="-331470" algn="l" rtl="0">
              <a:lnSpc>
                <a:spcPct val="95000"/>
              </a:lnSpc>
              <a:spcBef>
                <a:spcPts val="1066"/>
              </a:spcBef>
              <a:spcAft>
                <a:spcPts val="0"/>
              </a:spcAft>
              <a:buClr>
                <a:schemeClr val="dk1"/>
              </a:buClr>
              <a:buSzPts val="1620"/>
              <a:buFont typeface="Century Gothic"/>
              <a:buChar char="–"/>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3" name="Google Shape;13;p50"/>
          <p:cNvSpPr txBox="1">
            <a:spLocks noGrp="1"/>
          </p:cNvSpPr>
          <p:nvPr>
            <p:ph type="dt" idx="10"/>
          </p:nvPr>
        </p:nvSpPr>
        <p:spPr>
          <a:xfrm>
            <a:off x="1117309" y="6400801"/>
            <a:ext cx="2742486" cy="320675"/>
          </a:xfrm>
          <a:prstGeom prst="rect">
            <a:avLst/>
          </a:prstGeom>
          <a:noFill/>
          <a:ln>
            <a:noFill/>
          </a:ln>
        </p:spPr>
        <p:txBody>
          <a:bodyPr spcFirstLastPara="1" wrap="square" lIns="121875" tIns="60925" rIns="121875" bIns="60925"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F7F7F"/>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5pPr>
            <a:lvl6pPr marR="0" lvl="5"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6pPr>
            <a:lvl7pPr marR="0" lvl="6"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7pPr>
            <a:lvl8pPr marR="0" lvl="7"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8pPr>
            <a:lvl9pPr marR="0" lvl="8"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9pPr>
          </a:lstStyle>
          <a:p>
            <a:endParaRPr/>
          </a:p>
        </p:txBody>
      </p:sp>
      <p:sp>
        <p:nvSpPr>
          <p:cNvPr id="14" name="Google Shape;14;p50"/>
          <p:cNvSpPr txBox="1">
            <a:spLocks noGrp="1"/>
          </p:cNvSpPr>
          <p:nvPr>
            <p:ph type="ftr" idx="11"/>
          </p:nvPr>
        </p:nvSpPr>
        <p:spPr>
          <a:xfrm>
            <a:off x="3907842" y="6400801"/>
            <a:ext cx="6216301" cy="320675"/>
          </a:xfrm>
          <a:prstGeom prst="rect">
            <a:avLst/>
          </a:prstGeom>
          <a:noFill/>
          <a:ln>
            <a:noFill/>
          </a:ln>
        </p:spPr>
        <p:txBody>
          <a:bodyPr spcFirstLastPara="1" wrap="square" lIns="121875" tIns="60925" rIns="121875" bIns="60925" anchor="b"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F7F7F"/>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5pPr>
            <a:lvl6pPr marR="0" lvl="5"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6pPr>
            <a:lvl7pPr marR="0" lvl="6"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7pPr>
            <a:lvl8pPr marR="0" lvl="7"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8pPr>
            <a:lvl9pPr marR="0" lvl="8" algn="l" rtl="0">
              <a:lnSpc>
                <a:spcPct val="100000"/>
              </a:lnSpc>
              <a:spcBef>
                <a:spcPts val="0"/>
              </a:spcBef>
              <a:spcAft>
                <a:spcPts val="0"/>
              </a:spcAft>
              <a:buClr>
                <a:srgbClr val="000000"/>
              </a:buClr>
              <a:buSzPts val="1400"/>
              <a:buFont typeface="Arial"/>
              <a:buNone/>
              <a:defRPr sz="24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0"/>
          <p:cNvSpPr txBox="1">
            <a:spLocks noGrp="1"/>
          </p:cNvSpPr>
          <p:nvPr>
            <p:ph type="sldNum" idx="12"/>
          </p:nvPr>
        </p:nvSpPr>
        <p:spPr>
          <a:xfrm>
            <a:off x="10167146" y="6400801"/>
            <a:ext cx="1107518" cy="320675"/>
          </a:xfrm>
          <a:prstGeom prst="rect">
            <a:avLst/>
          </a:prstGeom>
          <a:noFill/>
          <a:ln>
            <a:noFill/>
          </a:ln>
        </p:spPr>
        <p:txBody>
          <a:bodyPr spcFirstLastPara="1" wrap="square" lIns="121875" tIns="60925" rIns="121875" bIns="60925" anchor="b"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F7F7F"/>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ru-RU"/>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
          <p:cNvSpPr txBox="1">
            <a:spLocks noGrp="1"/>
          </p:cNvSpPr>
          <p:nvPr>
            <p:ph type="ctrTitle"/>
          </p:nvPr>
        </p:nvSpPr>
        <p:spPr>
          <a:xfrm>
            <a:off x="4672383" y="1498601"/>
            <a:ext cx="7008574" cy="1426343"/>
          </a:xfrm>
          <a:prstGeom prst="rect">
            <a:avLst/>
          </a:prstGeom>
          <a:noFill/>
          <a:ln>
            <a:noFill/>
          </a:ln>
        </p:spPr>
        <p:txBody>
          <a:bodyPr spcFirstLastPara="1" wrap="square" lIns="121875" tIns="60925" rIns="121875" bIns="60925" anchor="b" anchorCtr="0">
            <a:normAutofit/>
          </a:bodyPr>
          <a:lstStyle/>
          <a:p>
            <a:pPr marL="0" lvl="0" indent="0" algn="ctr" rtl="0">
              <a:lnSpc>
                <a:spcPct val="90000"/>
              </a:lnSpc>
              <a:spcBef>
                <a:spcPts val="0"/>
              </a:spcBef>
              <a:spcAft>
                <a:spcPts val="0"/>
              </a:spcAft>
              <a:buClr>
                <a:schemeClr val="dk1"/>
              </a:buClr>
              <a:buSzPts val="5400"/>
              <a:buFont typeface="Century Gothic"/>
              <a:buNone/>
            </a:pPr>
            <a:r>
              <a:rPr lang="ru-RU"/>
              <a:t>Teaching to read</a:t>
            </a:r>
            <a:endParaRPr/>
          </a:p>
        </p:txBody>
      </p:sp>
      <p:sp>
        <p:nvSpPr>
          <p:cNvPr id="86" name="Google Shape;86;p1"/>
          <p:cNvSpPr txBox="1">
            <a:spLocks noGrp="1"/>
          </p:cNvSpPr>
          <p:nvPr>
            <p:ph type="subTitle" idx="1"/>
          </p:nvPr>
        </p:nvSpPr>
        <p:spPr>
          <a:xfrm>
            <a:off x="5086300" y="3645024"/>
            <a:ext cx="7008574" cy="1244600"/>
          </a:xfrm>
          <a:prstGeom prst="rect">
            <a:avLst/>
          </a:prstGeom>
          <a:noFill/>
          <a:ln>
            <a:noFill/>
          </a:ln>
        </p:spPr>
        <p:txBody>
          <a:bodyPr spcFirstLastPara="1" wrap="square" lIns="121875" tIns="60925" rIns="121875" bIns="60925" anchor="t" anchorCtr="0">
            <a:noAutofit/>
          </a:bodyPr>
          <a:lstStyle/>
          <a:p>
            <a:pPr marL="0" lvl="0" indent="0" algn="ctr" rtl="0">
              <a:lnSpc>
                <a:spcPct val="95000"/>
              </a:lnSpc>
              <a:spcBef>
                <a:spcPts val="0"/>
              </a:spcBef>
              <a:spcAft>
                <a:spcPts val="0"/>
              </a:spcAft>
              <a:buClr>
                <a:schemeClr val="dk1"/>
              </a:buClr>
              <a:buSzPts val="2800"/>
              <a:buNone/>
            </a:pPr>
            <a:r>
              <a:rPr lang="ru-RU"/>
              <a:t>Работу выполнили ​</a:t>
            </a:r>
            <a:br>
              <a:rPr lang="ru-RU"/>
            </a:br>
            <a:r>
              <a:rPr lang="ru-RU"/>
              <a:t>Студентки ИИЯ-АНБ-511​</a:t>
            </a:r>
            <a:br>
              <a:rPr lang="ru-RU"/>
            </a:br>
            <a:r>
              <a:rPr lang="ru-RU"/>
              <a:t>Исаева Виктория​</a:t>
            </a:r>
            <a:br>
              <a:rPr lang="ru-RU"/>
            </a:br>
            <a:r>
              <a:rPr lang="ru-RU"/>
              <a:t>Чернухина Анастасия​</a:t>
            </a:r>
            <a:br>
              <a:rPr lang="ru-RU"/>
            </a:br>
            <a:r>
              <a:rPr lang="ru-RU"/>
              <a:t>Шкопинская Арина​</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2"/>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p>
            <a:pPr marL="0" lvl="0" indent="0" algn="l" rtl="0">
              <a:lnSpc>
                <a:spcPct val="85000"/>
              </a:lnSpc>
              <a:spcBef>
                <a:spcPts val="0"/>
              </a:spcBef>
              <a:spcAft>
                <a:spcPts val="0"/>
              </a:spcAft>
              <a:buClr>
                <a:schemeClr val="dk1"/>
              </a:buClr>
              <a:buSzPts val="4400"/>
              <a:buFont typeface="Century Gothic"/>
              <a:buNone/>
            </a:pPr>
            <a:r>
              <a:rPr lang="ru-RU"/>
              <a:t>What do you have to do in this unit?</a:t>
            </a:r>
            <a:endParaRPr/>
          </a:p>
        </p:txBody>
      </p:sp>
      <p:sp>
        <p:nvSpPr>
          <p:cNvPr id="92" name="Google Shape;92;p2"/>
          <p:cNvSpPr txBox="1">
            <a:spLocks noGrp="1"/>
          </p:cNvSpPr>
          <p:nvPr>
            <p:ph type="body" idx="1"/>
          </p:nvPr>
        </p:nvSpPr>
        <p:spPr>
          <a:xfrm>
            <a:off x="1117309" y="2132856"/>
            <a:ext cx="10157354" cy="4039344"/>
          </a:xfrm>
          <a:prstGeom prst="rect">
            <a:avLst/>
          </a:prstGeom>
          <a:noFill/>
          <a:ln>
            <a:noFill/>
          </a:ln>
        </p:spPr>
        <p:txBody>
          <a:bodyPr spcFirstLastPara="1" wrap="square" lIns="121875" tIns="60925" rIns="121875" bIns="60925" anchor="t" anchorCtr="0">
            <a:normAutofit/>
          </a:bodyPr>
          <a:lstStyle/>
          <a:p>
            <a:pPr marL="0" lvl="0" indent="0" algn="l" rtl="0">
              <a:lnSpc>
                <a:spcPct val="95000"/>
              </a:lnSpc>
              <a:spcBef>
                <a:spcPts val="0"/>
              </a:spcBef>
              <a:spcAft>
                <a:spcPts val="0"/>
              </a:spcAft>
              <a:buClr>
                <a:schemeClr val="dk1"/>
              </a:buClr>
              <a:buSzPts val="2800"/>
              <a:buNone/>
            </a:pPr>
            <a:r>
              <a:rPr lang="ru-RU" sz="2800"/>
              <a:t>A. Warming up discussion</a:t>
            </a:r>
            <a:endParaRPr/>
          </a:p>
          <a:p>
            <a:pPr marL="0" lvl="0" indent="0" algn="l" rtl="0">
              <a:lnSpc>
                <a:spcPct val="95000"/>
              </a:lnSpc>
              <a:spcBef>
                <a:spcPts val="1866"/>
              </a:spcBef>
              <a:spcAft>
                <a:spcPts val="0"/>
              </a:spcAft>
              <a:buClr>
                <a:schemeClr val="dk1"/>
              </a:buClr>
              <a:buSzPts val="2800"/>
              <a:buNone/>
            </a:pPr>
            <a:r>
              <a:rPr lang="ru-RU" sz="2800"/>
              <a:t>B. Input reading</a:t>
            </a:r>
            <a:endParaRPr/>
          </a:p>
          <a:p>
            <a:pPr marL="0" lvl="0" indent="0" algn="l" rtl="0">
              <a:lnSpc>
                <a:spcPct val="95000"/>
              </a:lnSpc>
              <a:spcBef>
                <a:spcPts val="1866"/>
              </a:spcBef>
              <a:spcAft>
                <a:spcPts val="0"/>
              </a:spcAft>
              <a:buClr>
                <a:schemeClr val="dk1"/>
              </a:buClr>
              <a:buSzPts val="2800"/>
              <a:buNone/>
            </a:pPr>
            <a:r>
              <a:rPr lang="ru-RU" sz="2800"/>
              <a:t>C. Self-assessment questions (SAQ)</a:t>
            </a:r>
            <a:endParaRPr/>
          </a:p>
          <a:p>
            <a:pPr marL="0" lvl="0" indent="0" algn="l" rtl="0">
              <a:lnSpc>
                <a:spcPct val="95000"/>
              </a:lnSpc>
              <a:spcBef>
                <a:spcPts val="1866"/>
              </a:spcBef>
              <a:spcAft>
                <a:spcPts val="0"/>
              </a:spcAft>
              <a:buClr>
                <a:schemeClr val="dk1"/>
              </a:buClr>
              <a:buSzPts val="2800"/>
              <a:buNone/>
            </a:pPr>
            <a:r>
              <a:rPr lang="ru-RU" sz="2800"/>
              <a:t>D. Exploratory tasks</a:t>
            </a:r>
            <a:endParaRPr/>
          </a:p>
          <a:p>
            <a:pPr marL="0" lvl="0" indent="0" algn="l" rtl="0">
              <a:lnSpc>
                <a:spcPct val="95000"/>
              </a:lnSpc>
              <a:spcBef>
                <a:spcPts val="1866"/>
              </a:spcBef>
              <a:spcAft>
                <a:spcPts val="0"/>
              </a:spcAft>
              <a:buClr>
                <a:schemeClr val="dk1"/>
              </a:buClr>
              <a:buSzPts val="2800"/>
              <a:buNone/>
            </a:pPr>
            <a:r>
              <a:rPr lang="ru-RU" sz="2800"/>
              <a:t>E. Micro-teaching task</a:t>
            </a:r>
            <a:endParaRPr/>
          </a:p>
          <a:p>
            <a:pPr marL="0" lvl="0" indent="0" algn="l" rtl="0">
              <a:lnSpc>
                <a:spcPct val="95000"/>
              </a:lnSpc>
              <a:spcBef>
                <a:spcPts val="1866"/>
              </a:spcBef>
              <a:spcAft>
                <a:spcPts val="0"/>
              </a:spcAft>
              <a:buClr>
                <a:schemeClr val="dk1"/>
              </a:buClr>
              <a:buSzPts val="2800"/>
              <a:buNone/>
            </a:pPr>
            <a:r>
              <a:rPr lang="ru-RU" sz="2800"/>
              <a:t>F. Integrated task</a:t>
            </a:r>
            <a:endParaRPr/>
          </a:p>
          <a:p>
            <a:pPr marL="304747" lvl="0" indent="-152347" algn="l" rtl="0">
              <a:lnSpc>
                <a:spcPct val="95000"/>
              </a:lnSpc>
              <a:spcBef>
                <a:spcPts val="1866"/>
              </a:spcBef>
              <a:spcAft>
                <a:spcPts val="0"/>
              </a:spcAft>
              <a:buClr>
                <a:schemeClr val="dk1"/>
              </a:buClr>
              <a:buSzPts val="240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3"/>
          <p:cNvSpPr txBox="1">
            <a:spLocks noGrp="1"/>
          </p:cNvSpPr>
          <p:nvPr>
            <p:ph type="title"/>
          </p:nvPr>
        </p:nvSpPr>
        <p:spPr>
          <a:xfrm>
            <a:off x="812589" y="476672"/>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r>
              <a:rPr lang="ru-RU"/>
              <a:t>The aim of this unit</a:t>
            </a:r>
            <a:br>
              <a:rPr lang="ru-RU"/>
            </a:br>
            <a:endParaRPr/>
          </a:p>
        </p:txBody>
      </p:sp>
      <p:sp>
        <p:nvSpPr>
          <p:cNvPr id="98" name="Google Shape;98;p3"/>
          <p:cNvSpPr txBox="1">
            <a:spLocks noGrp="1"/>
          </p:cNvSpPr>
          <p:nvPr>
            <p:ph type="body" idx="1"/>
          </p:nvPr>
        </p:nvSpPr>
        <p:spPr>
          <a:xfrm>
            <a:off x="812589" y="1772816"/>
            <a:ext cx="7008574" cy="4752528"/>
          </a:xfrm>
          <a:prstGeom prst="rect">
            <a:avLst/>
          </a:prstGeom>
          <a:noFill/>
          <a:ln>
            <a:noFill/>
          </a:ln>
        </p:spPr>
        <p:txBody>
          <a:bodyPr spcFirstLastPara="1" wrap="square" lIns="121875" tIns="60925" rIns="121875" bIns="60925" anchor="b" anchorCtr="0">
            <a:normAutofit fontScale="77500" lnSpcReduction="20000"/>
          </a:bodyPr>
          <a:lstStyle/>
          <a:p>
            <a:pPr marL="0" lvl="0" indent="0" algn="just" rtl="0">
              <a:lnSpc>
                <a:spcPct val="95000"/>
              </a:lnSpc>
              <a:spcBef>
                <a:spcPts val="0"/>
              </a:spcBef>
              <a:spcAft>
                <a:spcPts val="0"/>
              </a:spcAft>
              <a:buClr>
                <a:schemeClr val="dk1"/>
              </a:buClr>
              <a:buSzPct val="100000"/>
              <a:buNone/>
            </a:pPr>
            <a:r>
              <a:rPr lang="ru-RU" sz="4600"/>
              <a:t>1) To make you think about reading as a communicative skill</a:t>
            </a:r>
            <a:br>
              <a:rPr lang="ru-RU" sz="4600"/>
            </a:br>
            <a:endParaRPr sz="4600"/>
          </a:p>
          <a:p>
            <a:pPr marL="0" lvl="0" indent="0" algn="just" rtl="0">
              <a:lnSpc>
                <a:spcPct val="95000"/>
              </a:lnSpc>
              <a:spcBef>
                <a:spcPts val="0"/>
              </a:spcBef>
              <a:spcAft>
                <a:spcPts val="0"/>
              </a:spcAft>
              <a:buClr>
                <a:schemeClr val="dk1"/>
              </a:buClr>
              <a:buSzPct val="100000"/>
              <a:buNone/>
            </a:pPr>
            <a:r>
              <a:rPr lang="ru-RU" sz="4600"/>
              <a:t>2) To draw your attention to the techniques of teaching to read</a:t>
            </a:r>
            <a:br>
              <a:rPr lang="ru-RU" sz="4600"/>
            </a:br>
            <a:endParaRPr sz="4600"/>
          </a:p>
          <a:p>
            <a:pPr marL="0" lvl="0" indent="0" algn="just" rtl="0">
              <a:lnSpc>
                <a:spcPct val="95000"/>
              </a:lnSpc>
              <a:spcBef>
                <a:spcPts val="0"/>
              </a:spcBef>
              <a:spcAft>
                <a:spcPts val="0"/>
              </a:spcAft>
              <a:buClr>
                <a:schemeClr val="dk1"/>
              </a:buClr>
              <a:buSzPct val="100000"/>
              <a:buNone/>
            </a:pPr>
            <a:r>
              <a:rPr lang="ru-RU" sz="4600"/>
              <a:t>3)To reflect upon the process of teaching to read communicatively</a:t>
            </a:r>
            <a:endParaRPr/>
          </a:p>
          <a:p>
            <a:pPr marL="0" lvl="0" indent="0" algn="l" rtl="0">
              <a:lnSpc>
                <a:spcPct val="95000"/>
              </a:lnSpc>
              <a:spcBef>
                <a:spcPts val="0"/>
              </a:spcBef>
              <a:spcAft>
                <a:spcPts val="0"/>
              </a:spcAft>
              <a:buClr>
                <a:schemeClr val="dk1"/>
              </a:buClr>
              <a:buSzPct val="100000"/>
              <a:buNone/>
            </a:pP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4"/>
          <p:cNvSpPr txBox="1">
            <a:spLocks noGrp="1"/>
          </p:cNvSpPr>
          <p:nvPr>
            <p:ph type="title"/>
          </p:nvPr>
        </p:nvSpPr>
        <p:spPr>
          <a:xfrm>
            <a:off x="1117309" y="76200"/>
            <a:ext cx="10157354" cy="1397000"/>
          </a:xfrm>
          <a:prstGeom prst="rect">
            <a:avLst/>
          </a:prstGeom>
          <a:noFill/>
          <a:ln>
            <a:noFill/>
          </a:ln>
        </p:spPr>
        <p:txBody>
          <a:bodyPr spcFirstLastPara="1" wrap="square" lIns="121875" tIns="60925" rIns="121875" bIns="60925" anchor="b" anchorCtr="0">
            <a:normAutofit/>
          </a:bodyPr>
          <a:lstStyle/>
          <a:p>
            <a:pPr marL="0" lvl="0" indent="0" algn="ctr" rtl="0">
              <a:lnSpc>
                <a:spcPct val="85000"/>
              </a:lnSpc>
              <a:spcBef>
                <a:spcPts val="0"/>
              </a:spcBef>
              <a:spcAft>
                <a:spcPts val="0"/>
              </a:spcAft>
              <a:buClr>
                <a:schemeClr val="dk1"/>
              </a:buClr>
              <a:buSzPts val="4400"/>
              <a:buFont typeface="Century Gothic"/>
              <a:buNone/>
            </a:pPr>
            <a:r>
              <a:rPr lang="ru-RU" b="1"/>
              <a:t>Warming up discussion</a:t>
            </a:r>
            <a:endParaRPr/>
          </a:p>
        </p:txBody>
      </p:sp>
      <p:sp>
        <p:nvSpPr>
          <p:cNvPr id="104" name="Google Shape;104;p4"/>
          <p:cNvSpPr/>
          <p:nvPr/>
        </p:nvSpPr>
        <p:spPr>
          <a:xfrm>
            <a:off x="1305880" y="1628800"/>
            <a:ext cx="9577064"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Make up a list of items that you read in you everyday life and indicate why you do each kind of reading</a:t>
            </a:r>
            <a:endParaRPr sz="2400" b="0" i="0" u="none" strike="noStrike" cap="none">
              <a:solidFill>
                <a:schemeClr val="dk1"/>
              </a:solidFill>
              <a:latin typeface="Century Gothic"/>
              <a:ea typeface="Century Gothic"/>
              <a:cs typeface="Century Gothic"/>
              <a:sym typeface="Century Gothic"/>
            </a:endParaRPr>
          </a:p>
        </p:txBody>
      </p:sp>
      <p:graphicFrame>
        <p:nvGraphicFramePr>
          <p:cNvPr id="105" name="Google Shape;105;p4"/>
          <p:cNvGraphicFramePr/>
          <p:nvPr/>
        </p:nvGraphicFramePr>
        <p:xfrm>
          <a:off x="2133044" y="2971800"/>
          <a:ext cx="3000000" cy="3000000"/>
        </p:xfrm>
        <a:graphic>
          <a:graphicData uri="http://schemas.openxmlformats.org/drawingml/2006/table">
            <a:tbl>
              <a:tblPr firstRow="1" bandRow="1">
                <a:noFill/>
                <a:tableStyleId>{C79A2024-8E08-4886-AB1F-5ACCF71C82C3}</a:tableStyleId>
              </a:tblPr>
              <a:tblGrid>
                <a:gridCol w="4062950">
                  <a:extLst>
                    <a:ext uri="{9D8B030D-6E8A-4147-A177-3AD203B41FA5}">
                      <a16:colId xmlns:a16="http://schemas.microsoft.com/office/drawing/2014/main" val="20000"/>
                    </a:ext>
                  </a:extLst>
                </a:gridCol>
                <a:gridCol w="4062950">
                  <a:extLst>
                    <a:ext uri="{9D8B030D-6E8A-4147-A177-3AD203B41FA5}">
                      <a16:colId xmlns:a16="http://schemas.microsoft.com/office/drawing/2014/main" val="20001"/>
                    </a:ext>
                  </a:extLst>
                </a:gridCol>
              </a:tblGrid>
              <a:tr h="601225">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What do you read?</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What do you read it for?</a:t>
                      </a:r>
                      <a:endParaRPr sz="2400" u="none" strike="noStrike" cap="none"/>
                    </a:p>
                  </a:txBody>
                  <a:tcPr marL="91450" marR="91450" marT="45725" marB="45725"/>
                </a:tc>
                <a:extLst>
                  <a:ext uri="{0D108BD9-81ED-4DB2-BD59-A6C34878D82A}">
                    <a16:rowId xmlns:a16="http://schemas.microsoft.com/office/drawing/2014/main" val="10000"/>
                  </a:ext>
                </a:extLst>
              </a:tr>
              <a:tr h="2560375">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bl>
          </a:graphicData>
        </a:graphic>
      </p:graphicFrame>
      <p:cxnSp>
        <p:nvCxnSpPr>
          <p:cNvPr id="106" name="Google Shape;106;p4"/>
          <p:cNvCxnSpPr/>
          <p:nvPr/>
        </p:nvCxnSpPr>
        <p:spPr>
          <a:xfrm>
            <a:off x="6094412" y="2971800"/>
            <a:ext cx="0" cy="3161585"/>
          </a:xfrm>
          <a:prstGeom prst="straightConnector1">
            <a:avLst/>
          </a:prstGeom>
          <a:noFill/>
          <a:ln w="9525" cap="flat" cmpd="sng">
            <a:solidFill>
              <a:schemeClr val="accent1"/>
            </a:solidFill>
            <a:prstDash val="solid"/>
            <a:miter lim="800000"/>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5"/>
          <p:cNvSpPr/>
          <p:nvPr/>
        </p:nvSpPr>
        <p:spPr>
          <a:xfrm>
            <a:off x="909836" y="764704"/>
            <a:ext cx="9865096" cy="51398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ru-RU" sz="4000" b="1" i="0" u="none" strike="noStrike" cap="none">
                <a:solidFill>
                  <a:schemeClr val="dk1"/>
                </a:solidFill>
                <a:latin typeface="Century Gothic"/>
                <a:ea typeface="Century Gothic"/>
                <a:cs typeface="Century Gothic"/>
                <a:sym typeface="Century Gothic"/>
              </a:rPr>
              <a:t>Input reading 1</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000"/>
              <a:buFont typeface="Arial"/>
              <a:buNone/>
            </a:pPr>
            <a:r>
              <a:rPr lang="ru-RU" sz="4000" b="1" i="0" u="none" strike="noStrike" cap="none">
                <a:solidFill>
                  <a:schemeClr val="dk1"/>
                </a:solidFill>
                <a:latin typeface="Century Gothic"/>
                <a:ea typeface="Century Gothic"/>
                <a:cs typeface="Century Gothic"/>
                <a:sym typeface="Century Gothic"/>
              </a:rPr>
              <a:t>Reading as a skill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entury Gothic"/>
              <a:ea typeface="Century Gothic"/>
              <a:cs typeface="Century Gothic"/>
              <a:sym typeface="Century Gothic"/>
            </a:endParaRPr>
          </a:p>
          <a:p>
            <a:pPr marL="0" marR="0" lvl="0" indent="457200" algn="just" rtl="0">
              <a:lnSpc>
                <a:spcPct val="100000"/>
              </a:lnSpc>
              <a:spcBef>
                <a:spcPts val="0"/>
              </a:spcBef>
              <a:spcAft>
                <a:spcPts val="0"/>
              </a:spcAft>
              <a:buClr>
                <a:srgbClr val="000000"/>
              </a:buClr>
              <a:buSzPts val="2800"/>
              <a:buFont typeface="Arial"/>
              <a:buNone/>
            </a:pPr>
            <a:r>
              <a:rPr lang="ru-RU" sz="2800" b="0" i="0" u="none" strike="noStrike" cap="none">
                <a:solidFill>
                  <a:schemeClr val="dk1"/>
                </a:solidFill>
                <a:latin typeface="Century Gothic"/>
                <a:ea typeface="Century Gothic"/>
                <a:cs typeface="Century Gothic"/>
                <a:sym typeface="Century Gothic"/>
              </a:rPr>
              <a:t>Reading is a visual and cognitive process to extract meaning from writing by understanding the written text, processing information, and relating it to existing experience. Reading can be text driven (the text is interesting), task driven (the text is read because of the academic task that the learner faces) and purpose driven (the text is a step towards a purpose, which is outside reading).</a:t>
            </a:r>
            <a:endParaRPr sz="2800" b="0"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6"/>
          <p:cNvSpPr/>
          <p:nvPr/>
        </p:nvSpPr>
        <p:spPr>
          <a:xfrm>
            <a:off x="2710036" y="476672"/>
            <a:ext cx="6092825" cy="156966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SAQ 1.1</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Match the following headlines with the likely types of a language student’s reading</a:t>
            </a:r>
            <a:endParaRPr sz="2400" b="1" i="0" u="none" strike="noStrike" cap="none">
              <a:solidFill>
                <a:schemeClr val="dk1"/>
              </a:solidFill>
              <a:latin typeface="Century Gothic"/>
              <a:ea typeface="Century Gothic"/>
              <a:cs typeface="Century Gothic"/>
              <a:sym typeface="Century Gothic"/>
            </a:endParaRPr>
          </a:p>
        </p:txBody>
      </p:sp>
      <p:graphicFrame>
        <p:nvGraphicFramePr>
          <p:cNvPr id="117" name="Google Shape;117;p6"/>
          <p:cNvGraphicFramePr/>
          <p:nvPr/>
        </p:nvGraphicFramePr>
        <p:xfrm>
          <a:off x="1639635" y="2580776"/>
          <a:ext cx="3000000" cy="3000000"/>
        </p:xfrm>
        <a:graphic>
          <a:graphicData uri="http://schemas.openxmlformats.org/drawingml/2006/table">
            <a:tbl>
              <a:tblPr firstRow="1" bandRow="1">
                <a:noFill/>
                <a:tableStyleId>{C79A2024-8E08-4886-AB1F-5ACCF71C82C3}</a:tableStyleId>
              </a:tblPr>
              <a:tblGrid>
                <a:gridCol w="4454775">
                  <a:extLst>
                    <a:ext uri="{9D8B030D-6E8A-4147-A177-3AD203B41FA5}">
                      <a16:colId xmlns:a16="http://schemas.microsoft.com/office/drawing/2014/main" val="20000"/>
                    </a:ext>
                  </a:extLst>
                </a:gridCol>
                <a:gridCol w="4454775">
                  <a:extLst>
                    <a:ext uri="{9D8B030D-6E8A-4147-A177-3AD203B41FA5}">
                      <a16:colId xmlns:a16="http://schemas.microsoft.com/office/drawing/2014/main" val="20001"/>
                    </a:ext>
                  </a:extLst>
                </a:gridCol>
              </a:tblGrid>
              <a:tr h="607575">
                <a:tc>
                  <a:txBody>
                    <a:bodyPr/>
                    <a:lstStyle/>
                    <a:p>
                      <a:pPr marL="0" marR="0" lvl="0" indent="0" algn="ctr"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Headlines</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Types of reading</a:t>
                      </a:r>
                      <a:endParaRPr sz="2400" u="none" strike="noStrike" cap="none"/>
                    </a:p>
                  </a:txBody>
                  <a:tcPr marL="91450" marR="91450" marT="45725" marB="45725"/>
                </a:tc>
                <a:extLst>
                  <a:ext uri="{0D108BD9-81ED-4DB2-BD59-A6C34878D82A}">
                    <a16:rowId xmlns:a16="http://schemas.microsoft.com/office/drawing/2014/main" val="10000"/>
                  </a:ext>
                </a:extLst>
              </a:tr>
              <a:tr h="2904950">
                <a:tc>
                  <a:txBody>
                    <a:bodyPr/>
                    <a:lstStyle/>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1. “Dead languages”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2. “AIDS cure has been found?”</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3. “You can teach old dogs Karate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kicks”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4. “Test-tube babies”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5. “Will they clone a human?”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6. “My super-saving recipe”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7. “Guidelines for the University</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applicants”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8. “How to keep your garden green”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9. “Short life of a film-star”</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10. “How to prepare for the exam”</a:t>
                      </a: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50" marR="91450" marT="45725" marB="45725"/>
                </a:tc>
                <a:tc>
                  <a:txBody>
                    <a:bodyPr/>
                    <a:lstStyle/>
                    <a:p>
                      <a:pPr marL="457200" marR="0" lvl="0" indent="-457200" algn="l" rtl="0">
                        <a:lnSpc>
                          <a:spcPct val="100000"/>
                        </a:lnSpc>
                        <a:spcBef>
                          <a:spcPts val="0"/>
                        </a:spcBef>
                        <a:spcAft>
                          <a:spcPts val="0"/>
                        </a:spcAft>
                        <a:buClr>
                          <a:schemeClr val="dk1"/>
                        </a:buClr>
                        <a:buSzPts val="1400"/>
                        <a:buFont typeface="Century Gothic"/>
                        <a:buAutoNum type="alphaUcPeriod"/>
                      </a:pPr>
                      <a:r>
                        <a:rPr lang="ru-RU" sz="1400" b="0" i="0" u="none" strike="noStrike" cap="none">
                          <a:solidFill>
                            <a:schemeClr val="dk1"/>
                          </a:solidFill>
                          <a:latin typeface="Century Gothic"/>
                          <a:ea typeface="Century Gothic"/>
                          <a:cs typeface="Century Gothic"/>
                          <a:sym typeface="Century Gothic"/>
                        </a:rPr>
                        <a:t>Text driven</a:t>
                      </a:r>
                      <a:endParaRPr sz="1400" u="none" strike="noStrike" cap="none"/>
                    </a:p>
                    <a:p>
                      <a:pPr marL="457200" marR="0" lvl="0" indent="-457200" algn="l" rtl="0">
                        <a:lnSpc>
                          <a:spcPct val="100000"/>
                        </a:lnSpc>
                        <a:spcBef>
                          <a:spcPts val="0"/>
                        </a:spcBef>
                        <a:spcAft>
                          <a:spcPts val="0"/>
                        </a:spcAft>
                        <a:buClr>
                          <a:schemeClr val="dk1"/>
                        </a:buClr>
                        <a:buSzPts val="1400"/>
                        <a:buFont typeface="Century Gothic"/>
                        <a:buAutoNum type="alphaUcPeriod"/>
                      </a:pPr>
                      <a:r>
                        <a:rPr lang="ru-RU" sz="1400" b="0" i="0" u="none" strike="noStrike" cap="none">
                          <a:solidFill>
                            <a:schemeClr val="dk1"/>
                          </a:solidFill>
                          <a:latin typeface="Century Gothic"/>
                          <a:ea typeface="Century Gothic"/>
                          <a:cs typeface="Century Gothic"/>
                          <a:sym typeface="Century Gothic"/>
                        </a:rPr>
                        <a:t>Task-driven</a:t>
                      </a:r>
                      <a:endParaRPr sz="1400" u="none" strike="noStrike" cap="none"/>
                    </a:p>
                    <a:p>
                      <a:pPr marL="457200" marR="0" lvl="0" indent="-457200" algn="l" rtl="0">
                        <a:lnSpc>
                          <a:spcPct val="100000"/>
                        </a:lnSpc>
                        <a:spcBef>
                          <a:spcPts val="0"/>
                        </a:spcBef>
                        <a:spcAft>
                          <a:spcPts val="0"/>
                        </a:spcAft>
                        <a:buClr>
                          <a:schemeClr val="dk1"/>
                        </a:buClr>
                        <a:buSzPts val="1400"/>
                        <a:buFont typeface="Century Gothic"/>
                        <a:buAutoNum type="alphaUcPeriod"/>
                      </a:pPr>
                      <a:r>
                        <a:rPr lang="ru-RU" sz="1400" b="0" i="0" u="none" strike="noStrike" cap="none">
                          <a:solidFill>
                            <a:schemeClr val="dk1"/>
                          </a:solidFill>
                          <a:latin typeface="Century Gothic"/>
                          <a:ea typeface="Century Gothic"/>
                          <a:cs typeface="Century Gothic"/>
                          <a:sym typeface="Century Gothic"/>
                        </a:rPr>
                        <a:t> Purpose-driven</a:t>
                      </a:r>
                      <a:endParaRPr sz="1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7"/>
          <p:cNvSpPr/>
          <p:nvPr/>
        </p:nvSpPr>
        <p:spPr>
          <a:xfrm>
            <a:off x="477788" y="982176"/>
            <a:ext cx="4486572" cy="526297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The process of reading is characterised with reading dynamics i.e. the progress of reading in time. It depends much on the achieved level of language competence and the reading skills. The type of the text is also a factor in the dynamics of reading. Major types of reading dynamics are shown by the graphs (After Davies, F. 2015. Introducing Reading. Penguin)</a:t>
            </a:r>
            <a:endParaRPr sz="2400" b="0" i="0" u="none" strike="noStrike" cap="none">
              <a:solidFill>
                <a:schemeClr val="dk1"/>
              </a:solidFill>
              <a:latin typeface="Century Gothic"/>
              <a:ea typeface="Century Gothic"/>
              <a:cs typeface="Century Gothic"/>
              <a:sym typeface="Century Gothic"/>
            </a:endParaRPr>
          </a:p>
        </p:txBody>
      </p:sp>
      <p:pic>
        <p:nvPicPr>
          <p:cNvPr id="123" name="Google Shape;123;p7"/>
          <p:cNvPicPr preferRelativeResize="0"/>
          <p:nvPr/>
        </p:nvPicPr>
        <p:blipFill rotWithShape="1">
          <a:blip r:embed="rId3">
            <a:alphaModFix/>
          </a:blip>
          <a:srcRect/>
          <a:stretch/>
        </p:blipFill>
        <p:spPr>
          <a:xfrm>
            <a:off x="5312147" y="991115"/>
            <a:ext cx="6038850" cy="401002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8"/>
          <p:cNvSpPr/>
          <p:nvPr/>
        </p:nvSpPr>
        <p:spPr>
          <a:xfrm>
            <a:off x="1341884" y="692696"/>
            <a:ext cx="8856984" cy="156966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SAQ 1.2</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Match the following types of texts and the expected “reading dynamics”. Draw graphs of your reading dynamics. What is your dominant type?</a:t>
            </a:r>
            <a:endParaRPr sz="2400" b="1" i="0" u="none" strike="noStrike" cap="none">
              <a:solidFill>
                <a:schemeClr val="dk1"/>
              </a:solidFill>
              <a:latin typeface="Century Gothic"/>
              <a:ea typeface="Century Gothic"/>
              <a:cs typeface="Century Gothic"/>
              <a:sym typeface="Century Gothic"/>
            </a:endParaRPr>
          </a:p>
        </p:txBody>
      </p:sp>
      <p:graphicFrame>
        <p:nvGraphicFramePr>
          <p:cNvPr id="129" name="Google Shape;129;p8"/>
          <p:cNvGraphicFramePr/>
          <p:nvPr/>
        </p:nvGraphicFramePr>
        <p:xfrm>
          <a:off x="1707434" y="2708920"/>
          <a:ext cx="3000000" cy="3000000"/>
        </p:xfrm>
        <a:graphic>
          <a:graphicData uri="http://schemas.openxmlformats.org/drawingml/2006/table">
            <a:tbl>
              <a:tblPr firstRow="1" bandRow="1">
                <a:noFill/>
                <a:tableStyleId>{C79A2024-8E08-4886-AB1F-5ACCF71C82C3}</a:tableStyleId>
              </a:tblPr>
              <a:tblGrid>
                <a:gridCol w="4062950">
                  <a:extLst>
                    <a:ext uri="{9D8B030D-6E8A-4147-A177-3AD203B41FA5}">
                      <a16:colId xmlns:a16="http://schemas.microsoft.com/office/drawing/2014/main" val="20000"/>
                    </a:ext>
                  </a:extLst>
                </a:gridCol>
                <a:gridCol w="4062950">
                  <a:extLst>
                    <a:ext uri="{9D8B030D-6E8A-4147-A177-3AD203B41FA5}">
                      <a16:colId xmlns:a16="http://schemas.microsoft.com/office/drawing/2014/main" val="20001"/>
                    </a:ext>
                  </a:extLst>
                </a:gridCol>
              </a:tblGrid>
              <a:tr h="370850">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Phrases</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Dynamics of reading</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1. Proverbs</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2. Anecdotes</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3. Research accounts</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4. Foreign language texts</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5. Data source</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6. Menu</a:t>
                      </a:r>
                      <a:endParaRPr sz="1400" u="none" strike="noStrike" cap="none"/>
                    </a:p>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457200" marR="0" lvl="0" indent="-457200" algn="l" rtl="0">
                        <a:lnSpc>
                          <a:spcPct val="100000"/>
                        </a:lnSpc>
                        <a:spcBef>
                          <a:spcPts val="0"/>
                        </a:spcBef>
                        <a:spcAft>
                          <a:spcPts val="0"/>
                        </a:spcAft>
                        <a:buClr>
                          <a:schemeClr val="dk1"/>
                        </a:buClr>
                        <a:buSzPts val="2400"/>
                        <a:buFont typeface="Century Gothic"/>
                        <a:buAutoNum type="alphaLcParenR"/>
                      </a:pPr>
                      <a:r>
                        <a:rPr lang="ru-RU" sz="2400" b="0" i="0" u="none" strike="noStrike" cap="none">
                          <a:solidFill>
                            <a:schemeClr val="dk1"/>
                          </a:solidFill>
                          <a:latin typeface="Century Gothic"/>
                          <a:ea typeface="Century Gothic"/>
                          <a:cs typeface="Century Gothic"/>
                          <a:sym typeface="Century Gothic"/>
                        </a:rPr>
                        <a:t>Smooth reading</a:t>
                      </a:r>
                      <a:endParaRPr sz="1400" u="none" strike="noStrike" cap="none"/>
                    </a:p>
                    <a:p>
                      <a:pPr marL="457200" marR="0" lvl="0" indent="-457200" algn="l" rtl="0">
                        <a:lnSpc>
                          <a:spcPct val="100000"/>
                        </a:lnSpc>
                        <a:spcBef>
                          <a:spcPts val="0"/>
                        </a:spcBef>
                        <a:spcAft>
                          <a:spcPts val="0"/>
                        </a:spcAft>
                        <a:buClr>
                          <a:schemeClr val="dk1"/>
                        </a:buClr>
                        <a:buSzPts val="2400"/>
                        <a:buFont typeface="Century Gothic"/>
                        <a:buAutoNum type="alphaLcParenR"/>
                      </a:pPr>
                      <a:r>
                        <a:rPr lang="ru-RU" sz="2400" b="0" i="0" u="none" strike="noStrike" cap="none">
                          <a:solidFill>
                            <a:schemeClr val="dk1"/>
                          </a:solidFill>
                          <a:latin typeface="Century Gothic"/>
                          <a:ea typeface="Century Gothic"/>
                          <a:cs typeface="Century Gothic"/>
                          <a:sym typeface="Century Gothic"/>
                        </a:rPr>
                        <a:t> Item reading</a:t>
                      </a:r>
                      <a:endParaRPr sz="1400" u="none" strike="noStrike" cap="none"/>
                    </a:p>
                    <a:p>
                      <a:pPr marL="457200" marR="0" lvl="0" indent="-457200" algn="l" rtl="0">
                        <a:lnSpc>
                          <a:spcPct val="100000"/>
                        </a:lnSpc>
                        <a:spcBef>
                          <a:spcPts val="0"/>
                        </a:spcBef>
                        <a:spcAft>
                          <a:spcPts val="0"/>
                        </a:spcAft>
                        <a:buClr>
                          <a:schemeClr val="dk1"/>
                        </a:buClr>
                        <a:buSzPts val="2400"/>
                        <a:buFont typeface="Century Gothic"/>
                        <a:buAutoNum type="alphaLcParenR"/>
                      </a:pPr>
                      <a:r>
                        <a:rPr lang="ru-RU" sz="2400" b="0" i="0" u="none" strike="noStrike" cap="none">
                          <a:solidFill>
                            <a:schemeClr val="dk1"/>
                          </a:solidFill>
                          <a:latin typeface="Century Gothic"/>
                          <a:ea typeface="Century Gothic"/>
                          <a:cs typeface="Century Gothic"/>
                          <a:sym typeface="Century Gothic"/>
                        </a:rPr>
                        <a:t>Search reading</a:t>
                      </a:r>
                      <a:endParaRPr sz="1400" u="none" strike="noStrike" cap="none"/>
                    </a:p>
                    <a:p>
                      <a:pPr marL="457200" marR="0" lvl="0" indent="-457200" algn="l" rtl="0">
                        <a:lnSpc>
                          <a:spcPct val="100000"/>
                        </a:lnSpc>
                        <a:spcBef>
                          <a:spcPts val="0"/>
                        </a:spcBef>
                        <a:spcAft>
                          <a:spcPts val="0"/>
                        </a:spcAft>
                        <a:buClr>
                          <a:schemeClr val="dk1"/>
                        </a:buClr>
                        <a:buSzPts val="2400"/>
                        <a:buFont typeface="Century Gothic"/>
                        <a:buAutoNum type="alphaLcParenR"/>
                      </a:pPr>
                      <a:r>
                        <a:rPr lang="ru-RU" sz="2400" b="0" i="0" u="none" strike="noStrike" cap="none">
                          <a:solidFill>
                            <a:schemeClr val="dk1"/>
                          </a:solidFill>
                          <a:latin typeface="Century Gothic"/>
                          <a:ea typeface="Century Gothic"/>
                          <a:cs typeface="Century Gothic"/>
                          <a:sym typeface="Century Gothic"/>
                        </a:rPr>
                        <a:t>Think reading</a:t>
                      </a:r>
                      <a:endParaRPr sz="1400" u="none" strike="noStrike" cap="none"/>
                    </a:p>
                    <a:p>
                      <a:pPr marL="457200" marR="0" lvl="0" indent="-457200" algn="l" rtl="0">
                        <a:lnSpc>
                          <a:spcPct val="100000"/>
                        </a:lnSpc>
                        <a:spcBef>
                          <a:spcPts val="0"/>
                        </a:spcBef>
                        <a:spcAft>
                          <a:spcPts val="0"/>
                        </a:spcAft>
                        <a:buClr>
                          <a:schemeClr val="dk1"/>
                        </a:buClr>
                        <a:buSzPts val="2400"/>
                        <a:buFont typeface="Century Gothic"/>
                        <a:buAutoNum type="alphaLcParenR"/>
                      </a:pPr>
                      <a:r>
                        <a:rPr lang="ru-RU" sz="2400" b="0" i="0" u="none" strike="noStrike" cap="none">
                          <a:solidFill>
                            <a:schemeClr val="dk1"/>
                          </a:solidFill>
                          <a:latin typeface="Century Gothic"/>
                          <a:ea typeface="Century Gothic"/>
                          <a:cs typeface="Century Gothic"/>
                          <a:sym typeface="Century Gothic"/>
                        </a:rPr>
                        <a:t>Slow reading</a:t>
                      </a:r>
                      <a:endParaRPr sz="1400" u="none" strike="noStrike" cap="none"/>
                    </a:p>
                    <a:p>
                      <a:pPr marL="457200" marR="0" lvl="0" indent="-457200" algn="l" rtl="0">
                        <a:lnSpc>
                          <a:spcPct val="100000"/>
                        </a:lnSpc>
                        <a:spcBef>
                          <a:spcPts val="0"/>
                        </a:spcBef>
                        <a:spcAft>
                          <a:spcPts val="0"/>
                        </a:spcAft>
                        <a:buClr>
                          <a:schemeClr val="dk1"/>
                        </a:buClr>
                        <a:buSzPts val="2400"/>
                        <a:buFont typeface="Century Gothic"/>
                        <a:buAutoNum type="alphaLcParenR"/>
                      </a:pPr>
                      <a:r>
                        <a:rPr lang="ru-RU" sz="2400" b="0" i="0" u="none" strike="noStrike" cap="none">
                          <a:solidFill>
                            <a:schemeClr val="dk1"/>
                          </a:solidFill>
                          <a:latin typeface="Century Gothic"/>
                          <a:ea typeface="Century Gothic"/>
                          <a:cs typeface="Century Gothic"/>
                          <a:sym typeface="Century Gothic"/>
                        </a:rPr>
                        <a:t>Speed reading</a:t>
                      </a:r>
                      <a:endParaRPr sz="2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9"/>
          <p:cNvSpPr/>
          <p:nvPr/>
        </p:nvSpPr>
        <p:spPr>
          <a:xfrm>
            <a:off x="980403" y="849152"/>
            <a:ext cx="6840760" cy="550920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2200"/>
              <a:buFont typeface="Arial"/>
              <a:buNone/>
            </a:pPr>
            <a:r>
              <a:rPr lang="ru-RU" sz="2200" b="0" i="0" u="none" strike="noStrike" cap="none">
                <a:solidFill>
                  <a:schemeClr val="dk1"/>
                </a:solidFill>
                <a:latin typeface="Century Gothic"/>
                <a:ea typeface="Century Gothic"/>
                <a:cs typeface="Century Gothic"/>
                <a:sym typeface="Century Gothic"/>
              </a:rPr>
              <a:t>The process of reading can be viewed in terms of purpose, strategy and outcome. Purpose of reading is what makes the process necessary for the reader. Related to the purpose, a strategy of reading is chosen. The following strategies of reading are named to describe the process: skimming, scanning and critique. Skimming is reading for the gist. Scanning is reading for details. Critique is reading for critical analysis and putting to verification the truth of what is written in the text. As a result of applying the strategies, a predictable outcome of reading is achieved such as general ideas, detailed information or personal opinions (Forrester, M. 2016. Psychology of Language. SAGE Publications. P. 161.)</a:t>
            </a:r>
            <a:endParaRPr sz="2200" b="0" i="0" u="none" strike="noStrike" cap="none">
              <a:solidFill>
                <a:schemeClr val="dk1"/>
              </a:solidFill>
              <a:latin typeface="Century Gothic"/>
              <a:ea typeface="Century Gothic"/>
              <a:cs typeface="Century Gothic"/>
              <a:sym typeface="Century Gothic"/>
            </a:endParaRPr>
          </a:p>
        </p:txBody>
      </p:sp>
      <p:sp>
        <p:nvSpPr>
          <p:cNvPr id="135" name="Google Shape;135;p9"/>
          <p:cNvSpPr txBox="1">
            <a:spLocks noGrp="1"/>
          </p:cNvSpPr>
          <p:nvPr>
            <p:ph type="title"/>
          </p:nvPr>
        </p:nvSpPr>
        <p:spPr>
          <a:xfrm>
            <a:off x="812589" y="5949280"/>
            <a:ext cx="7008574" cy="426120"/>
          </a:xfrm>
          <a:prstGeom prst="rect">
            <a:avLst/>
          </a:prstGeom>
          <a:noFill/>
          <a:ln>
            <a:noFill/>
          </a:ln>
        </p:spPr>
        <p:txBody>
          <a:bodyPr spcFirstLastPara="1" wrap="square" lIns="121875" tIns="60925" rIns="121875" bIns="60925" anchor="t" anchorCtr="0">
            <a:normAutofit fontScale="90000"/>
          </a:bodyPr>
          <a:lstStyle/>
          <a:p>
            <a:pPr marL="0" lvl="0" indent="0" algn="l" rtl="0">
              <a:lnSpc>
                <a:spcPct val="85000"/>
              </a:lnSpc>
              <a:spcBef>
                <a:spcPts val="0"/>
              </a:spcBef>
              <a:spcAft>
                <a:spcPts val="0"/>
              </a:spcAft>
              <a:buClr>
                <a:schemeClr val="dk1"/>
              </a:buClr>
              <a:buSzPct val="100000"/>
              <a:buFont typeface="Century Gothic"/>
              <a:buNone/>
            </a:pPr>
            <a:r>
              <a:rPr lang="ru-RU"/>
              <a:t>  </a:t>
            </a:r>
            <a:endParaRPr/>
          </a:p>
        </p:txBody>
      </p:sp>
      <p:sp>
        <p:nvSpPr>
          <p:cNvPr id="136" name="Google Shape;136;p9"/>
          <p:cNvSpPr txBox="1">
            <a:spLocks noGrp="1"/>
          </p:cNvSpPr>
          <p:nvPr>
            <p:ph type="body" idx="1"/>
          </p:nvPr>
        </p:nvSpPr>
        <p:spPr>
          <a:xfrm>
            <a:off x="812589" y="3124200"/>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a:t>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0"/>
          <p:cNvSpPr/>
          <p:nvPr/>
        </p:nvSpPr>
        <p:spPr>
          <a:xfrm>
            <a:off x="1852904" y="512355"/>
            <a:ext cx="8375004"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Exploratory task 1.1</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Indicate which purpose, strategy and outcome would match the following short excerpts for reading</a:t>
            </a:r>
            <a:endParaRPr sz="2400" b="1" i="0" u="none" strike="noStrike" cap="none">
              <a:solidFill>
                <a:schemeClr val="dk1"/>
              </a:solidFill>
              <a:latin typeface="Century Gothic"/>
              <a:ea typeface="Century Gothic"/>
              <a:cs typeface="Century Gothic"/>
              <a:sym typeface="Century Gothic"/>
            </a:endParaRPr>
          </a:p>
        </p:txBody>
      </p:sp>
      <p:graphicFrame>
        <p:nvGraphicFramePr>
          <p:cNvPr id="142" name="Google Shape;142;p10"/>
          <p:cNvGraphicFramePr/>
          <p:nvPr/>
        </p:nvGraphicFramePr>
        <p:xfrm>
          <a:off x="981844" y="2291224"/>
          <a:ext cx="3000000" cy="3000000"/>
        </p:xfrm>
        <a:graphic>
          <a:graphicData uri="http://schemas.openxmlformats.org/drawingml/2006/table">
            <a:tbl>
              <a:tblPr firstRow="1" bandRow="1">
                <a:noFill/>
                <a:tableStyleId>{C79A2024-8E08-4886-AB1F-5ACCF71C82C3}</a:tableStyleId>
              </a:tblPr>
              <a:tblGrid>
                <a:gridCol w="4680525">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72200">
                  <a:extLst>
                    <a:ext uri="{9D8B030D-6E8A-4147-A177-3AD203B41FA5}">
                      <a16:colId xmlns:a16="http://schemas.microsoft.com/office/drawing/2014/main" val="20002"/>
                    </a:ext>
                  </a:extLst>
                </a:gridCol>
                <a:gridCol w="1764200">
                  <a:extLst>
                    <a:ext uri="{9D8B030D-6E8A-4147-A177-3AD203B41FA5}">
                      <a16:colId xmlns:a16="http://schemas.microsoft.com/office/drawing/2014/main" val="20003"/>
                    </a:ext>
                  </a:extLst>
                </a:gridCol>
              </a:tblGrid>
              <a:tr h="680575">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Text</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Purpose</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Strategy</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Outcome</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228600" marR="0" lvl="0" indent="-228600" algn="just" rtl="0">
                        <a:lnSpc>
                          <a:spcPct val="100000"/>
                        </a:lnSpc>
                        <a:spcBef>
                          <a:spcPts val="0"/>
                        </a:spcBef>
                        <a:spcAft>
                          <a:spcPts val="0"/>
                        </a:spcAft>
                        <a:buClr>
                          <a:schemeClr val="dk1"/>
                        </a:buClr>
                        <a:buSzPts val="1600"/>
                        <a:buFont typeface="Century Gothic"/>
                        <a:buAutoNum type="alphaLcParenR"/>
                      </a:pPr>
                      <a:r>
                        <a:rPr lang="ru-RU" sz="1600" b="1" i="0" u="none" strike="noStrike" cap="none">
                          <a:solidFill>
                            <a:schemeClr val="dk1"/>
                          </a:solidFill>
                          <a:latin typeface="Century Gothic"/>
                          <a:ea typeface="Century Gothic"/>
                          <a:cs typeface="Century Gothic"/>
                          <a:sym typeface="Century Gothic"/>
                        </a:rPr>
                        <a:t>“Learners often make errors in good faith that their spelling is correct. The teachers act in good faith that the learners lack knowledge” </a:t>
                      </a:r>
                      <a:endParaRPr sz="1400" u="none" strike="noStrike" cap="none"/>
                    </a:p>
                    <a:p>
                      <a:pPr marL="228600" marR="0" lvl="0" indent="-228600" algn="just" rtl="0">
                        <a:lnSpc>
                          <a:spcPct val="100000"/>
                        </a:lnSpc>
                        <a:spcBef>
                          <a:spcPts val="0"/>
                        </a:spcBef>
                        <a:spcAft>
                          <a:spcPts val="0"/>
                        </a:spcAft>
                        <a:buClr>
                          <a:schemeClr val="dk1"/>
                        </a:buClr>
                        <a:buSzPts val="1600"/>
                        <a:buFont typeface="Century Gothic"/>
                        <a:buAutoNum type="alphaLcParenR"/>
                      </a:pPr>
                      <a:r>
                        <a:rPr lang="ru-RU" sz="1600" b="1" i="0" u="none" strike="noStrike" cap="none">
                          <a:solidFill>
                            <a:schemeClr val="dk1"/>
                          </a:solidFill>
                          <a:latin typeface="Century Gothic"/>
                          <a:ea typeface="Century Gothic"/>
                          <a:cs typeface="Century Gothic"/>
                          <a:sym typeface="Century Gothic"/>
                        </a:rPr>
                        <a:t>“A growing social group are parents that behave like teenagers. They wear nose-rings, tongue-studs and squeeze into clothes for children” </a:t>
                      </a:r>
                      <a:endParaRPr sz="1400" u="none" strike="noStrike" cap="none"/>
                    </a:p>
                    <a:p>
                      <a:pPr marL="228600" marR="0" lvl="0" indent="-228600" algn="just" rtl="0">
                        <a:lnSpc>
                          <a:spcPct val="100000"/>
                        </a:lnSpc>
                        <a:spcBef>
                          <a:spcPts val="0"/>
                        </a:spcBef>
                        <a:spcAft>
                          <a:spcPts val="0"/>
                        </a:spcAft>
                        <a:buClr>
                          <a:schemeClr val="dk1"/>
                        </a:buClr>
                        <a:buSzPts val="1600"/>
                        <a:buFont typeface="Century Gothic"/>
                        <a:buAutoNum type="alphaLcParenR"/>
                      </a:pPr>
                      <a:r>
                        <a:rPr lang="ru-RU" sz="1600" b="1" i="0" u="none" strike="noStrike" cap="none">
                          <a:solidFill>
                            <a:schemeClr val="dk1"/>
                          </a:solidFill>
                          <a:latin typeface="Century Gothic"/>
                          <a:ea typeface="Century Gothic"/>
                          <a:cs typeface="Century Gothic"/>
                          <a:sym typeface="Century Gothic"/>
                        </a:rPr>
                        <a:t>“The study showed that perceptions of the waiting time in queues were 30 percent longer than the real waiting time in banks”</a:t>
                      </a:r>
                      <a:endParaRPr sz="1600" b="1" u="none" strike="noStrike" cap="none"/>
                    </a:p>
                  </a:txBody>
                  <a:tcPr marL="91450" marR="91450" marT="45725" marB="45725"/>
                </a:tc>
                <a:tc>
                  <a:txBody>
                    <a:bodyPr/>
                    <a:lstStyle/>
                    <a:p>
                      <a:pPr marL="457200" marR="0" lvl="0" indent="-457200" algn="l" rtl="0">
                        <a:lnSpc>
                          <a:spcPct val="100000"/>
                        </a:lnSpc>
                        <a:spcBef>
                          <a:spcPts val="0"/>
                        </a:spcBef>
                        <a:spcAft>
                          <a:spcPts val="0"/>
                        </a:spcAft>
                        <a:buClr>
                          <a:schemeClr val="dk1"/>
                        </a:buClr>
                        <a:buSzPts val="1600"/>
                        <a:buFont typeface="Century Gothic"/>
                        <a:buAutoNum type="arabicPeriod"/>
                      </a:pPr>
                      <a:r>
                        <a:rPr lang="ru-RU" sz="1600" b="1" u="none" strike="noStrike" cap="none"/>
                        <a:t>Pleasure</a:t>
                      </a:r>
                      <a:endParaRPr sz="1400" u="none" strike="noStrike" cap="none"/>
                    </a:p>
                    <a:p>
                      <a:pPr marL="457200" marR="0" lvl="0" indent="-457200" algn="l" rtl="0">
                        <a:lnSpc>
                          <a:spcPct val="100000"/>
                        </a:lnSpc>
                        <a:spcBef>
                          <a:spcPts val="0"/>
                        </a:spcBef>
                        <a:spcAft>
                          <a:spcPts val="0"/>
                        </a:spcAft>
                        <a:buClr>
                          <a:schemeClr val="dk1"/>
                        </a:buClr>
                        <a:buSzPts val="1600"/>
                        <a:buFont typeface="Century Gothic"/>
                        <a:buAutoNum type="arabicPeriod"/>
                      </a:pPr>
                      <a:r>
                        <a:rPr lang="ru-RU" sz="1600" b="1" i="0" u="none" strike="noStrike" cap="none">
                          <a:solidFill>
                            <a:schemeClr val="dk1"/>
                          </a:solidFill>
                          <a:latin typeface="Century Gothic"/>
                          <a:ea typeface="Century Gothic"/>
                          <a:cs typeface="Century Gothic"/>
                          <a:sym typeface="Century Gothic"/>
                        </a:rPr>
                        <a:t> Studies</a:t>
                      </a:r>
                      <a:endParaRPr sz="1400" u="none" strike="noStrike" cap="none"/>
                    </a:p>
                    <a:p>
                      <a:pPr marL="457200" marR="0" lvl="0" indent="-457200" algn="l" rtl="0">
                        <a:lnSpc>
                          <a:spcPct val="100000"/>
                        </a:lnSpc>
                        <a:spcBef>
                          <a:spcPts val="0"/>
                        </a:spcBef>
                        <a:spcAft>
                          <a:spcPts val="0"/>
                        </a:spcAft>
                        <a:buClr>
                          <a:schemeClr val="dk1"/>
                        </a:buClr>
                        <a:buSzPts val="1600"/>
                        <a:buFont typeface="Century Gothic"/>
                        <a:buAutoNum type="arabicPeriod"/>
                      </a:pPr>
                      <a:r>
                        <a:rPr lang="ru-RU" sz="1600" b="1" i="0" u="none" strike="noStrike" cap="none">
                          <a:solidFill>
                            <a:schemeClr val="dk1"/>
                          </a:solidFill>
                          <a:latin typeface="Century Gothic"/>
                          <a:ea typeface="Century Gothic"/>
                          <a:cs typeface="Century Gothic"/>
                          <a:sym typeface="Century Gothic"/>
                        </a:rPr>
                        <a:t>Job</a:t>
                      </a:r>
                      <a:endParaRPr sz="1600" b="1"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A. Skimming</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B. Scanning</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C. Critique</a:t>
                      </a:r>
                      <a:endParaRPr sz="1600" b="1"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I. Ideas</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II. Knowledge</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 III. Opinions</a:t>
                      </a:r>
                      <a:endParaRPr sz="1600" b="1"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1"/>
          <p:cNvSpPr/>
          <p:nvPr/>
        </p:nvSpPr>
        <p:spPr>
          <a:xfrm>
            <a:off x="1544568" y="1413063"/>
            <a:ext cx="5544616" cy="403187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ru-RU" sz="3200" b="1" i="0" u="none" strike="noStrike" cap="none">
                <a:solidFill>
                  <a:schemeClr val="dk1"/>
                </a:solidFill>
                <a:latin typeface="Century Gothic"/>
                <a:ea typeface="Century Gothic"/>
                <a:cs typeface="Century Gothic"/>
                <a:sym typeface="Century Gothic"/>
              </a:rPr>
              <a:t>Choice of texts for reading usually meets the following criteria:</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3200"/>
              <a:buFont typeface="Arial"/>
              <a:buChar char="•"/>
            </a:pPr>
            <a:r>
              <a:rPr lang="ru-RU" sz="3200" b="0" i="0" u="none" strike="noStrike" cap="none">
                <a:solidFill>
                  <a:schemeClr val="dk1"/>
                </a:solidFill>
                <a:latin typeface="Century Gothic"/>
                <a:ea typeface="Century Gothic"/>
                <a:cs typeface="Century Gothic"/>
                <a:sym typeface="Century Gothic"/>
              </a:rPr>
              <a:t>Readability</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3200"/>
              <a:buFont typeface="Arial"/>
              <a:buChar char="•"/>
            </a:pPr>
            <a:r>
              <a:rPr lang="ru-RU" sz="3200" b="0" i="0" u="none" strike="noStrike" cap="none">
                <a:solidFill>
                  <a:schemeClr val="dk1"/>
                </a:solidFill>
                <a:latin typeface="Century Gothic"/>
                <a:ea typeface="Century Gothic"/>
                <a:cs typeface="Century Gothic"/>
                <a:sym typeface="Century Gothic"/>
              </a:rPr>
              <a:t>Authenticity</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3200"/>
              <a:buFont typeface="Arial"/>
              <a:buChar char="•"/>
            </a:pPr>
            <a:r>
              <a:rPr lang="ru-RU" sz="3200" b="0" i="0" u="none" strike="noStrike" cap="none">
                <a:solidFill>
                  <a:schemeClr val="dk1"/>
                </a:solidFill>
                <a:latin typeface="Century Gothic"/>
                <a:ea typeface="Century Gothic"/>
                <a:cs typeface="Century Gothic"/>
                <a:sym typeface="Century Gothic"/>
              </a:rPr>
              <a:t> Suitability</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3200"/>
              <a:buFont typeface="Arial"/>
              <a:buChar char="•"/>
            </a:pPr>
            <a:r>
              <a:rPr lang="ru-RU" sz="3200" b="0" i="0" u="none" strike="noStrike" cap="none">
                <a:solidFill>
                  <a:schemeClr val="dk1"/>
                </a:solidFill>
                <a:latin typeface="Century Gothic"/>
                <a:ea typeface="Century Gothic"/>
                <a:cs typeface="Century Gothic"/>
                <a:sym typeface="Century Gothic"/>
              </a:rPr>
              <a:t>Resourcefulness </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3200"/>
              <a:buFont typeface="Arial"/>
              <a:buChar char="•"/>
            </a:pPr>
            <a:r>
              <a:rPr lang="ru-RU" sz="3200" b="0" i="0" u="none" strike="noStrike" cap="none">
                <a:solidFill>
                  <a:schemeClr val="dk1"/>
                </a:solidFill>
                <a:latin typeface="Century Gothic"/>
                <a:ea typeface="Century Gothic"/>
                <a:cs typeface="Century Gothic"/>
                <a:sym typeface="Century Gothic"/>
              </a:rPr>
              <a:t>Usability</a:t>
            </a:r>
            <a:endParaRPr sz="3200" b="0" i="0" u="none" strike="noStrike" cap="none">
              <a:solidFill>
                <a:schemeClr val="dk1"/>
              </a:solidFill>
              <a:latin typeface="Century Gothic"/>
              <a:ea typeface="Century Gothic"/>
              <a:cs typeface="Century Gothic"/>
              <a:sym typeface="Century Gothic"/>
            </a:endParaRPr>
          </a:p>
        </p:txBody>
      </p:sp>
      <p:sp>
        <p:nvSpPr>
          <p:cNvPr id="148" name="Google Shape;148;p11"/>
          <p:cNvSpPr txBox="1">
            <a:spLocks noGrp="1"/>
          </p:cNvSpPr>
          <p:nvPr>
            <p:ph type="title"/>
          </p:nvPr>
        </p:nvSpPr>
        <p:spPr>
          <a:xfrm>
            <a:off x="812589" y="6093296"/>
            <a:ext cx="7008574" cy="282104"/>
          </a:xfrm>
          <a:prstGeom prst="rect">
            <a:avLst/>
          </a:prstGeom>
          <a:noFill/>
          <a:ln>
            <a:noFill/>
          </a:ln>
        </p:spPr>
        <p:txBody>
          <a:bodyPr spcFirstLastPara="1" wrap="square" lIns="121875" tIns="60925" rIns="121875" bIns="60925" anchor="t" anchorCtr="0">
            <a:normAutofit fontScale="90000"/>
          </a:bodyPr>
          <a:lstStyle/>
          <a:p>
            <a:pPr marL="0" lvl="0" indent="0" algn="l" rtl="0">
              <a:lnSpc>
                <a:spcPct val="85000"/>
              </a:lnSpc>
              <a:spcBef>
                <a:spcPts val="0"/>
              </a:spcBef>
              <a:spcAft>
                <a:spcPts val="0"/>
              </a:spcAft>
              <a:buClr>
                <a:schemeClr val="dk1"/>
              </a:buClr>
              <a:buSzPct val="100000"/>
              <a:buFont typeface="Century Gothic"/>
              <a:buNone/>
            </a:pPr>
            <a:r>
              <a:rPr lang="ru-RU"/>
              <a:t>  </a:t>
            </a:r>
            <a:endParaRPr/>
          </a:p>
        </p:txBody>
      </p:sp>
      <p:sp>
        <p:nvSpPr>
          <p:cNvPr id="149" name="Google Shape;149;p11"/>
          <p:cNvSpPr txBox="1">
            <a:spLocks noGrp="1"/>
          </p:cNvSpPr>
          <p:nvPr>
            <p:ph type="body" idx="1"/>
          </p:nvPr>
        </p:nvSpPr>
        <p:spPr>
          <a:xfrm>
            <a:off x="1341884" y="460820"/>
            <a:ext cx="7008574" cy="88776"/>
          </a:xfrm>
          <a:prstGeom prst="rect">
            <a:avLst/>
          </a:prstGeom>
          <a:noFill/>
          <a:ln>
            <a:noFill/>
          </a:ln>
        </p:spPr>
        <p:txBody>
          <a:bodyPr spcFirstLastPara="1" wrap="square" lIns="121875" tIns="60925" rIns="121875" bIns="60925" anchor="b" anchorCtr="0">
            <a:normAutofit fontScale="25000" lnSpcReduction="20000"/>
          </a:bodyPr>
          <a:lstStyle/>
          <a:p>
            <a:pPr marL="0" lvl="0" indent="0" algn="l" rtl="0">
              <a:lnSpc>
                <a:spcPct val="95000"/>
              </a:lnSpc>
              <a:spcBef>
                <a:spcPts val="0"/>
              </a:spcBef>
              <a:spcAft>
                <a:spcPts val="0"/>
              </a:spcAft>
              <a:buClr>
                <a:schemeClr val="dk1"/>
              </a:buClr>
              <a:buSzPct val="100000"/>
              <a:buNone/>
            </a:pPr>
            <a:r>
              <a:rPr lang="ru-RU"/>
              <a:t>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type="title"/>
          </p:nvPr>
        </p:nvSpPr>
        <p:spPr>
          <a:xfrm>
            <a:off x="812589" y="6165304"/>
            <a:ext cx="7008574" cy="210096"/>
          </a:xfrm>
          <a:prstGeom prst="rect">
            <a:avLst/>
          </a:prstGeom>
          <a:noFill/>
          <a:ln>
            <a:noFill/>
          </a:ln>
        </p:spPr>
        <p:txBody>
          <a:bodyPr spcFirstLastPara="1" wrap="square" lIns="121875" tIns="60925" rIns="121875" bIns="60925" anchor="t" anchorCtr="0">
            <a:normAutofit fontScale="90000"/>
          </a:bodyPr>
          <a:lstStyle/>
          <a:p>
            <a:pPr marL="0" lvl="0" indent="0" algn="l" rtl="0">
              <a:lnSpc>
                <a:spcPct val="85000"/>
              </a:lnSpc>
              <a:spcBef>
                <a:spcPts val="0"/>
              </a:spcBef>
              <a:spcAft>
                <a:spcPts val="0"/>
              </a:spcAft>
              <a:buClr>
                <a:schemeClr val="dk1"/>
              </a:buClr>
              <a:buSzPct val="100000"/>
              <a:buFont typeface="Century Gothic"/>
              <a:buNone/>
            </a:pPr>
            <a:r>
              <a:rPr lang="ru-RU"/>
              <a:t>  </a:t>
            </a:r>
            <a:endParaRPr/>
          </a:p>
        </p:txBody>
      </p:sp>
      <p:sp>
        <p:nvSpPr>
          <p:cNvPr id="155" name="Google Shape;155;p12"/>
          <p:cNvSpPr txBox="1">
            <a:spLocks noGrp="1"/>
          </p:cNvSpPr>
          <p:nvPr>
            <p:ph type="body" idx="1"/>
          </p:nvPr>
        </p:nvSpPr>
        <p:spPr>
          <a:xfrm>
            <a:off x="1485900" y="392053"/>
            <a:ext cx="7008574" cy="372651"/>
          </a:xfrm>
          <a:prstGeom prst="rect">
            <a:avLst/>
          </a:prstGeom>
          <a:noFill/>
          <a:ln>
            <a:noFill/>
          </a:ln>
        </p:spPr>
        <p:txBody>
          <a:bodyPr spcFirstLastPara="1" wrap="square" lIns="121875" tIns="60925" rIns="121875" bIns="60925" anchor="b" anchorCtr="0">
            <a:normAutofit fontScale="70000" lnSpcReduction="20000"/>
          </a:bodyPr>
          <a:lstStyle/>
          <a:p>
            <a:pPr marL="0" lvl="0" indent="0" algn="l" rtl="0">
              <a:lnSpc>
                <a:spcPct val="95000"/>
              </a:lnSpc>
              <a:spcBef>
                <a:spcPts val="0"/>
              </a:spcBef>
              <a:spcAft>
                <a:spcPts val="0"/>
              </a:spcAft>
              <a:buClr>
                <a:schemeClr val="dk1"/>
              </a:buClr>
              <a:buSzPct val="100000"/>
              <a:buNone/>
            </a:pPr>
            <a:r>
              <a:rPr lang="ru-RU"/>
              <a:t>  </a:t>
            </a:r>
            <a:endParaRPr/>
          </a:p>
        </p:txBody>
      </p:sp>
      <p:sp>
        <p:nvSpPr>
          <p:cNvPr id="156" name="Google Shape;156;p12"/>
          <p:cNvSpPr/>
          <p:nvPr/>
        </p:nvSpPr>
        <p:spPr>
          <a:xfrm>
            <a:off x="1485900" y="1340768"/>
            <a:ext cx="5544616" cy="452431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3200"/>
              <a:buFont typeface="Arial"/>
              <a:buNone/>
            </a:pPr>
            <a:r>
              <a:rPr lang="ru-RU" sz="3200" b="0" i="0" u="none" strike="noStrike" cap="none">
                <a:solidFill>
                  <a:schemeClr val="dk1"/>
                </a:solidFill>
                <a:latin typeface="Century Gothic"/>
                <a:ea typeface="Century Gothic"/>
                <a:cs typeface="Century Gothic"/>
                <a:sym typeface="Century Gothic"/>
              </a:rPr>
              <a:t>A text chosen for reading is expected to be </a:t>
            </a:r>
            <a:r>
              <a:rPr lang="ru-RU" sz="3200" b="1" i="0" u="none" strike="noStrike" cap="none">
                <a:solidFill>
                  <a:schemeClr val="dk1"/>
                </a:solidFill>
                <a:latin typeface="Century Gothic"/>
                <a:ea typeface="Century Gothic"/>
                <a:cs typeface="Century Gothic"/>
                <a:sym typeface="Century Gothic"/>
              </a:rPr>
              <a:t>authentic-made</a:t>
            </a:r>
            <a:r>
              <a:rPr lang="ru-RU" sz="3200" b="0" i="0" u="none" strike="noStrike" cap="none">
                <a:solidFill>
                  <a:schemeClr val="dk1"/>
                </a:solidFill>
                <a:latin typeface="Century Gothic"/>
                <a:ea typeface="Century Gothic"/>
                <a:cs typeface="Century Gothic"/>
                <a:sym typeface="Century Gothic"/>
              </a:rPr>
              <a:t> or </a:t>
            </a:r>
            <a:r>
              <a:rPr lang="ru-RU" sz="3200" b="1" i="0" u="none" strike="noStrike" cap="none">
                <a:solidFill>
                  <a:schemeClr val="dk1"/>
                </a:solidFill>
                <a:latin typeface="Century Gothic"/>
                <a:ea typeface="Century Gothic"/>
                <a:cs typeface="Century Gothic"/>
                <a:sym typeface="Century Gothic"/>
              </a:rPr>
              <a:t>authentic-like</a:t>
            </a:r>
            <a:r>
              <a:rPr lang="ru-RU" sz="3200" b="0" i="0" u="none" strike="noStrike" cap="none">
                <a:solidFill>
                  <a:schemeClr val="dk1"/>
                </a:solidFill>
                <a:latin typeface="Century Gothic"/>
                <a:ea typeface="Century Gothic"/>
                <a:cs typeface="Century Gothic"/>
                <a:sym typeface="Century Gothic"/>
              </a:rPr>
              <a:t>, not too difficult for the learners, </a:t>
            </a:r>
            <a:r>
              <a:rPr lang="ru-RU" sz="3200" b="1" i="0" u="none" strike="noStrike" cap="none">
                <a:solidFill>
                  <a:schemeClr val="dk1"/>
                </a:solidFill>
                <a:latin typeface="Century Gothic"/>
                <a:ea typeface="Century Gothic"/>
                <a:cs typeface="Century Gothic"/>
                <a:sym typeface="Century Gothic"/>
              </a:rPr>
              <a:t>suitable for the teaching goal </a:t>
            </a:r>
            <a:r>
              <a:rPr lang="ru-RU" sz="3200" b="0" i="0" u="none" strike="noStrike" cap="none">
                <a:solidFill>
                  <a:schemeClr val="dk1"/>
                </a:solidFill>
                <a:latin typeface="Century Gothic"/>
                <a:ea typeface="Century Gothic"/>
                <a:cs typeface="Century Gothic"/>
                <a:sym typeface="Century Gothic"/>
              </a:rPr>
              <a:t>and </a:t>
            </a:r>
            <a:r>
              <a:rPr lang="ru-RU" sz="3200" b="1" i="0" u="none" strike="noStrike" cap="none">
                <a:solidFill>
                  <a:schemeClr val="dk1"/>
                </a:solidFill>
                <a:latin typeface="Century Gothic"/>
                <a:ea typeface="Century Gothic"/>
                <a:cs typeface="Century Gothic"/>
                <a:sym typeface="Century Gothic"/>
              </a:rPr>
              <a:t>usable in the series of activities</a:t>
            </a:r>
            <a:r>
              <a:rPr lang="ru-RU" sz="3200" b="0" i="0" u="none" strike="noStrike" cap="none">
                <a:solidFill>
                  <a:schemeClr val="dk1"/>
                </a:solidFill>
                <a:latin typeface="Century Gothic"/>
                <a:ea typeface="Century Gothic"/>
                <a:cs typeface="Century Gothic"/>
                <a:sym typeface="Century Gothic"/>
              </a:rPr>
              <a:t>, lending itself as a resource of information and ideas.</a:t>
            </a:r>
            <a:endParaRPr sz="3200" b="0"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3"/>
          <p:cNvSpPr/>
          <p:nvPr/>
        </p:nvSpPr>
        <p:spPr>
          <a:xfrm>
            <a:off x="477788" y="188640"/>
            <a:ext cx="11377264" cy="193899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Exploratory task 1.2</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Read the text in the left column and tick off the criteria that this text meets in choosing it for the teaching purposes. Give our comments in the space provided on what makes the text authentic, readable, suitable and resourceful.</a:t>
            </a:r>
            <a:endParaRPr sz="2400" b="1" i="0" u="none" strike="noStrike" cap="none">
              <a:solidFill>
                <a:schemeClr val="dk1"/>
              </a:solidFill>
              <a:latin typeface="Century Gothic"/>
              <a:ea typeface="Century Gothic"/>
              <a:cs typeface="Century Gothic"/>
              <a:sym typeface="Century Gothic"/>
            </a:endParaRPr>
          </a:p>
        </p:txBody>
      </p:sp>
      <p:graphicFrame>
        <p:nvGraphicFramePr>
          <p:cNvPr id="162" name="Google Shape;162;p13"/>
          <p:cNvGraphicFramePr/>
          <p:nvPr/>
        </p:nvGraphicFramePr>
        <p:xfrm>
          <a:off x="1413892" y="2420888"/>
          <a:ext cx="3000000" cy="3000000"/>
        </p:xfrm>
        <a:graphic>
          <a:graphicData uri="http://schemas.openxmlformats.org/drawingml/2006/table">
            <a:tbl>
              <a:tblPr firstRow="1" bandRow="1">
                <a:noFill/>
                <a:tableStyleId>{C79A2024-8E08-4886-AB1F-5ACCF71C82C3}</a:tableStyleId>
              </a:tblPr>
              <a:tblGrid>
                <a:gridCol w="4124825">
                  <a:extLst>
                    <a:ext uri="{9D8B030D-6E8A-4147-A177-3AD203B41FA5}">
                      <a16:colId xmlns:a16="http://schemas.microsoft.com/office/drawing/2014/main" val="20000"/>
                    </a:ext>
                  </a:extLst>
                </a:gridCol>
                <a:gridCol w="2152100">
                  <a:extLst>
                    <a:ext uri="{9D8B030D-6E8A-4147-A177-3AD203B41FA5}">
                      <a16:colId xmlns:a16="http://schemas.microsoft.com/office/drawing/2014/main" val="20001"/>
                    </a:ext>
                  </a:extLst>
                </a:gridCol>
                <a:gridCol w="3228125">
                  <a:extLst>
                    <a:ext uri="{9D8B030D-6E8A-4147-A177-3AD203B41FA5}">
                      <a16:colId xmlns:a16="http://schemas.microsoft.com/office/drawing/2014/main" val="20002"/>
                    </a:ext>
                  </a:extLst>
                </a:gridCol>
              </a:tblGrid>
              <a:tr h="203200">
                <a:tc>
                  <a:txBody>
                    <a:bodyPr/>
                    <a:lstStyle/>
                    <a:p>
                      <a:pPr marL="0" marR="0" lvl="0" indent="0" algn="ctr" rtl="0">
                        <a:lnSpc>
                          <a:spcPct val="100000"/>
                        </a:lnSpc>
                        <a:spcBef>
                          <a:spcPts val="0"/>
                        </a:spcBef>
                        <a:spcAft>
                          <a:spcPts val="0"/>
                        </a:spcAft>
                        <a:buClr>
                          <a:srgbClr val="000000"/>
                        </a:buClr>
                        <a:buSzPts val="1600"/>
                        <a:buFont typeface="Arial"/>
                        <a:buNone/>
                      </a:pPr>
                      <a:r>
                        <a:rPr lang="ru-RU" sz="1600" b="1" u="none" strike="noStrike" cap="none"/>
                        <a:t>Text</a:t>
                      </a:r>
                      <a:endParaRPr sz="1600" b="1"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600"/>
                        <a:buFont typeface="Arial"/>
                        <a:buNone/>
                      </a:pPr>
                      <a:r>
                        <a:rPr lang="ru-RU" sz="1600" b="1" i="0" u="none" strike="noStrike" cap="none">
                          <a:solidFill>
                            <a:schemeClr val="lt1"/>
                          </a:solidFill>
                          <a:latin typeface="Century Gothic"/>
                          <a:ea typeface="Century Gothic"/>
                          <a:cs typeface="Century Gothic"/>
                          <a:sym typeface="Century Gothic"/>
                        </a:rPr>
                        <a:t>Criteria</a:t>
                      </a:r>
                      <a:endParaRPr sz="1600" b="1"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1600"/>
                        <a:buFont typeface="Arial"/>
                        <a:buNone/>
                      </a:pPr>
                      <a:r>
                        <a:rPr lang="ru-RU" sz="1600" b="1" u="none" strike="noStrike" cap="none"/>
                        <a:t>Comments</a:t>
                      </a:r>
                      <a:endParaRPr sz="1600" b="1" u="none" strike="noStrike" cap="none"/>
                    </a:p>
                  </a:txBody>
                  <a:tcPr marL="91450" marR="91450" marT="45725" marB="45725"/>
                </a:tc>
                <a:extLst>
                  <a:ext uri="{0D108BD9-81ED-4DB2-BD59-A6C34878D82A}">
                    <a16:rowId xmlns:a16="http://schemas.microsoft.com/office/drawing/2014/main" val="10000"/>
                  </a:ext>
                </a:extLst>
              </a:tr>
              <a:tr h="2902675">
                <a:tc>
                  <a:txBody>
                    <a:bodyPr/>
                    <a:lstStyle/>
                    <a:p>
                      <a:pPr marL="0" marR="0" lvl="0" indent="0" algn="just" rtl="0">
                        <a:lnSpc>
                          <a:spcPct val="100000"/>
                        </a:lnSpc>
                        <a:spcBef>
                          <a:spcPts val="0"/>
                        </a:spcBef>
                        <a:spcAft>
                          <a:spcPts val="0"/>
                        </a:spcAft>
                        <a:buClr>
                          <a:srgbClr val="000000"/>
                        </a:buClr>
                        <a:buSzPts val="1200"/>
                        <a:buFont typeface="Arial"/>
                        <a:buNone/>
                      </a:pPr>
                      <a:r>
                        <a:rPr lang="ru-RU" sz="1200" b="1" u="none" strike="noStrike" cap="none"/>
                        <a:t>The American schoolboys, aged 11 and 13, killed four girls and one teacher, wounding nine more girls and one other teacher. An 18-year-old at High School shot and killed a student three days before they were to graduate, because they had argued about a girl. A 14-year-old boy opened fire at a dance killing a teacher and wounding two students and another teacher. A 14-year-old boy shot and killed three girls at while they took part in a prayer circle. Five others were wounded. A 16-year-old stabbed and killed his mother, before going to school where he shot nine students. A study by the Department of Education study by the Department of Education in March found that as many as 10% of US schools suffered serious incidents of violence in the year 1996-1999. In that year alone, schools recorded 11,000 armed assaults and 4,000 rapes. Is America a country of violence?</a:t>
                      </a:r>
                      <a:endParaRPr sz="1200" b="1"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Authenticity</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Readability </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Suitability</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Resourcefulness</a:t>
                      </a:r>
                      <a:endParaRPr sz="1400" u="none" strike="noStrike" cap="none"/>
                    </a:p>
                    <a:p>
                      <a:pPr marL="0" marR="0" lvl="0" indent="0" algn="l" rtl="0">
                        <a:lnSpc>
                          <a:spcPct val="100000"/>
                        </a:lnSpc>
                        <a:spcBef>
                          <a:spcPts val="0"/>
                        </a:spcBef>
                        <a:spcAft>
                          <a:spcPts val="0"/>
                        </a:spcAft>
                        <a:buClr>
                          <a:srgbClr val="000000"/>
                        </a:buClr>
                        <a:buSzPts val="1600"/>
                        <a:buFont typeface="Arial"/>
                        <a:buNone/>
                      </a:pPr>
                      <a:r>
                        <a:rPr lang="ru-RU" sz="1600" b="1" i="0" u="none" strike="noStrike" cap="none">
                          <a:solidFill>
                            <a:schemeClr val="dk1"/>
                          </a:solidFill>
                          <a:latin typeface="Century Gothic"/>
                          <a:ea typeface="Century Gothic"/>
                          <a:cs typeface="Century Gothic"/>
                          <a:sym typeface="Century Gothic"/>
                        </a:rPr>
                        <a:t> Usability</a:t>
                      </a:r>
                      <a:endParaRPr sz="1600" b="1"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100"/>
                        <a:buFont typeface="Arial"/>
                        <a:buNone/>
                      </a:pPr>
                      <a:endParaRPr sz="11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4"/>
          <p:cNvSpPr txBox="1">
            <a:spLocks noGrp="1"/>
          </p:cNvSpPr>
          <p:nvPr>
            <p:ph type="title"/>
          </p:nvPr>
        </p:nvSpPr>
        <p:spPr>
          <a:xfrm>
            <a:off x="812589" y="6254080"/>
            <a:ext cx="7008574" cy="121320"/>
          </a:xfrm>
          <a:prstGeom prst="rect">
            <a:avLst/>
          </a:prstGeom>
          <a:noFill/>
          <a:ln>
            <a:noFill/>
          </a:ln>
        </p:spPr>
        <p:txBody>
          <a:bodyPr spcFirstLastPara="1" wrap="square" lIns="121875" tIns="60925" rIns="121875" bIns="60925" anchor="t" anchorCtr="0">
            <a:normAutofit fontScale="90000"/>
          </a:bodyPr>
          <a:lstStyle/>
          <a:p>
            <a:pPr marL="0" lvl="0" indent="0" algn="l" rtl="0">
              <a:lnSpc>
                <a:spcPct val="85000"/>
              </a:lnSpc>
              <a:spcBef>
                <a:spcPts val="0"/>
              </a:spcBef>
              <a:spcAft>
                <a:spcPts val="0"/>
              </a:spcAft>
              <a:buClr>
                <a:schemeClr val="dk1"/>
              </a:buClr>
              <a:buSzPct val="100000"/>
              <a:buFont typeface="Century Gothic"/>
              <a:buNone/>
            </a:pPr>
            <a:r>
              <a:rPr lang="ru-RU"/>
              <a:t>  </a:t>
            </a:r>
            <a:endParaRPr/>
          </a:p>
        </p:txBody>
      </p:sp>
      <p:sp>
        <p:nvSpPr>
          <p:cNvPr id="168" name="Google Shape;168;p14"/>
          <p:cNvSpPr txBox="1">
            <a:spLocks noGrp="1"/>
          </p:cNvSpPr>
          <p:nvPr>
            <p:ph type="body" idx="1"/>
          </p:nvPr>
        </p:nvSpPr>
        <p:spPr>
          <a:xfrm>
            <a:off x="693812" y="376922"/>
            <a:ext cx="7008574" cy="88776"/>
          </a:xfrm>
          <a:prstGeom prst="rect">
            <a:avLst/>
          </a:prstGeom>
          <a:noFill/>
          <a:ln>
            <a:noFill/>
          </a:ln>
        </p:spPr>
        <p:txBody>
          <a:bodyPr spcFirstLastPara="1" wrap="square" lIns="121875" tIns="60925" rIns="121875" bIns="60925" anchor="b" anchorCtr="0">
            <a:normAutofit fontScale="25000" lnSpcReduction="20000"/>
          </a:bodyPr>
          <a:lstStyle/>
          <a:p>
            <a:pPr marL="0" lvl="0" indent="0" algn="l" rtl="0">
              <a:lnSpc>
                <a:spcPct val="95000"/>
              </a:lnSpc>
              <a:spcBef>
                <a:spcPts val="0"/>
              </a:spcBef>
              <a:spcAft>
                <a:spcPts val="0"/>
              </a:spcAft>
              <a:buClr>
                <a:schemeClr val="dk1"/>
              </a:buClr>
              <a:buSzPct val="100000"/>
              <a:buNone/>
            </a:pPr>
            <a:r>
              <a:rPr lang="ru-RU"/>
              <a:t>   </a:t>
            </a:r>
            <a:endParaRPr/>
          </a:p>
        </p:txBody>
      </p:sp>
      <p:sp>
        <p:nvSpPr>
          <p:cNvPr id="169" name="Google Shape;169;p14"/>
          <p:cNvSpPr/>
          <p:nvPr/>
        </p:nvSpPr>
        <p:spPr>
          <a:xfrm>
            <a:off x="477788" y="483689"/>
            <a:ext cx="7992888" cy="600164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600"/>
              <a:buFont typeface="Arial"/>
              <a:buNone/>
            </a:pPr>
            <a:r>
              <a:rPr lang="ru-RU" sz="1600" b="0" i="0" u="none" strike="noStrike" cap="none">
                <a:solidFill>
                  <a:schemeClr val="dk1"/>
                </a:solidFill>
                <a:latin typeface="Century Gothic"/>
                <a:ea typeface="Century Gothic"/>
                <a:cs typeface="Century Gothic"/>
                <a:sym typeface="Century Gothic"/>
              </a:rPr>
              <a:t>The process of reading can be </a:t>
            </a:r>
            <a:r>
              <a:rPr lang="ru-RU" sz="1600" b="1" i="0" u="none" strike="noStrike" cap="none">
                <a:solidFill>
                  <a:schemeClr val="dk1"/>
                </a:solidFill>
                <a:latin typeface="Century Gothic"/>
                <a:ea typeface="Century Gothic"/>
                <a:cs typeface="Century Gothic"/>
                <a:sym typeface="Century Gothic"/>
              </a:rPr>
              <a:t>text-oriented</a:t>
            </a:r>
            <a:r>
              <a:rPr lang="ru-RU" sz="1600" b="0" i="0" u="none" strike="noStrike" cap="none">
                <a:solidFill>
                  <a:schemeClr val="dk1"/>
                </a:solidFill>
                <a:latin typeface="Century Gothic"/>
                <a:ea typeface="Century Gothic"/>
                <a:cs typeface="Century Gothic"/>
                <a:sym typeface="Century Gothic"/>
              </a:rPr>
              <a:t> and/or </a:t>
            </a:r>
            <a:r>
              <a:rPr lang="ru-RU" sz="1600" b="1" i="0" u="none" strike="noStrike" cap="none">
                <a:solidFill>
                  <a:schemeClr val="dk1"/>
                </a:solidFill>
                <a:latin typeface="Century Gothic"/>
                <a:ea typeface="Century Gothic"/>
                <a:cs typeface="Century Gothic"/>
                <a:sym typeface="Century Gothic"/>
              </a:rPr>
              <a:t>readier-oriented</a:t>
            </a:r>
            <a:r>
              <a:rPr lang="ru-RU" sz="1600" b="0" i="0" u="none" strike="noStrike" cap="none">
                <a:solidFill>
                  <a:schemeClr val="dk1"/>
                </a:solidFill>
                <a:latin typeface="Century Gothic"/>
                <a:ea typeface="Century Gothic"/>
                <a:cs typeface="Century Gothic"/>
                <a:sym typeface="Century Gothic"/>
              </a:rPr>
              <a:t>. </a:t>
            </a:r>
            <a:r>
              <a:rPr lang="ru-RU" sz="1600" b="1" i="0" u="none" strike="noStrike" cap="none">
                <a:solidFill>
                  <a:schemeClr val="dk1"/>
                </a:solidFill>
                <a:latin typeface="Century Gothic"/>
                <a:ea typeface="Century Gothic"/>
                <a:cs typeface="Century Gothic"/>
                <a:sym typeface="Century Gothic"/>
              </a:rPr>
              <a:t>Text-oriented theory </a:t>
            </a:r>
            <a:r>
              <a:rPr lang="ru-RU" sz="1600" b="0" i="0" u="none" strike="noStrike" cap="none">
                <a:solidFill>
                  <a:schemeClr val="dk1"/>
                </a:solidFill>
                <a:latin typeface="Century Gothic"/>
                <a:ea typeface="Century Gothic"/>
                <a:cs typeface="Century Gothic"/>
                <a:sym typeface="Century Gothic"/>
              </a:rPr>
              <a:t>views</a:t>
            </a:r>
            <a:r>
              <a:rPr lang="ru-RU" sz="1600" b="1" i="0" u="none" strike="noStrike" cap="none">
                <a:solidFill>
                  <a:schemeClr val="dk1"/>
                </a:solidFill>
                <a:latin typeface="Century Gothic"/>
                <a:ea typeface="Century Gothic"/>
                <a:cs typeface="Century Gothic"/>
                <a:sym typeface="Century Gothic"/>
              </a:rPr>
              <a:t> </a:t>
            </a:r>
            <a:r>
              <a:rPr lang="ru-RU" sz="1600" b="0" i="0" u="none" strike="noStrike" cap="none">
                <a:solidFill>
                  <a:schemeClr val="dk1"/>
                </a:solidFill>
                <a:latin typeface="Century Gothic"/>
                <a:ea typeface="Century Gothic"/>
                <a:cs typeface="Century Gothic"/>
                <a:sym typeface="Century Gothic"/>
              </a:rPr>
              <a:t>texts as the </a:t>
            </a:r>
            <a:r>
              <a:rPr lang="ru-RU" sz="1600" b="1" i="0" u="none" strike="noStrike" cap="none">
                <a:solidFill>
                  <a:schemeClr val="dk1"/>
                </a:solidFill>
                <a:latin typeface="Century Gothic"/>
                <a:ea typeface="Century Gothic"/>
                <a:cs typeface="Century Gothic"/>
                <a:sym typeface="Century Gothic"/>
              </a:rPr>
              <a:t>sources of information </a:t>
            </a:r>
            <a:r>
              <a:rPr lang="ru-RU" sz="1600" b="0" i="0" u="none" strike="noStrike" cap="none">
                <a:solidFill>
                  <a:schemeClr val="dk1"/>
                </a:solidFill>
                <a:latin typeface="Century Gothic"/>
                <a:ea typeface="Century Gothic"/>
                <a:cs typeface="Century Gothic"/>
                <a:sym typeface="Century Gothic"/>
              </a:rPr>
              <a:t>that are “tapped” by the reader. </a:t>
            </a:r>
            <a:r>
              <a:rPr lang="ru-RU" sz="1600" b="1" i="0" u="none" strike="noStrike" cap="none">
                <a:solidFill>
                  <a:schemeClr val="dk1"/>
                </a:solidFill>
                <a:latin typeface="Century Gothic"/>
                <a:ea typeface="Century Gothic"/>
                <a:cs typeface="Century Gothic"/>
                <a:sym typeface="Century Gothic"/>
              </a:rPr>
              <a:t>Reader-oriented theory </a:t>
            </a:r>
            <a:r>
              <a:rPr lang="ru-RU" sz="1600" b="0" i="0" u="none" strike="noStrike" cap="none">
                <a:solidFill>
                  <a:schemeClr val="dk1"/>
                </a:solidFill>
                <a:latin typeface="Century Gothic"/>
                <a:ea typeface="Century Gothic"/>
                <a:cs typeface="Century Gothic"/>
                <a:sym typeface="Century Gothic"/>
              </a:rPr>
              <a:t>views texts as </a:t>
            </a:r>
            <a:r>
              <a:rPr lang="ru-RU" sz="1600" b="1" i="0" u="none" strike="noStrike" cap="none">
                <a:solidFill>
                  <a:schemeClr val="dk1"/>
                </a:solidFill>
                <a:latin typeface="Century Gothic"/>
                <a:ea typeface="Century Gothic"/>
                <a:cs typeface="Century Gothic"/>
                <a:sym typeface="Century Gothic"/>
              </a:rPr>
              <a:t>devices that trigger off thought processes in the reader </a:t>
            </a:r>
            <a:r>
              <a:rPr lang="ru-RU" sz="1600" b="0" i="0" u="none" strike="noStrike" cap="none">
                <a:solidFill>
                  <a:schemeClr val="dk1"/>
                </a:solidFill>
                <a:latin typeface="Century Gothic"/>
                <a:ea typeface="Century Gothic"/>
                <a:cs typeface="Century Gothic"/>
                <a:sym typeface="Century Gothic"/>
              </a:rPr>
              <a:t>(Forrester, M. 2016. Psychology of Language. SAGE Publications. P.162-164). A reader is considered an equal resource of information interacting with the text and pertaining to the outcome of reading. Reader as an information resource is studied by the “schema theory”. </a:t>
            </a:r>
            <a:r>
              <a:rPr lang="ru-RU" sz="1600" b="1" i="0" u="none" strike="noStrike" cap="none">
                <a:solidFill>
                  <a:schemeClr val="dk1"/>
                </a:solidFill>
                <a:latin typeface="Century Gothic"/>
                <a:ea typeface="Century Gothic"/>
                <a:cs typeface="Century Gothic"/>
                <a:sym typeface="Century Gothic"/>
              </a:rPr>
              <a:t>Schema</a:t>
            </a:r>
            <a:r>
              <a:rPr lang="ru-RU" sz="1600" b="0" i="0" u="none" strike="noStrike" cap="none">
                <a:solidFill>
                  <a:schemeClr val="dk1"/>
                </a:solidFill>
                <a:latin typeface="Century Gothic"/>
                <a:ea typeface="Century Gothic"/>
                <a:cs typeface="Century Gothic"/>
                <a:sym typeface="Century Gothic"/>
              </a:rPr>
              <a:t> </a:t>
            </a:r>
            <a:r>
              <a:rPr lang="ru-RU" sz="1600" b="1" i="0" u="none" strike="noStrike" cap="none">
                <a:solidFill>
                  <a:schemeClr val="dk1"/>
                </a:solidFill>
                <a:latin typeface="Century Gothic"/>
                <a:ea typeface="Century Gothic"/>
                <a:cs typeface="Century Gothic"/>
                <a:sym typeface="Century Gothic"/>
              </a:rPr>
              <a:t>theory</a:t>
            </a:r>
            <a:r>
              <a:rPr lang="ru-RU" sz="1600" b="0" i="0" u="none" strike="noStrike" cap="none">
                <a:solidFill>
                  <a:schemeClr val="dk1"/>
                </a:solidFill>
                <a:latin typeface="Century Gothic"/>
                <a:ea typeface="Century Gothic"/>
                <a:cs typeface="Century Gothic"/>
                <a:sym typeface="Century Gothic"/>
              </a:rPr>
              <a:t> is important in teaching to read. A </a:t>
            </a:r>
            <a:r>
              <a:rPr lang="ru-RU" sz="1600" b="1" i="0" u="none" strike="noStrike" cap="none">
                <a:solidFill>
                  <a:schemeClr val="dk1"/>
                </a:solidFill>
                <a:latin typeface="Century Gothic"/>
                <a:ea typeface="Century Gothic"/>
                <a:cs typeface="Century Gothic"/>
                <a:sym typeface="Century Gothic"/>
              </a:rPr>
              <a:t>schema</a:t>
            </a:r>
            <a:r>
              <a:rPr lang="ru-RU" sz="1600" b="0" i="0" u="none" strike="noStrike" cap="none">
                <a:solidFill>
                  <a:schemeClr val="dk1"/>
                </a:solidFill>
                <a:latin typeface="Century Gothic"/>
                <a:ea typeface="Century Gothic"/>
                <a:cs typeface="Century Gothic"/>
                <a:sym typeface="Century Gothic"/>
              </a:rPr>
              <a:t> (plural “schemata”) is prior knowledge in the learner’s mind. It is not only storage of data but also a frame for organizing knowledge which can be structured as a series of slots plus fillers (T.Harley. The Psychology of Language.Psychology Press. 2015 P.193). This means that a schema is an active phenomenon in the reader's mind, containing both the scope of questions a reader can ask, and the answers that the reader can give. Schemata can include information in the following forms: </a:t>
            </a:r>
            <a:r>
              <a:rPr lang="ru-RU" sz="1600" b="1" i="0" u="none" strike="noStrike" cap="none">
                <a:solidFill>
                  <a:schemeClr val="dk1"/>
                </a:solidFill>
                <a:latin typeface="Century Gothic"/>
                <a:ea typeface="Century Gothic"/>
                <a:cs typeface="Century Gothic"/>
                <a:sym typeface="Century Gothic"/>
              </a:rPr>
              <a:t>concepts</a:t>
            </a:r>
            <a:r>
              <a:rPr lang="ru-RU" sz="1600" b="0" i="0" u="none" strike="noStrike" cap="none">
                <a:solidFill>
                  <a:schemeClr val="dk1"/>
                </a:solidFill>
                <a:latin typeface="Century Gothic"/>
                <a:ea typeface="Century Gothic"/>
                <a:cs typeface="Century Gothic"/>
                <a:sym typeface="Century Gothic"/>
              </a:rPr>
              <a:t>, i.e. notions familiar to the reader, </a:t>
            </a:r>
            <a:r>
              <a:rPr lang="ru-RU" sz="1600" b="1" i="0" u="none" strike="noStrike" cap="none">
                <a:solidFill>
                  <a:schemeClr val="dk1"/>
                </a:solidFill>
                <a:latin typeface="Century Gothic"/>
                <a:ea typeface="Century Gothic"/>
                <a:cs typeface="Century Gothic"/>
                <a:sym typeface="Century Gothic"/>
              </a:rPr>
              <a:t>facts</a:t>
            </a:r>
            <a:r>
              <a:rPr lang="ru-RU" sz="1600" b="0" i="0" u="none" strike="noStrike" cap="none">
                <a:solidFill>
                  <a:schemeClr val="dk1"/>
                </a:solidFill>
                <a:latin typeface="Century Gothic"/>
                <a:ea typeface="Century Gothic"/>
                <a:cs typeface="Century Gothic"/>
                <a:sym typeface="Century Gothic"/>
              </a:rPr>
              <a:t>, i.e. events known to the reader, </a:t>
            </a:r>
            <a:r>
              <a:rPr lang="ru-RU" sz="1600" b="1" i="0" u="none" strike="noStrike" cap="none">
                <a:solidFill>
                  <a:schemeClr val="dk1"/>
                </a:solidFill>
                <a:latin typeface="Century Gothic"/>
                <a:ea typeface="Century Gothic"/>
                <a:cs typeface="Century Gothic"/>
                <a:sym typeface="Century Gothic"/>
              </a:rPr>
              <a:t>images</a:t>
            </a:r>
            <a:r>
              <a:rPr lang="ru-RU" sz="1600" b="0" i="0" u="none" strike="noStrike" cap="none">
                <a:solidFill>
                  <a:schemeClr val="dk1"/>
                </a:solidFill>
                <a:latin typeface="Century Gothic"/>
                <a:ea typeface="Century Gothic"/>
                <a:cs typeface="Century Gothic"/>
                <a:sym typeface="Century Gothic"/>
              </a:rPr>
              <a:t>, i.e. mental pictures in the reader's mind, </a:t>
            </a:r>
            <a:r>
              <a:rPr lang="ru-RU" sz="1600" b="1" i="0" u="none" strike="noStrike" cap="none">
                <a:solidFill>
                  <a:schemeClr val="dk1"/>
                </a:solidFill>
                <a:latin typeface="Century Gothic"/>
                <a:ea typeface="Century Gothic"/>
                <a:cs typeface="Century Gothic"/>
                <a:sym typeface="Century Gothic"/>
              </a:rPr>
              <a:t>language</a:t>
            </a:r>
            <a:r>
              <a:rPr lang="ru-RU" sz="1600" b="0" i="0" u="none" strike="noStrike" cap="none">
                <a:solidFill>
                  <a:schemeClr val="dk1"/>
                </a:solidFill>
                <a:latin typeface="Century Gothic"/>
                <a:ea typeface="Century Gothic"/>
                <a:cs typeface="Century Gothic"/>
                <a:sym typeface="Century Gothic"/>
              </a:rPr>
              <a:t>, i.e. vocabulary and grammar available to the reader, </a:t>
            </a:r>
            <a:r>
              <a:rPr lang="ru-RU" sz="1600" b="1" i="0" u="none" strike="noStrike" cap="none">
                <a:solidFill>
                  <a:schemeClr val="dk1"/>
                </a:solidFill>
                <a:latin typeface="Century Gothic"/>
                <a:ea typeface="Century Gothic"/>
                <a:cs typeface="Century Gothic"/>
                <a:sym typeface="Century Gothic"/>
              </a:rPr>
              <a:t>assumptions</a:t>
            </a:r>
            <a:r>
              <a:rPr lang="ru-RU" sz="1600" b="0" i="0" u="none" strike="noStrike" cap="none">
                <a:solidFill>
                  <a:schemeClr val="dk1"/>
                </a:solidFill>
                <a:latin typeface="Century Gothic"/>
                <a:ea typeface="Century Gothic"/>
                <a:cs typeface="Century Gothic"/>
                <a:sym typeface="Century Gothic"/>
              </a:rPr>
              <a:t> i.e. formulas of opinions, </a:t>
            </a:r>
            <a:r>
              <a:rPr lang="ru-RU" sz="1600" b="1" i="0" u="none" strike="noStrike" cap="none">
                <a:solidFill>
                  <a:schemeClr val="dk1"/>
                </a:solidFill>
                <a:latin typeface="Century Gothic"/>
                <a:ea typeface="Century Gothic"/>
                <a:cs typeface="Century Gothic"/>
                <a:sym typeface="Century Gothic"/>
              </a:rPr>
              <a:t>frames,</a:t>
            </a:r>
            <a:r>
              <a:rPr lang="ru-RU" sz="1600" b="0" i="0" u="none" strike="noStrike" cap="none">
                <a:solidFill>
                  <a:schemeClr val="dk1"/>
                </a:solidFill>
                <a:latin typeface="Century Gothic"/>
                <a:ea typeface="Century Gothic"/>
                <a:cs typeface="Century Gothic"/>
                <a:sym typeface="Century Gothic"/>
              </a:rPr>
              <a:t> i.e. stereotypes to describe things, people and situations, </a:t>
            </a:r>
            <a:r>
              <a:rPr lang="ru-RU" sz="1600" b="1" i="0" u="none" strike="noStrike" cap="none">
                <a:solidFill>
                  <a:schemeClr val="dk1"/>
                </a:solidFill>
                <a:latin typeface="Century Gothic"/>
                <a:ea typeface="Century Gothic"/>
                <a:cs typeface="Century Gothic"/>
                <a:sym typeface="Century Gothic"/>
              </a:rPr>
              <a:t>scripts</a:t>
            </a:r>
            <a:r>
              <a:rPr lang="ru-RU" sz="1600" b="0" i="0" u="none" strike="noStrike" cap="none">
                <a:solidFill>
                  <a:schemeClr val="dk1"/>
                </a:solidFill>
                <a:latin typeface="Century Gothic"/>
                <a:ea typeface="Century Gothic"/>
                <a:cs typeface="Century Gothic"/>
                <a:sym typeface="Century Gothic"/>
              </a:rPr>
              <a:t>, i.e. repeated sequences of behavior that the reader knows, </a:t>
            </a:r>
            <a:r>
              <a:rPr lang="ru-RU" sz="1600" b="1" i="0" u="none" strike="noStrike" cap="none">
                <a:solidFill>
                  <a:schemeClr val="dk1"/>
                </a:solidFill>
                <a:latin typeface="Century Gothic"/>
                <a:ea typeface="Century Gothic"/>
                <a:cs typeface="Century Gothic"/>
                <a:sym typeface="Century Gothic"/>
              </a:rPr>
              <a:t>emotions</a:t>
            </a:r>
            <a:r>
              <a:rPr lang="ru-RU" sz="1600" b="0" i="0" u="none" strike="noStrike" cap="none">
                <a:solidFill>
                  <a:schemeClr val="dk1"/>
                </a:solidFill>
                <a:latin typeface="Century Gothic"/>
                <a:ea typeface="Century Gothic"/>
                <a:cs typeface="Century Gothic"/>
                <a:sym typeface="Century Gothic"/>
              </a:rPr>
              <a:t> a reader is likely to recognize while reading due to one's emotional past (T.Harley. The Psychology of Language. The Psychology Press. 2015. D.Nunan. Language Teaching Methodology. Phoenix. 1011. M.Beaumont. The Teaching of Reading Skills in a Second Language. The University of Manchester. 2016 and in many other sources)</a:t>
            </a:r>
            <a:endParaRPr sz="1600" b="0"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5"/>
          <p:cNvSpPr/>
          <p:nvPr/>
        </p:nvSpPr>
        <p:spPr>
          <a:xfrm>
            <a:off x="1989956" y="404664"/>
            <a:ext cx="7893025" cy="156966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Exploratory task 1.3</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Try to restore this gapped text. Indicate with a what components of your own schemata help you in bridging the gaps in the text.</a:t>
            </a:r>
            <a:endParaRPr sz="2400" b="1" i="0" u="none" strike="noStrike" cap="none">
              <a:solidFill>
                <a:schemeClr val="dk1"/>
              </a:solidFill>
              <a:latin typeface="Century Gothic"/>
              <a:ea typeface="Century Gothic"/>
              <a:cs typeface="Century Gothic"/>
              <a:sym typeface="Century Gothic"/>
            </a:endParaRPr>
          </a:p>
        </p:txBody>
      </p:sp>
      <p:graphicFrame>
        <p:nvGraphicFramePr>
          <p:cNvPr id="175" name="Google Shape;175;p15"/>
          <p:cNvGraphicFramePr/>
          <p:nvPr/>
        </p:nvGraphicFramePr>
        <p:xfrm>
          <a:off x="2357604" y="2420888"/>
          <a:ext cx="3000000" cy="3000000"/>
        </p:xfrm>
        <a:graphic>
          <a:graphicData uri="http://schemas.openxmlformats.org/drawingml/2006/table">
            <a:tbl>
              <a:tblPr firstRow="1" bandRow="1">
                <a:noFill/>
                <a:tableStyleId>{C79A2024-8E08-4886-AB1F-5ACCF71C82C3}</a:tableStyleId>
              </a:tblPr>
              <a:tblGrid>
                <a:gridCol w="3845350">
                  <a:extLst>
                    <a:ext uri="{9D8B030D-6E8A-4147-A177-3AD203B41FA5}">
                      <a16:colId xmlns:a16="http://schemas.microsoft.com/office/drawing/2014/main" val="20000"/>
                    </a:ext>
                  </a:extLst>
                </a:gridCol>
                <a:gridCol w="3312375">
                  <a:extLst>
                    <a:ext uri="{9D8B030D-6E8A-4147-A177-3AD203B41FA5}">
                      <a16:colId xmlns:a16="http://schemas.microsoft.com/office/drawing/2014/main" val="20001"/>
                    </a:ext>
                  </a:extLst>
                </a:gridCol>
              </a:tblGrid>
              <a:tr h="370850">
                <a:tc>
                  <a:txBody>
                    <a:bodyPr/>
                    <a:lstStyle/>
                    <a:p>
                      <a:pPr marL="0" marR="0" lvl="0" indent="0" algn="ctr" rtl="0">
                        <a:lnSpc>
                          <a:spcPct val="100000"/>
                        </a:lnSpc>
                        <a:spcBef>
                          <a:spcPts val="0"/>
                        </a:spcBef>
                        <a:spcAft>
                          <a:spcPts val="0"/>
                        </a:spcAft>
                        <a:buClr>
                          <a:srgbClr val="000000"/>
                        </a:buClr>
                        <a:buSzPts val="2000"/>
                        <a:buFont typeface="Arial"/>
                        <a:buNone/>
                      </a:pPr>
                      <a:r>
                        <a:rPr lang="ru-RU" sz="2000" b="1" i="0" u="none" strike="noStrike" cap="none">
                          <a:solidFill>
                            <a:schemeClr val="lt1"/>
                          </a:solidFill>
                          <a:latin typeface="Century Gothic"/>
                          <a:ea typeface="Century Gothic"/>
                          <a:cs typeface="Century Gothic"/>
                          <a:sym typeface="Century Gothic"/>
                        </a:rPr>
                        <a:t>Gapped text</a:t>
                      </a:r>
                      <a:endParaRPr sz="2000" b="1"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000"/>
                        <a:buFont typeface="Arial"/>
                        <a:buNone/>
                      </a:pPr>
                      <a:r>
                        <a:rPr lang="ru-RU" sz="2000" b="1" i="0" u="none" strike="noStrike" cap="none">
                          <a:solidFill>
                            <a:schemeClr val="lt1"/>
                          </a:solidFill>
                          <a:latin typeface="Century Gothic"/>
                          <a:ea typeface="Century Gothic"/>
                          <a:cs typeface="Century Gothic"/>
                          <a:sym typeface="Century Gothic"/>
                        </a:rPr>
                        <a:t>Schemata components</a:t>
                      </a:r>
                      <a:endParaRPr sz="2000" b="1"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Hundreds of years before the … of</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Christ, the Celts held a festival at the</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beginning of winter. It was the festival</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for the … of dead people that come back</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in the forms of animals. This was the</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beginning of the holiday called …People</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believed in magic and used to go to old</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women called … to learn about their</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future. The belief was that the … flew</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on broomsticks. The traditions of this</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holiday were brought to America.</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Americans now celebrate … The</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children prepare a … and put it in the</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garden with a lit … inside. They come</a:t>
                      </a:r>
                      <a:endParaRPr sz="1400" u="none" strike="noStrike" cap="none"/>
                    </a:p>
                    <a:p>
                      <a:pPr marL="0" marR="0" lvl="0" indent="0" algn="just"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up to people and shout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Concepts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Facts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Images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Language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Assumptions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Frames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Scripts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1" i="0" u="none" strike="noStrike" cap="none">
                          <a:solidFill>
                            <a:schemeClr val="dk1"/>
                          </a:solidFill>
                          <a:latin typeface="Century Gothic"/>
                          <a:ea typeface="Century Gothic"/>
                          <a:cs typeface="Century Gothic"/>
                          <a:sym typeface="Century Gothic"/>
                        </a:rPr>
                        <a:t>· Emotions</a:t>
                      </a:r>
                      <a:endParaRPr sz="1200" b="1"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6"/>
          <p:cNvSpPr txBox="1">
            <a:spLocks noGrp="1"/>
          </p:cNvSpPr>
          <p:nvPr>
            <p:ph type="title"/>
          </p:nvPr>
        </p:nvSpPr>
        <p:spPr>
          <a:xfrm>
            <a:off x="812589" y="6214616"/>
            <a:ext cx="7008574" cy="160784"/>
          </a:xfrm>
          <a:prstGeom prst="rect">
            <a:avLst/>
          </a:prstGeom>
          <a:noFill/>
          <a:ln>
            <a:noFill/>
          </a:ln>
        </p:spPr>
        <p:txBody>
          <a:bodyPr spcFirstLastPara="1" wrap="square" lIns="121875" tIns="60925" rIns="121875" bIns="60925" anchor="t" anchorCtr="0">
            <a:normAutofit fontScale="90000"/>
          </a:bodyPr>
          <a:lstStyle/>
          <a:p>
            <a:pPr marL="0" lvl="0" indent="0" algn="l" rtl="0">
              <a:lnSpc>
                <a:spcPct val="85000"/>
              </a:lnSpc>
              <a:spcBef>
                <a:spcPts val="0"/>
              </a:spcBef>
              <a:spcAft>
                <a:spcPts val="0"/>
              </a:spcAft>
              <a:buClr>
                <a:schemeClr val="dk1"/>
              </a:buClr>
              <a:buSzPct val="100000"/>
              <a:buFont typeface="Century Gothic"/>
              <a:buNone/>
            </a:pPr>
            <a:r>
              <a:rPr lang="ru-RU"/>
              <a:t>  </a:t>
            </a:r>
            <a:endParaRPr/>
          </a:p>
        </p:txBody>
      </p:sp>
      <p:sp>
        <p:nvSpPr>
          <p:cNvPr id="181" name="Google Shape;181;p16"/>
          <p:cNvSpPr txBox="1">
            <a:spLocks noGrp="1"/>
          </p:cNvSpPr>
          <p:nvPr>
            <p:ph type="body" idx="1"/>
          </p:nvPr>
        </p:nvSpPr>
        <p:spPr>
          <a:xfrm>
            <a:off x="981844" y="402208"/>
            <a:ext cx="7008574" cy="160784"/>
          </a:xfrm>
          <a:prstGeom prst="rect">
            <a:avLst/>
          </a:prstGeom>
          <a:noFill/>
          <a:ln>
            <a:noFill/>
          </a:ln>
        </p:spPr>
        <p:txBody>
          <a:bodyPr spcFirstLastPara="1" wrap="square" lIns="121875" tIns="60925" rIns="121875" bIns="60925" anchor="b" anchorCtr="0">
            <a:normAutofit fontScale="25000" lnSpcReduction="20000"/>
          </a:bodyPr>
          <a:lstStyle/>
          <a:p>
            <a:pPr marL="0" lvl="0" indent="0" algn="l" rtl="0">
              <a:lnSpc>
                <a:spcPct val="95000"/>
              </a:lnSpc>
              <a:spcBef>
                <a:spcPts val="0"/>
              </a:spcBef>
              <a:spcAft>
                <a:spcPts val="0"/>
              </a:spcAft>
              <a:buClr>
                <a:schemeClr val="dk1"/>
              </a:buClr>
              <a:buSzPct val="100000"/>
              <a:buNone/>
            </a:pPr>
            <a:r>
              <a:rPr lang="ru-RU"/>
              <a:t>   </a:t>
            </a:r>
            <a:endParaRPr/>
          </a:p>
        </p:txBody>
      </p:sp>
      <p:sp>
        <p:nvSpPr>
          <p:cNvPr id="182" name="Google Shape;182;p16"/>
          <p:cNvSpPr/>
          <p:nvPr/>
        </p:nvSpPr>
        <p:spPr>
          <a:xfrm>
            <a:off x="1470267" y="1012503"/>
            <a:ext cx="6358781" cy="489364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Reading is an </a:t>
            </a:r>
            <a:r>
              <a:rPr lang="ru-RU" sz="2400" b="1" i="0" u="none" strike="noStrike" cap="none">
                <a:solidFill>
                  <a:schemeClr val="dk1"/>
                </a:solidFill>
                <a:latin typeface="Century Gothic"/>
                <a:ea typeface="Century Gothic"/>
                <a:cs typeface="Century Gothic"/>
                <a:sym typeface="Century Gothic"/>
              </a:rPr>
              <a:t>interactive process</a:t>
            </a:r>
            <a:r>
              <a:rPr lang="ru-RU" sz="2400" b="0" i="0" u="none" strike="noStrike" cap="none">
                <a:solidFill>
                  <a:schemeClr val="dk1"/>
                </a:solidFill>
                <a:latin typeface="Century Gothic"/>
                <a:ea typeface="Century Gothic"/>
                <a:cs typeface="Century Gothic"/>
                <a:sym typeface="Century Gothic"/>
              </a:rPr>
              <a:t>. There are several types of interaction in the process of reading: between </a:t>
            </a:r>
            <a:r>
              <a:rPr lang="ru-RU" sz="2400" b="1" i="0" u="none" strike="noStrike" cap="none">
                <a:solidFill>
                  <a:schemeClr val="dk1"/>
                </a:solidFill>
                <a:latin typeface="Century Gothic"/>
                <a:ea typeface="Century Gothic"/>
                <a:cs typeface="Century Gothic"/>
                <a:sym typeface="Century Gothic"/>
              </a:rPr>
              <a:t>textual form and content, skimming and scanning reading strategies, top-down and bottom-up processing strategies, reader’s anticipatory guesses and confirmation from the text, reader’s schemata and information from the text, text and reality, textual and reader’s reality, text propositions and critical thinking, communicative message and reader’s response.</a:t>
            </a:r>
            <a:endParaRPr sz="2400" b="1"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17"/>
          <p:cNvSpPr txBox="1">
            <a:spLocks noGrp="1"/>
          </p:cNvSpPr>
          <p:nvPr>
            <p:ph type="title"/>
          </p:nvPr>
        </p:nvSpPr>
        <p:spPr>
          <a:xfrm>
            <a:off x="812589" y="6214616"/>
            <a:ext cx="7008574" cy="160784"/>
          </a:xfrm>
          <a:prstGeom prst="rect">
            <a:avLst/>
          </a:prstGeom>
          <a:noFill/>
          <a:ln>
            <a:noFill/>
          </a:ln>
        </p:spPr>
        <p:txBody>
          <a:bodyPr spcFirstLastPara="1" wrap="square" lIns="121875" tIns="60925" rIns="121875" bIns="60925" anchor="t" anchorCtr="0">
            <a:normAutofit fontScale="90000"/>
          </a:bodyPr>
          <a:lstStyle/>
          <a:p>
            <a:pPr marL="0" lvl="0" indent="0" algn="l" rtl="0">
              <a:lnSpc>
                <a:spcPct val="85000"/>
              </a:lnSpc>
              <a:spcBef>
                <a:spcPts val="0"/>
              </a:spcBef>
              <a:spcAft>
                <a:spcPts val="0"/>
              </a:spcAft>
              <a:buClr>
                <a:schemeClr val="dk1"/>
              </a:buClr>
              <a:buSzPct val="100000"/>
              <a:buFont typeface="Century Gothic"/>
              <a:buNone/>
            </a:pPr>
            <a:r>
              <a:rPr lang="ru-RU"/>
              <a:t>  </a:t>
            </a:r>
            <a:endParaRPr/>
          </a:p>
        </p:txBody>
      </p:sp>
      <p:sp>
        <p:nvSpPr>
          <p:cNvPr id="188" name="Google Shape;188;p17"/>
          <p:cNvSpPr txBox="1">
            <a:spLocks noGrp="1"/>
          </p:cNvSpPr>
          <p:nvPr>
            <p:ph type="body" idx="1"/>
          </p:nvPr>
        </p:nvSpPr>
        <p:spPr>
          <a:xfrm>
            <a:off x="812589" y="3124201"/>
            <a:ext cx="7008574" cy="160784"/>
          </a:xfrm>
          <a:prstGeom prst="rect">
            <a:avLst/>
          </a:prstGeom>
          <a:noFill/>
          <a:ln>
            <a:noFill/>
          </a:ln>
        </p:spPr>
        <p:txBody>
          <a:bodyPr spcFirstLastPara="1" wrap="square" lIns="121875" tIns="60925" rIns="121875" bIns="60925" anchor="b" anchorCtr="0">
            <a:normAutofit fontScale="25000" lnSpcReduction="20000"/>
          </a:bodyPr>
          <a:lstStyle/>
          <a:p>
            <a:pPr marL="0" lvl="0" indent="0" algn="l" rtl="0">
              <a:lnSpc>
                <a:spcPct val="95000"/>
              </a:lnSpc>
              <a:spcBef>
                <a:spcPts val="0"/>
              </a:spcBef>
              <a:spcAft>
                <a:spcPts val="0"/>
              </a:spcAft>
              <a:buClr>
                <a:schemeClr val="dk1"/>
              </a:buClr>
              <a:buSzPct val="100000"/>
              <a:buNone/>
            </a:pPr>
            <a:r>
              <a:rPr lang="ru-RU"/>
              <a:t>   </a:t>
            </a:r>
            <a:endParaRPr/>
          </a:p>
        </p:txBody>
      </p:sp>
      <p:sp>
        <p:nvSpPr>
          <p:cNvPr id="189" name="Google Shape;189;p17"/>
          <p:cNvSpPr/>
          <p:nvPr/>
        </p:nvSpPr>
        <p:spPr>
          <a:xfrm>
            <a:off x="1557908" y="1156970"/>
            <a:ext cx="6092825" cy="4832092"/>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2800"/>
              <a:buFont typeface="Arial"/>
              <a:buNone/>
            </a:pPr>
            <a:r>
              <a:rPr lang="ru-RU" sz="2800" b="1" i="0" u="none" strike="noStrike" cap="none">
                <a:solidFill>
                  <a:schemeClr val="dk1"/>
                </a:solidFill>
                <a:latin typeface="Century Gothic"/>
                <a:ea typeface="Century Gothic"/>
                <a:cs typeface="Century Gothic"/>
                <a:sym typeface="Century Gothic"/>
              </a:rPr>
              <a:t>Textual form and content </a:t>
            </a:r>
            <a:r>
              <a:rPr lang="ru-RU" sz="2800" b="0" i="0" u="none" strike="noStrike" cap="none">
                <a:solidFill>
                  <a:schemeClr val="dk1"/>
                </a:solidFill>
                <a:latin typeface="Century Gothic"/>
                <a:ea typeface="Century Gothic"/>
                <a:cs typeface="Century Gothic"/>
                <a:sym typeface="Century Gothic"/>
              </a:rPr>
              <a:t>interact in the process of reading. The readers are likely to find that certain </a:t>
            </a:r>
            <a:r>
              <a:rPr lang="ru-RU" sz="2800" b="1" i="0" u="none" strike="noStrike" cap="none">
                <a:solidFill>
                  <a:schemeClr val="dk1"/>
                </a:solidFill>
                <a:latin typeface="Century Gothic"/>
                <a:ea typeface="Century Gothic"/>
                <a:cs typeface="Century Gothic"/>
                <a:sym typeface="Century Gothic"/>
              </a:rPr>
              <a:t>types of texts have certain typical textual features</a:t>
            </a:r>
            <a:r>
              <a:rPr lang="ru-RU" sz="2800" b="0" i="0" u="none" strike="noStrike" cap="none">
                <a:solidFill>
                  <a:schemeClr val="dk1"/>
                </a:solidFill>
                <a:latin typeface="Century Gothic"/>
                <a:ea typeface="Century Gothic"/>
                <a:cs typeface="Century Gothic"/>
                <a:sym typeface="Century Gothic"/>
              </a:rPr>
              <a:t>. Text contents and text format appear to stick together. Textual features depend on what the text is about and experienced readers expect certain contents from certain types of texts.</a:t>
            </a:r>
            <a:endParaRPr sz="2800" b="0"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8"/>
          <p:cNvSpPr txBox="1"/>
          <p:nvPr/>
        </p:nvSpPr>
        <p:spPr>
          <a:xfrm>
            <a:off x="1125860" y="548680"/>
            <a:ext cx="9721080"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ru-RU" sz="2800" b="1" i="0" u="none" strike="noStrike" cap="none">
                <a:solidFill>
                  <a:schemeClr val="dk1"/>
                </a:solidFill>
                <a:latin typeface="Century Gothic"/>
                <a:ea typeface="Century Gothic"/>
                <a:cs typeface="Century Gothic"/>
                <a:sym typeface="Century Gothic"/>
              </a:rPr>
              <a:t>Exploratory task 1.4</a:t>
            </a:r>
            <a:endParaRPr sz="28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800"/>
              <a:buFont typeface="Arial"/>
              <a:buNone/>
            </a:pPr>
            <a:r>
              <a:rPr lang="ru-RU" sz="2800" b="1" i="0" u="none" strike="noStrike" cap="none">
                <a:solidFill>
                  <a:schemeClr val="dk1"/>
                </a:solidFill>
                <a:latin typeface="Century Gothic"/>
                <a:ea typeface="Century Gothic"/>
                <a:cs typeface="Century Gothic"/>
                <a:sym typeface="Century Gothic"/>
              </a:rPr>
              <a:t>Match the types of texts with their textual features</a:t>
            </a:r>
            <a:endParaRPr sz="1400" b="0" i="0" u="none" strike="noStrike" cap="none">
              <a:solidFill>
                <a:srgbClr val="000000"/>
              </a:solidFill>
              <a:latin typeface="Arial"/>
              <a:ea typeface="Arial"/>
              <a:cs typeface="Arial"/>
              <a:sym typeface="Arial"/>
            </a:endParaRPr>
          </a:p>
        </p:txBody>
      </p:sp>
      <p:graphicFrame>
        <p:nvGraphicFramePr>
          <p:cNvPr id="195" name="Google Shape;195;p18"/>
          <p:cNvGraphicFramePr/>
          <p:nvPr/>
        </p:nvGraphicFramePr>
        <p:xfrm>
          <a:off x="1845940" y="1988840"/>
          <a:ext cx="3000000" cy="3000000"/>
        </p:xfrm>
        <a:graphic>
          <a:graphicData uri="http://schemas.openxmlformats.org/drawingml/2006/table">
            <a:tbl>
              <a:tblPr firstRow="1" bandRow="1">
                <a:noFill/>
                <a:tableStyleId>{C79A2024-8E08-4886-AB1F-5ACCF71C82C3}</a:tableStyleId>
              </a:tblPr>
              <a:tblGrid>
                <a:gridCol w="4062950">
                  <a:extLst>
                    <a:ext uri="{9D8B030D-6E8A-4147-A177-3AD203B41FA5}">
                      <a16:colId xmlns:a16="http://schemas.microsoft.com/office/drawing/2014/main" val="20000"/>
                    </a:ext>
                  </a:extLst>
                </a:gridCol>
                <a:gridCol w="4062950">
                  <a:extLst>
                    <a:ext uri="{9D8B030D-6E8A-4147-A177-3AD203B41FA5}">
                      <a16:colId xmlns:a16="http://schemas.microsoft.com/office/drawing/2014/main" val="20001"/>
                    </a:ext>
                  </a:extLst>
                </a:gridCol>
              </a:tblGrid>
              <a:tr h="370850">
                <a:tc>
                  <a:txBody>
                    <a:bodyPr/>
                    <a:lstStyle/>
                    <a:p>
                      <a:pPr marL="0" marR="0" lvl="0" indent="0" algn="l" rtl="0">
                        <a:lnSpc>
                          <a:spcPct val="100000"/>
                        </a:lnSpc>
                        <a:spcBef>
                          <a:spcPts val="0"/>
                        </a:spcBef>
                        <a:spcAft>
                          <a:spcPts val="0"/>
                        </a:spcAft>
                        <a:buClr>
                          <a:schemeClr val="dk1"/>
                        </a:buClr>
                        <a:buSzPts val="2400"/>
                        <a:buFont typeface="Century Gothic"/>
                        <a:buNone/>
                      </a:pPr>
                      <a:r>
                        <a:rPr lang="ru-RU" sz="2400" u="none" strike="noStrike" cap="none"/>
                        <a:t>Type of text</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t>Textual features</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1. Description of an object</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2. Description of a process</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3. Description of a character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4. Description of a mechanism</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5. Description of a theory</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6. Description of a principle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7. Description of influence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8. Description of an instruction</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9. Description of a social structure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10. Description of a situation</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11. Description of a system</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12. Description of an event</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tc>
                <a:tc>
                  <a:txBody>
                    <a:bodyPr/>
                    <a:lstStyle/>
                    <a:p>
                      <a:pPr marL="342900" marR="0" lvl="0" indent="-342900" algn="l" rtl="0">
                        <a:lnSpc>
                          <a:spcPct val="100000"/>
                        </a:lnSpc>
                        <a:spcBef>
                          <a:spcPts val="0"/>
                        </a:spcBef>
                        <a:spcAft>
                          <a:spcPts val="0"/>
                        </a:spcAft>
                        <a:buClr>
                          <a:schemeClr val="dk1"/>
                        </a:buClr>
                        <a:buSzPts val="1800"/>
                        <a:buFont typeface="Century Gothic"/>
                        <a:buAutoNum type="alphaUcPeriod"/>
                      </a:pPr>
                      <a:r>
                        <a:rPr lang="ru-RU" sz="1800" u="none" strike="noStrike" cap="none">
                          <a:solidFill>
                            <a:schemeClr val="dk1"/>
                          </a:solidFill>
                          <a:latin typeface="Century Gothic"/>
                          <a:ea typeface="Century Gothic"/>
                          <a:cs typeface="Century Gothic"/>
                          <a:sym typeface="Century Gothic"/>
                        </a:rPr>
                        <a:t>Traits and deeds </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r>
                        <a:rPr lang="ru-RU" sz="1800" u="none" strike="noStrike" cap="none">
                          <a:solidFill>
                            <a:schemeClr val="dk1"/>
                          </a:solidFill>
                          <a:latin typeface="Century Gothic"/>
                          <a:ea typeface="Century Gothic"/>
                          <a:cs typeface="Century Gothic"/>
                          <a:sym typeface="Century Gothic"/>
                        </a:rPr>
                        <a:t>B. Hypothesis and interpretation C. Parts and qualities D. Changes and transformations E. Guideline rule and examples F. Cause and effect G. Recommendations and warnings H. Classes and roles I. Participants and dynamics J. Elements and structures K. Happening and consequences L. Components and interaction</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19"/>
          <p:cNvSpPr txBox="1">
            <a:spLocks noGrp="1"/>
          </p:cNvSpPr>
          <p:nvPr>
            <p:ph type="title"/>
          </p:nvPr>
        </p:nvSpPr>
        <p:spPr>
          <a:xfrm>
            <a:off x="2133972" y="7389440"/>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endParaRPr/>
          </a:p>
        </p:txBody>
      </p:sp>
      <p:sp>
        <p:nvSpPr>
          <p:cNvPr id="201" name="Google Shape;201;p19"/>
          <p:cNvSpPr txBox="1">
            <a:spLocks noGrp="1"/>
          </p:cNvSpPr>
          <p:nvPr>
            <p:ph type="body" idx="1"/>
          </p:nvPr>
        </p:nvSpPr>
        <p:spPr>
          <a:xfrm>
            <a:off x="6814492" y="6209506"/>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endParaRPr/>
          </a:p>
        </p:txBody>
      </p:sp>
      <p:sp>
        <p:nvSpPr>
          <p:cNvPr id="202" name="Google Shape;202;p19"/>
          <p:cNvSpPr txBox="1"/>
          <p:nvPr/>
        </p:nvSpPr>
        <p:spPr>
          <a:xfrm>
            <a:off x="693812" y="764704"/>
            <a:ext cx="6768752" cy="507831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3600"/>
              <a:buFont typeface="Arial"/>
              <a:buNone/>
            </a:pPr>
            <a:r>
              <a:rPr lang="ru-RU" sz="3600" b="1" i="0" u="none" strike="noStrike" cap="none">
                <a:solidFill>
                  <a:schemeClr val="dk1"/>
                </a:solidFill>
                <a:latin typeface="Century Gothic"/>
                <a:ea typeface="Century Gothic"/>
                <a:cs typeface="Century Gothic"/>
                <a:sym typeface="Century Gothic"/>
              </a:rPr>
              <a:t>Skimming and scanning </a:t>
            </a:r>
            <a:r>
              <a:rPr lang="ru-RU" sz="3600" b="0" i="0" u="none" strike="noStrike" cap="none">
                <a:solidFill>
                  <a:schemeClr val="dk1"/>
                </a:solidFill>
                <a:latin typeface="Century Gothic"/>
                <a:ea typeface="Century Gothic"/>
                <a:cs typeface="Century Gothic"/>
                <a:sym typeface="Century Gothic"/>
              </a:rPr>
              <a:t>reading strategies interact as the readers search for the gist and the details. The problem is that in this interaction the readers often do not “see the wood for the trees”, i.e. their attention is drawn from essentials to non-essentials</a:t>
            </a:r>
            <a:r>
              <a:rPr lang="ru-RU" sz="2400" b="0" i="0" u="none" strike="noStrike" cap="none">
                <a:solidFill>
                  <a:schemeClr val="dk1"/>
                </a:solidFill>
                <a:latin typeface="Century Gothic"/>
                <a:ea typeface="Century Gothic"/>
                <a:cs typeface="Century Gothic"/>
                <a:sym typeface="Century Gothic"/>
              </a:rPr>
              <a:t>.</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20"/>
          <p:cNvSpPr/>
          <p:nvPr/>
        </p:nvSpPr>
        <p:spPr>
          <a:xfrm>
            <a:off x="549796" y="260648"/>
            <a:ext cx="10513168" cy="175432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ru-RU" sz="1800" b="1" i="0" u="none" strike="noStrike" cap="none">
                <a:solidFill>
                  <a:schemeClr val="dk1"/>
                </a:solidFill>
                <a:latin typeface="Century Gothic"/>
                <a:ea typeface="Century Gothic"/>
                <a:cs typeface="Century Gothic"/>
                <a:sym typeface="Century Gothic"/>
              </a:rPr>
              <a:t>Exploratory task 1.5</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1800"/>
              <a:buFont typeface="Arial"/>
              <a:buNone/>
            </a:pPr>
            <a:r>
              <a:rPr lang="ru-RU" sz="1800" b="1" i="0" u="none" strike="noStrike" cap="none">
                <a:solidFill>
                  <a:schemeClr val="dk1"/>
                </a:solidFill>
                <a:latin typeface="Century Gothic"/>
                <a:ea typeface="Century Gothic"/>
                <a:cs typeface="Century Gothic"/>
                <a:sym typeface="Century Gothic"/>
              </a:rPr>
              <a:t>Read the following text and write its summary in the space provided. Decide on what details are “gist-related”. Underline the words and phrases that carry the essential meaning in them. Use the underlined language as the “beam-structure” for your summary. Write your summary and share the results with the peers.</a:t>
            </a:r>
            <a:endParaRPr sz="1400" b="0" i="0" u="none" strike="noStrike" cap="none">
              <a:solidFill>
                <a:srgbClr val="000000"/>
              </a:solidFill>
              <a:latin typeface="Arial"/>
              <a:ea typeface="Arial"/>
              <a:cs typeface="Arial"/>
              <a:sym typeface="Arial"/>
            </a:endParaRPr>
          </a:p>
        </p:txBody>
      </p:sp>
      <p:sp>
        <p:nvSpPr>
          <p:cNvPr id="208" name="Google Shape;208;p20"/>
          <p:cNvSpPr/>
          <p:nvPr/>
        </p:nvSpPr>
        <p:spPr>
          <a:xfrm>
            <a:off x="693812" y="2132856"/>
            <a:ext cx="10873208" cy="415498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0" i="1" u="none" strike="noStrike" cap="none">
                <a:solidFill>
                  <a:schemeClr val="dk1"/>
                </a:solidFill>
                <a:latin typeface="Century Gothic"/>
                <a:ea typeface="Century Gothic"/>
                <a:cs typeface="Century Gothic"/>
                <a:sym typeface="Century Gothic"/>
              </a:rPr>
              <a:t>Text </a:t>
            </a:r>
            <a:endParaRPr sz="2400" b="0" i="1" u="none" strike="noStrike" cap="none">
              <a:solidFill>
                <a:schemeClr val="dk1"/>
              </a:solidFill>
              <a:latin typeface="Century Gothic"/>
              <a:ea typeface="Century Gothic"/>
              <a:cs typeface="Century Gothic"/>
              <a:sym typeface="Century Gothic"/>
            </a:endParaRPr>
          </a:p>
          <a:p>
            <a:pPr marL="0" marR="0" lvl="0" indent="0" algn="just" rtl="0">
              <a:lnSpc>
                <a:spcPct val="100000"/>
              </a:lnSpc>
              <a:spcBef>
                <a:spcPts val="0"/>
              </a:spcBef>
              <a:spcAft>
                <a:spcPts val="0"/>
              </a:spcAft>
              <a:buClr>
                <a:srgbClr val="000000"/>
              </a:buClr>
              <a:buSzPts val="2400"/>
              <a:buFont typeface="Arial"/>
              <a:buNone/>
            </a:pPr>
            <a:r>
              <a:rPr lang="ru-RU" sz="2400" b="0" i="1" u="none" strike="noStrike" cap="none">
                <a:solidFill>
                  <a:schemeClr val="dk1"/>
                </a:solidFill>
                <a:latin typeface="Century Gothic"/>
                <a:ea typeface="Century Gothic"/>
                <a:cs typeface="Century Gothic"/>
                <a:sym typeface="Century Gothic"/>
              </a:rPr>
              <a:t>When I was a child, we lived in Somalia. There were nine children in our family. In the desert there was no calendar so my guess is that I am twenty-seven but I am not sure. Our animals needed water. We had to move from place to place in search of wells. When I was a teenager an old man wanted to marry me and offered my father a dowry of five camels. Camels were very expensive and my father agreed. I did not want to become this old man’s nurse and refused. I had to run away from home.</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endParaRPr sz="2400" b="0" i="1" u="none" strike="noStrike" cap="none">
              <a:solidFill>
                <a:schemeClr val="dk1"/>
              </a:solidFill>
              <a:latin typeface="Century Gothic"/>
              <a:ea typeface="Century Gothic"/>
              <a:cs typeface="Century Gothic"/>
              <a:sym typeface="Century Gothic"/>
            </a:endParaRPr>
          </a:p>
          <a:p>
            <a:pPr marL="0" marR="0" lvl="0" indent="0" algn="just" rtl="0">
              <a:lnSpc>
                <a:spcPct val="100000"/>
              </a:lnSpc>
              <a:spcBef>
                <a:spcPts val="0"/>
              </a:spcBef>
              <a:spcAft>
                <a:spcPts val="0"/>
              </a:spcAft>
              <a:buClr>
                <a:srgbClr val="000000"/>
              </a:buClr>
              <a:buSzPts val="2400"/>
              <a:buFont typeface="Arial"/>
              <a:buNone/>
            </a:pPr>
            <a:r>
              <a:rPr lang="ru-RU" sz="2400" b="1" i="1" u="none" strike="noStrike" cap="none">
                <a:solidFill>
                  <a:schemeClr val="dk1"/>
                </a:solidFill>
                <a:latin typeface="Century Gothic"/>
                <a:ea typeface="Century Gothic"/>
                <a:cs typeface="Century Gothic"/>
                <a:sym typeface="Century Gothic"/>
              </a:rPr>
              <a:t>WRITE 25 WORDS ONLY!</a:t>
            </a:r>
            <a:endParaRPr sz="2400" b="1" i="1"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1"/>
          <p:cNvSpPr txBox="1">
            <a:spLocks noGrp="1"/>
          </p:cNvSpPr>
          <p:nvPr>
            <p:ph type="title"/>
          </p:nvPr>
        </p:nvSpPr>
        <p:spPr>
          <a:xfrm>
            <a:off x="9190756" y="6957392"/>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endParaRPr/>
          </a:p>
        </p:txBody>
      </p:sp>
      <p:sp>
        <p:nvSpPr>
          <p:cNvPr id="214" name="Google Shape;214;p21"/>
          <p:cNvSpPr txBox="1">
            <a:spLocks noGrp="1"/>
          </p:cNvSpPr>
          <p:nvPr>
            <p:ph type="body" idx="1"/>
          </p:nvPr>
        </p:nvSpPr>
        <p:spPr>
          <a:xfrm>
            <a:off x="7822604" y="7173416"/>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endParaRPr/>
          </a:p>
        </p:txBody>
      </p:sp>
      <p:sp>
        <p:nvSpPr>
          <p:cNvPr id="215" name="Google Shape;215;p21"/>
          <p:cNvSpPr txBox="1"/>
          <p:nvPr/>
        </p:nvSpPr>
        <p:spPr>
          <a:xfrm>
            <a:off x="405780" y="1052736"/>
            <a:ext cx="7992888" cy="526298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2800"/>
              <a:buFont typeface="Arial"/>
              <a:buNone/>
            </a:pPr>
            <a:r>
              <a:rPr lang="ru-RU" sz="2800" b="0" i="0" u="none" strike="noStrike" cap="none">
                <a:solidFill>
                  <a:schemeClr val="dk1"/>
                </a:solidFill>
                <a:latin typeface="Century Gothic"/>
                <a:ea typeface="Century Gothic"/>
                <a:cs typeface="Century Gothic"/>
                <a:sym typeface="Century Gothic"/>
              </a:rPr>
              <a:t>There are three major ways to process the information while reading. </a:t>
            </a:r>
            <a:r>
              <a:rPr lang="ru-RU" sz="2800" b="1" i="0" u="none" strike="noStrike" cap="none">
                <a:solidFill>
                  <a:schemeClr val="dk1"/>
                </a:solidFill>
                <a:latin typeface="Century Gothic"/>
                <a:ea typeface="Century Gothic"/>
                <a:cs typeface="Century Gothic"/>
                <a:sym typeface="Century Gothic"/>
              </a:rPr>
              <a:t>Bottom-up </a:t>
            </a:r>
            <a:r>
              <a:rPr lang="ru-RU" sz="2800" b="0" i="0" u="none" strike="noStrike" cap="none">
                <a:solidFill>
                  <a:schemeClr val="dk1"/>
                </a:solidFill>
                <a:latin typeface="Century Gothic"/>
                <a:ea typeface="Century Gothic"/>
                <a:cs typeface="Century Gothic"/>
                <a:sym typeface="Century Gothic"/>
              </a:rPr>
              <a:t>approach or "phonics". It consists in decoding a text into a meaning. </a:t>
            </a:r>
            <a:r>
              <a:rPr lang="ru-RU" sz="2800" b="1" i="0" u="none" strike="noStrike" cap="none">
                <a:solidFill>
                  <a:schemeClr val="dk1"/>
                </a:solidFill>
                <a:latin typeface="Century Gothic"/>
                <a:ea typeface="Century Gothic"/>
                <a:cs typeface="Century Gothic"/>
                <a:sym typeface="Century Gothic"/>
              </a:rPr>
              <a:t>Top-down </a:t>
            </a:r>
            <a:r>
              <a:rPr lang="ru-RU" sz="2800" b="0" i="0" u="none" strike="noStrike" cap="none">
                <a:solidFill>
                  <a:schemeClr val="dk1"/>
                </a:solidFill>
                <a:latin typeface="Century Gothic"/>
                <a:ea typeface="Century Gothic"/>
                <a:cs typeface="Century Gothic"/>
                <a:sym typeface="Century Gothic"/>
              </a:rPr>
              <a:t>or approach emphasises making assumptions about meaning rather than decoding it from the text. The reader forms hypotheses about the text and brings into the process prior knowledge, presumptions made prior to reading, subject knowledge, motivation, selective interests and attitudes (schemata).</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2"/>
          <p:cNvSpPr/>
          <p:nvPr/>
        </p:nvSpPr>
        <p:spPr>
          <a:xfrm>
            <a:off x="477788" y="404664"/>
            <a:ext cx="11593288" cy="156966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Interactive approach means that the top-down and bottom-up models interact in the process of reading (Nunan, D. 2011. Language Teaching Methodology. Phoenix. E:T. P. 63-67.) Processing strategies are shown by the graph below.</a:t>
            </a:r>
            <a:endParaRPr sz="1400" b="0" i="0" u="none" strike="noStrike" cap="none">
              <a:solidFill>
                <a:srgbClr val="000000"/>
              </a:solidFill>
              <a:latin typeface="Arial"/>
              <a:ea typeface="Arial"/>
              <a:cs typeface="Arial"/>
              <a:sym typeface="Arial"/>
            </a:endParaRPr>
          </a:p>
        </p:txBody>
      </p:sp>
      <p:pic>
        <p:nvPicPr>
          <p:cNvPr id="221" name="Google Shape;221;p22" descr="Снимок экрана 2020-11-25 в 19.46.00.png"/>
          <p:cNvPicPr preferRelativeResize="0"/>
          <p:nvPr/>
        </p:nvPicPr>
        <p:blipFill rotWithShape="1">
          <a:blip r:embed="rId3">
            <a:alphaModFix/>
          </a:blip>
          <a:srcRect/>
          <a:stretch/>
        </p:blipFill>
        <p:spPr>
          <a:xfrm>
            <a:off x="2710036" y="1628800"/>
            <a:ext cx="6957222" cy="508627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3"/>
          <p:cNvSpPr/>
          <p:nvPr/>
        </p:nvSpPr>
        <p:spPr>
          <a:xfrm>
            <a:off x="405780" y="404664"/>
            <a:ext cx="11377264" cy="120032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Exploratory task 1.6</a:t>
            </a:r>
            <a:endParaRPr sz="24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Read the text and underline parts of it when you clearly start to read word for word in order to get the meaning.</a:t>
            </a:r>
            <a:endParaRPr sz="1400" b="0" i="0" u="none" strike="noStrike" cap="none">
              <a:solidFill>
                <a:srgbClr val="000000"/>
              </a:solidFill>
              <a:latin typeface="Arial"/>
              <a:ea typeface="Arial"/>
              <a:cs typeface="Arial"/>
              <a:sym typeface="Arial"/>
            </a:endParaRPr>
          </a:p>
        </p:txBody>
      </p:sp>
      <p:sp>
        <p:nvSpPr>
          <p:cNvPr id="227" name="Google Shape;227;p23"/>
          <p:cNvSpPr/>
          <p:nvPr/>
        </p:nvSpPr>
        <p:spPr>
          <a:xfrm>
            <a:off x="333772" y="1844824"/>
            <a:ext cx="11305256" cy="4401205"/>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2800"/>
              <a:buFont typeface="Arial"/>
              <a:buNone/>
            </a:pPr>
            <a:r>
              <a:rPr lang="ru-RU" sz="2800" b="0" i="1" u="none" strike="noStrike" cap="none">
                <a:solidFill>
                  <a:schemeClr val="dk1"/>
                </a:solidFill>
                <a:latin typeface="Century Gothic"/>
                <a:ea typeface="Century Gothic"/>
                <a:cs typeface="Century Gothic"/>
                <a:sym typeface="Century Gothic"/>
              </a:rPr>
              <a:t>The thrust of the argument here is that adults differ from children in that, for example, they might be more inhibited or that their identity as a speaker of a certain L1 might be more firmly established. As such, they my resist the socialisation that is the end product of child language acquisition. With regards to the latter, it has been suggested that an adult learner may prefer to speak accented L2 which identifies him as a speaker of a particular L1 (Larsen-Freeman, D. and M. Long. 2011. An Introduction to Second language Acquisition Research. Longman. P.163)</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4"/>
          <p:cNvSpPr txBox="1">
            <a:spLocks noGrp="1"/>
          </p:cNvSpPr>
          <p:nvPr>
            <p:ph type="title"/>
          </p:nvPr>
        </p:nvSpPr>
        <p:spPr>
          <a:xfrm>
            <a:off x="5086300" y="6237312"/>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endParaRPr/>
          </a:p>
        </p:txBody>
      </p:sp>
      <p:sp>
        <p:nvSpPr>
          <p:cNvPr id="233" name="Google Shape;233;p24"/>
          <p:cNvSpPr txBox="1">
            <a:spLocks noGrp="1"/>
          </p:cNvSpPr>
          <p:nvPr>
            <p:ph type="body" idx="1"/>
          </p:nvPr>
        </p:nvSpPr>
        <p:spPr>
          <a:xfrm>
            <a:off x="10846940" y="7893496"/>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endParaRPr/>
          </a:p>
        </p:txBody>
      </p:sp>
      <p:sp>
        <p:nvSpPr>
          <p:cNvPr id="234" name="Google Shape;234;p24"/>
          <p:cNvSpPr/>
          <p:nvPr/>
        </p:nvSpPr>
        <p:spPr>
          <a:xfrm>
            <a:off x="765820" y="2276872"/>
            <a:ext cx="6984776" cy="230832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3600"/>
              <a:buFont typeface="Arial"/>
              <a:buNone/>
            </a:pPr>
            <a:r>
              <a:rPr lang="ru-RU" sz="3600" b="0" i="0" u="none" strike="noStrike" cap="none">
                <a:solidFill>
                  <a:schemeClr val="dk1"/>
                </a:solidFill>
                <a:latin typeface="Century Gothic"/>
                <a:ea typeface="Century Gothic"/>
                <a:cs typeface="Century Gothic"/>
                <a:sym typeface="Century Gothic"/>
              </a:rPr>
              <a:t>An integral part of the reading process are the reader’s anticipatory guesses and confirmations from the text.</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5"/>
          <p:cNvSpPr txBox="1"/>
          <p:nvPr/>
        </p:nvSpPr>
        <p:spPr>
          <a:xfrm>
            <a:off x="477788" y="404664"/>
            <a:ext cx="11089232" cy="120032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Exploratory task 1.8</a:t>
            </a:r>
            <a:endParaRPr sz="24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Mark the following phrases about life in the UK as “true” T or “false” F. Say what information had been familiar and new to you.</a:t>
            </a:r>
            <a:endParaRPr sz="1400" b="0" i="0" u="none" strike="noStrike" cap="none">
              <a:solidFill>
                <a:srgbClr val="000000"/>
              </a:solidFill>
              <a:latin typeface="Arial"/>
              <a:ea typeface="Arial"/>
              <a:cs typeface="Arial"/>
              <a:sym typeface="Arial"/>
            </a:endParaRPr>
          </a:p>
        </p:txBody>
      </p:sp>
      <p:sp>
        <p:nvSpPr>
          <p:cNvPr id="240" name="Google Shape;240;p25"/>
          <p:cNvSpPr/>
          <p:nvPr/>
        </p:nvSpPr>
        <p:spPr>
          <a:xfrm>
            <a:off x="2061964" y="1988840"/>
            <a:ext cx="708544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Rules to be British                                               T F</a:t>
            </a:r>
            <a:endParaRPr sz="1400" b="0" i="0" u="none" strike="noStrike" cap="none">
              <a:solidFill>
                <a:srgbClr val="000000"/>
              </a:solidFill>
              <a:latin typeface="Arial"/>
              <a:ea typeface="Arial"/>
              <a:cs typeface="Arial"/>
              <a:sym typeface="Arial"/>
            </a:endParaRPr>
          </a:p>
        </p:txBody>
      </p:sp>
      <p:sp>
        <p:nvSpPr>
          <p:cNvPr id="241" name="Google Shape;241;p25"/>
          <p:cNvSpPr/>
          <p:nvPr/>
        </p:nvSpPr>
        <p:spPr>
          <a:xfrm>
            <a:off x="2061965" y="2564904"/>
            <a:ext cx="5616624" cy="37856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1. In Britain you buy milk in the dairy shops</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2. You do not have to wear seatbelts in the back of the car</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3. Men have to do military service</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4. Children have to stay at school up until 18</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5. Medical care is free</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6. Pubs work overnight</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7. You pay for bus on exiting</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8. You should cross the road at traffic lights</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9. A driving licence is used as a passport or ID</a:t>
            </a:r>
            <a:endParaRPr sz="20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10. You have to be 18 to get married</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26"/>
          <p:cNvSpPr txBox="1">
            <a:spLocks noGrp="1"/>
          </p:cNvSpPr>
          <p:nvPr>
            <p:ph type="title"/>
          </p:nvPr>
        </p:nvSpPr>
        <p:spPr>
          <a:xfrm>
            <a:off x="812589" y="4445000"/>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endParaRPr/>
          </a:p>
        </p:txBody>
      </p:sp>
      <p:sp>
        <p:nvSpPr>
          <p:cNvPr id="247" name="Google Shape;247;p26"/>
          <p:cNvSpPr txBox="1">
            <a:spLocks noGrp="1"/>
          </p:cNvSpPr>
          <p:nvPr>
            <p:ph type="body" idx="1"/>
          </p:nvPr>
        </p:nvSpPr>
        <p:spPr>
          <a:xfrm>
            <a:off x="812589" y="3124200"/>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endParaRPr/>
          </a:p>
        </p:txBody>
      </p:sp>
      <p:sp>
        <p:nvSpPr>
          <p:cNvPr id="248" name="Google Shape;248;p26"/>
          <p:cNvSpPr/>
          <p:nvPr/>
        </p:nvSpPr>
        <p:spPr>
          <a:xfrm>
            <a:off x="189756" y="-22820"/>
            <a:ext cx="8447013" cy="698652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ru-RU" sz="2800" b="1" i="0" u="none" strike="noStrike" cap="none">
                <a:solidFill>
                  <a:schemeClr val="dk1"/>
                </a:solidFill>
                <a:latin typeface="Century Gothic"/>
                <a:ea typeface="Century Gothic"/>
                <a:cs typeface="Century Gothic"/>
                <a:sym typeface="Century Gothic"/>
              </a:rPr>
              <a:t>Readers' and textual reality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800"/>
              <a:buFont typeface="Arial"/>
              <a:buNone/>
            </a:pPr>
            <a:r>
              <a:rPr lang="ru-RU" sz="2800" b="0" i="0" u="none" strike="noStrike" cap="none">
                <a:solidFill>
                  <a:schemeClr val="dk1"/>
                </a:solidFill>
                <a:latin typeface="Century Gothic"/>
                <a:ea typeface="Century Gothic"/>
                <a:cs typeface="Century Gothic"/>
                <a:sym typeface="Century Gothic"/>
              </a:rPr>
              <a:t>Reader and writer's realities interact in the process of reading (Widdowson. H. 2018. Teaching Language as Communication. OUP). Writer’s reality can be made more or less explicit depending on the text genre. “Autobiography” will emphasise the life context of the author, while “essay” will focus on the author’s philosophy of life. A fictitious character can be the author’s spokesman. Imagined reality of a fictitious person also makes part of the textual reality. Textual reality can be perceived by the readers in the context of their own reality. This turns reading into a “silent communication” with the author</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27"/>
          <p:cNvSpPr/>
          <p:nvPr/>
        </p:nvSpPr>
        <p:spPr>
          <a:xfrm>
            <a:off x="909836" y="260648"/>
            <a:ext cx="10153128" cy="132343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ru-RU" sz="2000" b="1" i="0" u="none" strike="noStrike" cap="none">
                <a:solidFill>
                  <a:schemeClr val="dk1"/>
                </a:solidFill>
                <a:latin typeface="Century Gothic"/>
                <a:ea typeface="Century Gothic"/>
                <a:cs typeface="Century Gothic"/>
                <a:sym typeface="Century Gothic"/>
              </a:rPr>
              <a:t>Exploratory task 1.9</a:t>
            </a:r>
            <a:endParaRPr sz="20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000"/>
              <a:buFont typeface="Arial"/>
              <a:buNone/>
            </a:pPr>
            <a:r>
              <a:rPr lang="ru-RU" sz="2000" b="1" i="0" u="none" strike="noStrike" cap="none">
                <a:solidFill>
                  <a:schemeClr val="dk1"/>
                </a:solidFill>
                <a:latin typeface="Century Gothic"/>
                <a:ea typeface="Century Gothic"/>
                <a:cs typeface="Century Gothic"/>
                <a:sym typeface="Century Gothic"/>
              </a:rPr>
              <a:t>Read the text in the left column and project textual reality on your own life. What text featuring your own reality and views can you produce in the space provided?. Share the results in the group.</a:t>
            </a:r>
            <a:endParaRPr sz="1400" b="0" i="0" u="none" strike="noStrike" cap="none">
              <a:solidFill>
                <a:srgbClr val="000000"/>
              </a:solidFill>
              <a:latin typeface="Arial"/>
              <a:ea typeface="Arial"/>
              <a:cs typeface="Arial"/>
              <a:sym typeface="Arial"/>
            </a:endParaRPr>
          </a:p>
        </p:txBody>
      </p:sp>
      <p:graphicFrame>
        <p:nvGraphicFramePr>
          <p:cNvPr id="254" name="Google Shape;254;p27"/>
          <p:cNvGraphicFramePr/>
          <p:nvPr/>
        </p:nvGraphicFramePr>
        <p:xfrm>
          <a:off x="1917948" y="1700808"/>
          <a:ext cx="3000000" cy="3000000"/>
        </p:xfrm>
        <a:graphic>
          <a:graphicData uri="http://schemas.openxmlformats.org/drawingml/2006/table">
            <a:tbl>
              <a:tblPr firstRow="1" bandRow="1">
                <a:noFill/>
                <a:tableStyleId>{C79A2024-8E08-4886-AB1F-5ACCF71C82C3}</a:tableStyleId>
              </a:tblPr>
              <a:tblGrid>
                <a:gridCol w="5112575">
                  <a:extLst>
                    <a:ext uri="{9D8B030D-6E8A-4147-A177-3AD203B41FA5}">
                      <a16:colId xmlns:a16="http://schemas.microsoft.com/office/drawing/2014/main" val="20000"/>
                    </a:ext>
                  </a:extLst>
                </a:gridCol>
                <a:gridCol w="3013325">
                  <a:extLst>
                    <a:ext uri="{9D8B030D-6E8A-4147-A177-3AD203B41FA5}">
                      <a16:colId xmlns:a16="http://schemas.microsoft.com/office/drawing/2014/main" val="20001"/>
                    </a:ext>
                  </a:extLst>
                </a:gridCol>
              </a:tblGrid>
              <a:tr h="432050">
                <a:tc>
                  <a:txBody>
                    <a:bodyPr/>
                    <a:lstStyle/>
                    <a:p>
                      <a:pPr marL="0" marR="0" lvl="0" indent="0" algn="l" rtl="0">
                        <a:lnSpc>
                          <a:spcPct val="100000"/>
                        </a:lnSpc>
                        <a:spcBef>
                          <a:spcPts val="0"/>
                        </a:spcBef>
                        <a:spcAft>
                          <a:spcPts val="0"/>
                        </a:spcAft>
                        <a:buClr>
                          <a:srgbClr val="000000"/>
                        </a:buClr>
                        <a:buSzPts val="1800"/>
                        <a:buFont typeface="Arial"/>
                        <a:buNone/>
                      </a:pPr>
                      <a:r>
                        <a:rPr lang="ru-RU" sz="1800" u="none" strike="noStrike" cap="none"/>
                        <a:t>Textual reality</a:t>
                      </a:r>
                      <a:endParaRPr sz="18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t>Reader’s reality</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It was a school she wanted to change.</a:t>
                      </a:r>
                      <a:endParaRPr sz="1400" u="none" strike="noStrike" cap="none"/>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The teachers here seemed to have no</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thoughts of anyone’s personalities apart</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from mathematics, Latin or science.</a:t>
                      </a:r>
                      <a:endParaRPr sz="1400" u="none" strike="noStrike" cap="none"/>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They treated the pupils as symbols of</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algebra. The team spirit was enjoined on</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r>
                        <a:rPr lang="ru-RU" sz="1800" u="none" strike="noStrike" cap="none">
                          <a:solidFill>
                            <a:schemeClr val="dk1"/>
                          </a:solidFill>
                          <a:latin typeface="Century Gothic"/>
                          <a:ea typeface="Century Gothic"/>
                          <a:cs typeface="Century Gothic"/>
                          <a:sym typeface="Century Gothic"/>
                        </a:rPr>
                        <a:t>everybody. What for? Florence Nightingale knew nothing of the team spirit but she had a mission to save lives. Teacher’s romantic image would be ruined by their hoarse “Shut up!”. They failed to understand that the word problems about the trains hurrying towards each other would be useless to Anna Pavlova (Adapted from Spark, M. The Prime of Miss Jean Brodie.)</a:t>
                      </a:r>
                      <a:endParaRPr sz="1400" u="none" strike="noStrike" cap="none"/>
                    </a:p>
                    <a:p>
                      <a:pPr marL="0" marR="0" lvl="0" indent="0" algn="l" rtl="0">
                        <a:lnSpc>
                          <a:spcPct val="100000"/>
                        </a:lnSpc>
                        <a:spcBef>
                          <a:spcPts val="0"/>
                        </a:spcBef>
                        <a:spcAft>
                          <a:spcPts val="0"/>
                        </a:spcAft>
                        <a:buClr>
                          <a:srgbClr val="000000"/>
                        </a:buClr>
                        <a:buSzPts val="1800"/>
                        <a:buFont typeface="Arial"/>
                        <a:buNone/>
                      </a:pPr>
                      <a:endParaRPr sz="18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28"/>
          <p:cNvSpPr txBox="1">
            <a:spLocks noGrp="1"/>
          </p:cNvSpPr>
          <p:nvPr>
            <p:ph type="title"/>
          </p:nvPr>
        </p:nvSpPr>
        <p:spPr>
          <a:xfrm>
            <a:off x="812589" y="4445000"/>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endParaRPr/>
          </a:p>
        </p:txBody>
      </p:sp>
      <p:sp>
        <p:nvSpPr>
          <p:cNvPr id="260" name="Google Shape;260;p28"/>
          <p:cNvSpPr txBox="1">
            <a:spLocks noGrp="1"/>
          </p:cNvSpPr>
          <p:nvPr>
            <p:ph type="body" idx="1"/>
          </p:nvPr>
        </p:nvSpPr>
        <p:spPr>
          <a:xfrm>
            <a:off x="812589" y="3124200"/>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endParaRPr/>
          </a:p>
        </p:txBody>
      </p:sp>
      <p:sp>
        <p:nvSpPr>
          <p:cNvPr id="261" name="Google Shape;261;p28"/>
          <p:cNvSpPr/>
          <p:nvPr/>
        </p:nvSpPr>
        <p:spPr>
          <a:xfrm>
            <a:off x="837828" y="2204864"/>
            <a:ext cx="7272808" cy="2062103"/>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3200"/>
              <a:buFont typeface="Arial"/>
              <a:buNone/>
            </a:pPr>
            <a:r>
              <a:rPr lang="ru-RU" sz="3200" b="0" i="0" u="none" strike="noStrike" cap="none">
                <a:solidFill>
                  <a:schemeClr val="dk1"/>
                </a:solidFill>
                <a:latin typeface="Century Gothic"/>
                <a:ea typeface="Century Gothic"/>
                <a:cs typeface="Century Gothic"/>
                <a:sym typeface="Century Gothic"/>
              </a:rPr>
              <a:t>Text propositions and critical thinking interact in the process of reading and provide for the stance the reader is getting poised to take.</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29"/>
          <p:cNvSpPr/>
          <p:nvPr/>
        </p:nvSpPr>
        <p:spPr>
          <a:xfrm>
            <a:off x="477788" y="188640"/>
            <a:ext cx="11305256" cy="10156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ru-RU" sz="2000" b="1" i="0" u="none" strike="noStrike" cap="none">
                <a:solidFill>
                  <a:schemeClr val="dk1"/>
                </a:solidFill>
                <a:latin typeface="Century Gothic"/>
                <a:ea typeface="Century Gothic"/>
                <a:cs typeface="Century Gothic"/>
                <a:sym typeface="Century Gothic"/>
              </a:rPr>
              <a:t>Exploratory task 1.10</a:t>
            </a:r>
            <a:endParaRPr sz="20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000"/>
              <a:buFont typeface="Arial"/>
              <a:buNone/>
            </a:pPr>
            <a:r>
              <a:rPr lang="ru-RU" sz="2000" b="1" i="0" u="none" strike="noStrike" cap="none">
                <a:solidFill>
                  <a:schemeClr val="dk1"/>
                </a:solidFill>
                <a:latin typeface="Century Gothic"/>
                <a:ea typeface="Century Gothic"/>
                <a:cs typeface="Century Gothic"/>
                <a:sym typeface="Century Gothic"/>
              </a:rPr>
              <a:t>Read the following text and mark the textual propositions as “true” T, “false” F or “debatable” D. Provide your comments</a:t>
            </a:r>
            <a:endParaRPr sz="1400" b="0" i="0" u="none" strike="noStrike" cap="none">
              <a:solidFill>
                <a:srgbClr val="000000"/>
              </a:solidFill>
              <a:latin typeface="Arial"/>
              <a:ea typeface="Arial"/>
              <a:cs typeface="Arial"/>
              <a:sym typeface="Arial"/>
            </a:endParaRPr>
          </a:p>
        </p:txBody>
      </p:sp>
      <p:graphicFrame>
        <p:nvGraphicFramePr>
          <p:cNvPr id="267" name="Google Shape;267;p29"/>
          <p:cNvGraphicFramePr/>
          <p:nvPr/>
        </p:nvGraphicFramePr>
        <p:xfrm>
          <a:off x="333772" y="1484784"/>
          <a:ext cx="3000000" cy="3000000"/>
        </p:xfrm>
        <a:graphic>
          <a:graphicData uri="http://schemas.openxmlformats.org/drawingml/2006/table">
            <a:tbl>
              <a:tblPr firstRow="1" bandRow="1">
                <a:noFill/>
                <a:tableStyleId>{C79A2024-8E08-4886-AB1F-5ACCF71C82C3}</a:tableStyleId>
              </a:tblPr>
              <a:tblGrid>
                <a:gridCol w="5976675">
                  <a:extLst>
                    <a:ext uri="{9D8B030D-6E8A-4147-A177-3AD203B41FA5}">
                      <a16:colId xmlns:a16="http://schemas.microsoft.com/office/drawing/2014/main" val="20000"/>
                    </a:ext>
                  </a:extLst>
                </a:gridCol>
                <a:gridCol w="2454650">
                  <a:extLst>
                    <a:ext uri="{9D8B030D-6E8A-4147-A177-3AD203B41FA5}">
                      <a16:colId xmlns:a16="http://schemas.microsoft.com/office/drawing/2014/main" val="20001"/>
                    </a:ext>
                  </a:extLst>
                </a:gridCol>
                <a:gridCol w="2646900">
                  <a:extLst>
                    <a:ext uri="{9D8B030D-6E8A-4147-A177-3AD203B41FA5}">
                      <a16:colId xmlns:a16="http://schemas.microsoft.com/office/drawing/2014/main" val="20002"/>
                    </a:ext>
                  </a:extLst>
                </a:gridCol>
              </a:tblGrid>
              <a:tr h="370850">
                <a:tc>
                  <a:txBody>
                    <a:bodyPr/>
                    <a:lstStyle/>
                    <a:p>
                      <a:pPr marL="0" marR="0" lvl="0" indent="0" algn="l" rtl="0">
                        <a:lnSpc>
                          <a:spcPct val="100000"/>
                        </a:lnSpc>
                        <a:spcBef>
                          <a:spcPts val="0"/>
                        </a:spcBef>
                        <a:spcAft>
                          <a:spcPts val="0"/>
                        </a:spcAft>
                        <a:buClr>
                          <a:srgbClr val="000000"/>
                        </a:buClr>
                        <a:buSzPts val="2000"/>
                        <a:buFont typeface="Arial"/>
                        <a:buNone/>
                      </a:pPr>
                      <a:r>
                        <a:rPr lang="ru-RU" sz="2000" u="none" strike="noStrike" cap="none"/>
                        <a:t>Propositions</a:t>
                      </a:r>
                      <a:endParaRPr sz="20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r>
                        <a:rPr lang="ru-RU" sz="2000" u="none" strike="noStrike" cap="none"/>
                        <a:t>TDF</a:t>
                      </a:r>
                      <a:endParaRPr sz="20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r>
                        <a:rPr lang="ru-RU" sz="2000" u="none" strike="noStrike" cap="none"/>
                        <a:t>Comments</a:t>
                      </a:r>
                      <a:endParaRPr sz="20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In order to be happy, observe the following rules: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1. When someone asks you a question you don’t want to answer, smile and ask, "Why do you want to know?"</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2. Say, "bless you" when you hear someone sneeze.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3. When you realise you've made a mistake, take immediate steps to correct it.</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4. Marry a person you love to talk to. As you get older, his/her conversational skills will be even more important.</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5. Spend some time alone.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6. Open your arms to change, but don't let go of your values.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7. Remember that silence is sometimes the best answer.</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8. Read more books. Television is no substitute.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9. In disagreements with loved ones, deal only</a:t>
                      </a:r>
                      <a:endParaRPr sz="14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with the current situation. Don't bring up the</a:t>
                      </a:r>
                      <a:endParaRPr sz="14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past.</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10. Don't just listen to what someone is saying.</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Listen to why they are saying it.</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11. Mind your own business.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12. Approach love and cooking with reckless</a:t>
                      </a:r>
                      <a:endParaRPr sz="14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abandon.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u="none" strike="noStrike" cap="none">
                          <a:solidFill>
                            <a:schemeClr val="dk1"/>
                          </a:solidFill>
                          <a:latin typeface="Century Gothic"/>
                          <a:ea typeface="Century Gothic"/>
                          <a:cs typeface="Century Gothic"/>
                          <a:sym typeface="Century Gothic"/>
                        </a:rPr>
                        <a:t>(From Nepalese Good Luck Tantra</a:t>
                      </a:r>
                      <a:r>
                        <a:rPr lang="ru-RU" sz="1400" u="none" strike="noStrike" cap="none"/>
                        <a:t>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endParaRPr sz="20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endParaRPr sz="20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0"/>
          <p:cNvSpPr txBox="1">
            <a:spLocks noGrp="1"/>
          </p:cNvSpPr>
          <p:nvPr>
            <p:ph type="title"/>
          </p:nvPr>
        </p:nvSpPr>
        <p:spPr>
          <a:xfrm>
            <a:off x="812589" y="4445000"/>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endParaRPr/>
          </a:p>
        </p:txBody>
      </p:sp>
      <p:sp>
        <p:nvSpPr>
          <p:cNvPr id="273" name="Google Shape;273;p30"/>
          <p:cNvSpPr txBox="1">
            <a:spLocks noGrp="1"/>
          </p:cNvSpPr>
          <p:nvPr>
            <p:ph type="body" idx="1"/>
          </p:nvPr>
        </p:nvSpPr>
        <p:spPr>
          <a:xfrm>
            <a:off x="812589" y="3124200"/>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endParaRPr/>
          </a:p>
        </p:txBody>
      </p:sp>
      <p:sp>
        <p:nvSpPr>
          <p:cNvPr id="274" name="Google Shape;274;p30"/>
          <p:cNvSpPr/>
          <p:nvPr/>
        </p:nvSpPr>
        <p:spPr>
          <a:xfrm>
            <a:off x="9397" y="620688"/>
            <a:ext cx="8447013" cy="569386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2800"/>
              <a:buFont typeface="Arial"/>
              <a:buNone/>
            </a:pPr>
            <a:r>
              <a:rPr lang="ru-RU" sz="2800" b="0" i="0" u="none" strike="noStrike" cap="none">
                <a:solidFill>
                  <a:schemeClr val="dk1"/>
                </a:solidFill>
                <a:latin typeface="Century Gothic"/>
                <a:ea typeface="Century Gothic"/>
                <a:cs typeface="Century Gothic"/>
                <a:sym typeface="Century Gothic"/>
              </a:rPr>
              <a:t>The process of reading is crowned with interaction between </a:t>
            </a:r>
            <a:r>
              <a:rPr lang="ru-RU" sz="2800" b="1" i="0" u="none" strike="noStrike" cap="none">
                <a:solidFill>
                  <a:schemeClr val="dk1"/>
                </a:solidFill>
                <a:latin typeface="Century Gothic"/>
                <a:ea typeface="Century Gothic"/>
                <a:cs typeface="Century Gothic"/>
                <a:sym typeface="Century Gothic"/>
              </a:rPr>
              <a:t>communicative message and reader’s response. </a:t>
            </a:r>
            <a:r>
              <a:rPr lang="ru-RU" sz="2800" b="0" i="0" u="none" strike="noStrike" cap="none">
                <a:solidFill>
                  <a:schemeClr val="dk1"/>
                </a:solidFill>
                <a:latin typeface="Century Gothic"/>
                <a:ea typeface="Century Gothic"/>
                <a:cs typeface="Century Gothic"/>
                <a:sym typeface="Century Gothic"/>
              </a:rPr>
              <a:t>Communicative message is the intended meaning, which the text is made to convey to the reader in pursuit of the author’s goal. Getting a communicative message is done through reading for not “what” is written but to “why” it is written. Reader’s response is a change in the reader’s mind whether made explicit or kept implicit that comes as a reaction to having read the text (discovery, support, critique, interpretation, rejection).</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31"/>
          <p:cNvSpPr/>
          <p:nvPr/>
        </p:nvSpPr>
        <p:spPr>
          <a:xfrm>
            <a:off x="1557908" y="332656"/>
            <a:ext cx="8856984" cy="120032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Exploratory task 1.11</a:t>
            </a:r>
            <a:endParaRPr sz="24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Read the following text, get its communicative message and elicit your response.</a:t>
            </a:r>
            <a:endParaRPr sz="1400" b="0" i="0" u="none" strike="noStrike" cap="none">
              <a:solidFill>
                <a:srgbClr val="000000"/>
              </a:solidFill>
              <a:latin typeface="Arial"/>
              <a:ea typeface="Arial"/>
              <a:cs typeface="Arial"/>
              <a:sym typeface="Arial"/>
            </a:endParaRPr>
          </a:p>
        </p:txBody>
      </p:sp>
      <p:graphicFrame>
        <p:nvGraphicFramePr>
          <p:cNvPr id="280" name="Google Shape;280;p31"/>
          <p:cNvGraphicFramePr/>
          <p:nvPr/>
        </p:nvGraphicFramePr>
        <p:xfrm>
          <a:off x="837828" y="1988840"/>
          <a:ext cx="3000000" cy="3000000"/>
        </p:xfrm>
        <a:graphic>
          <a:graphicData uri="http://schemas.openxmlformats.org/drawingml/2006/table">
            <a:tbl>
              <a:tblPr firstRow="1" bandRow="1">
                <a:noFill/>
                <a:tableStyleId>{C79A2024-8E08-4886-AB1F-5ACCF71C82C3}</a:tableStyleId>
              </a:tblPr>
              <a:tblGrid>
                <a:gridCol w="3385775">
                  <a:extLst>
                    <a:ext uri="{9D8B030D-6E8A-4147-A177-3AD203B41FA5}">
                      <a16:colId xmlns:a16="http://schemas.microsoft.com/office/drawing/2014/main" val="20000"/>
                    </a:ext>
                  </a:extLst>
                </a:gridCol>
                <a:gridCol w="3385775">
                  <a:extLst>
                    <a:ext uri="{9D8B030D-6E8A-4147-A177-3AD203B41FA5}">
                      <a16:colId xmlns:a16="http://schemas.microsoft.com/office/drawing/2014/main" val="20001"/>
                    </a:ext>
                  </a:extLst>
                </a:gridCol>
                <a:gridCol w="3385775">
                  <a:extLst>
                    <a:ext uri="{9D8B030D-6E8A-4147-A177-3AD203B41FA5}">
                      <a16:colId xmlns:a16="http://schemas.microsoft.com/office/drawing/2014/main" val="20002"/>
                    </a:ext>
                  </a:extLst>
                </a:gridCol>
              </a:tblGrid>
              <a:tr h="370850">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t>Text </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t>Message</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t>Response</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solidFill>
                            <a:schemeClr val="dk1"/>
                          </a:solidFill>
                          <a:latin typeface="Century Gothic"/>
                          <a:ea typeface="Century Gothic"/>
                          <a:cs typeface="Century Gothic"/>
                          <a:sym typeface="Century Gothic"/>
                        </a:rPr>
                        <a:t>Do not toil to gain wealth; Have the sense</a:t>
                      </a:r>
                      <a:endParaRPr sz="24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400"/>
                        <a:buFont typeface="Arial"/>
                        <a:buNone/>
                      </a:pPr>
                      <a:r>
                        <a:rPr lang="ru-RU" sz="2400" u="none" strike="noStrike" cap="none">
                          <a:solidFill>
                            <a:schemeClr val="dk1"/>
                          </a:solidFill>
                          <a:latin typeface="Century Gothic"/>
                          <a:ea typeface="Century Gothic"/>
                          <a:cs typeface="Century Gothic"/>
                          <a:sym typeface="Century Gothic"/>
                        </a:rPr>
                        <a:t>to desist. You see it, then it is gone; It</a:t>
                      </a:r>
                      <a:endParaRPr sz="24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400"/>
                        <a:buFont typeface="Arial"/>
                        <a:buNone/>
                      </a:pPr>
                      <a:r>
                        <a:rPr lang="ru-RU" sz="2400" u="none" strike="noStrike" cap="none">
                          <a:solidFill>
                            <a:schemeClr val="dk1"/>
                          </a:solidFill>
                          <a:latin typeface="Century Gothic"/>
                          <a:ea typeface="Century Gothic"/>
                          <a:cs typeface="Century Gothic"/>
                          <a:sym typeface="Century Gothic"/>
                        </a:rPr>
                        <a:t>grows wings and flies away, Like an eagle,</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u="none" strike="noStrike" cap="none">
                          <a:solidFill>
                            <a:schemeClr val="dk1"/>
                          </a:solidFill>
                          <a:latin typeface="Century Gothic"/>
                          <a:ea typeface="Century Gothic"/>
                          <a:cs typeface="Century Gothic"/>
                          <a:sym typeface="Century Gothic"/>
                        </a:rPr>
                        <a:t>heavenward (“Proverbs”, Old Testament)</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32"/>
          <p:cNvSpPr txBox="1">
            <a:spLocks noGrp="1"/>
          </p:cNvSpPr>
          <p:nvPr>
            <p:ph type="title"/>
          </p:nvPr>
        </p:nvSpPr>
        <p:spPr>
          <a:xfrm>
            <a:off x="812589" y="4445000"/>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5400"/>
              <a:buFont typeface="Century Gothic"/>
              <a:buNone/>
            </a:pPr>
            <a:endParaRPr/>
          </a:p>
        </p:txBody>
      </p:sp>
      <p:sp>
        <p:nvSpPr>
          <p:cNvPr id="286" name="Google Shape;286;p32"/>
          <p:cNvSpPr txBox="1">
            <a:spLocks noGrp="1"/>
          </p:cNvSpPr>
          <p:nvPr>
            <p:ph type="body" idx="1"/>
          </p:nvPr>
        </p:nvSpPr>
        <p:spPr>
          <a:xfrm>
            <a:off x="812589" y="3124200"/>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endParaRPr/>
          </a:p>
        </p:txBody>
      </p:sp>
      <p:sp>
        <p:nvSpPr>
          <p:cNvPr id="287" name="Google Shape;287;p32"/>
          <p:cNvSpPr/>
          <p:nvPr/>
        </p:nvSpPr>
        <p:spPr>
          <a:xfrm>
            <a:off x="189756" y="260648"/>
            <a:ext cx="8375005" cy="637097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Input reading 2</a:t>
            </a:r>
            <a:endParaRPr sz="24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Activities for teaching to read</a:t>
            </a:r>
            <a:endParaRPr sz="14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entury Gothic"/>
              <a:ea typeface="Century Gothic"/>
              <a:cs typeface="Century Gothic"/>
              <a:sym typeface="Century Gothic"/>
            </a:endParaRPr>
          </a:p>
          <a:p>
            <a:pPr marL="0" marR="0" lvl="0" indent="0" algn="just"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Teaching to read starts with teaching “phonics”, i.e. associations of sounds and letters. Beginners' reading activities can be organised with the tasks such as “Draw links between the foreign and native language letters that sound the same”. “Draw links between the pictures and the letters that begin the words”. “Cross out letters, which you can't hear when you name an object”. “Read the words, which are names of the animals. Do not read other words”. “In the short story read only the words, which you can understand. What is the story about?”. “Read out only the sentences, which describe the picture”. ”Read out only the sentences, which belong to one story” (After P.Ur. 2016. A Course in Language Teaching. CUP. P. 156-157).</a:t>
            </a:r>
            <a:endParaRPr sz="1400" b="0"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3"/>
          <p:cNvSpPr/>
          <p:nvPr/>
        </p:nvSpPr>
        <p:spPr>
          <a:xfrm>
            <a:off x="477788" y="404664"/>
            <a:ext cx="11305256" cy="156966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Exploratory task 2.1</a:t>
            </a:r>
            <a:endParaRPr sz="2400" b="1" i="0" u="none" strike="noStrike" cap="none">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rgbClr val="000000"/>
              </a:buClr>
              <a:buSzPts val="2400"/>
              <a:buFont typeface="Arial"/>
              <a:buNone/>
            </a:pPr>
            <a:r>
              <a:rPr lang="ru-RU" sz="2400" b="1" i="0" u="none" strike="noStrike" cap="none">
                <a:solidFill>
                  <a:schemeClr val="dk1"/>
                </a:solidFill>
                <a:latin typeface="Century Gothic"/>
                <a:ea typeface="Century Gothic"/>
                <a:cs typeface="Century Gothic"/>
                <a:sym typeface="Century Gothic"/>
              </a:rPr>
              <a:t>Consider the following reading activity for young learners, “Stick the labels on the picture of the living room. Some labels will be left unnecessary”. List the difficulties that the activity can present to the young learners.</a:t>
            </a:r>
            <a:endParaRPr sz="1400" b="0" i="0" u="none" strike="noStrike" cap="none">
              <a:solidFill>
                <a:srgbClr val="000000"/>
              </a:solidFill>
              <a:latin typeface="Arial"/>
              <a:ea typeface="Arial"/>
              <a:cs typeface="Arial"/>
              <a:sym typeface="Arial"/>
            </a:endParaRPr>
          </a:p>
        </p:txBody>
      </p:sp>
      <p:graphicFrame>
        <p:nvGraphicFramePr>
          <p:cNvPr id="293" name="Google Shape;293;p33"/>
          <p:cNvGraphicFramePr/>
          <p:nvPr/>
        </p:nvGraphicFramePr>
        <p:xfrm>
          <a:off x="765820" y="2060848"/>
          <a:ext cx="3000000" cy="3000000"/>
        </p:xfrm>
        <a:graphic>
          <a:graphicData uri="http://schemas.openxmlformats.org/drawingml/2006/table">
            <a:tbl>
              <a:tblPr firstRow="1" bandRow="1">
                <a:noFill/>
                <a:tableStyleId>{C79A2024-8E08-4886-AB1F-5ACCF71C82C3}</a:tableStyleId>
              </a:tblPr>
              <a:tblGrid>
                <a:gridCol w="5323075">
                  <a:extLst>
                    <a:ext uri="{9D8B030D-6E8A-4147-A177-3AD203B41FA5}">
                      <a16:colId xmlns:a16="http://schemas.microsoft.com/office/drawing/2014/main" val="20000"/>
                    </a:ext>
                  </a:extLst>
                </a:gridCol>
                <a:gridCol w="5323075">
                  <a:extLst>
                    <a:ext uri="{9D8B030D-6E8A-4147-A177-3AD203B41FA5}">
                      <a16:colId xmlns:a16="http://schemas.microsoft.com/office/drawing/2014/main" val="20001"/>
                    </a:ext>
                  </a:extLst>
                </a:gridCol>
              </a:tblGrid>
              <a:tr h="370850">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t>Labels</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u="none" strike="noStrike" cap="none"/>
                        <a:t>Picture of the living room</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cat</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plant</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radio</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picture</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an apple</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an orange</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flower</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chair</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table</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clock</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 TV</a:t>
                      </a:r>
                      <a:endParaRPr sz="1400" u="none" strike="noStrike" cap="none"/>
                    </a:p>
                    <a:p>
                      <a:pPr marL="0" marR="0" lvl="0" indent="0" algn="l" rtl="0">
                        <a:lnSpc>
                          <a:spcPct val="100000"/>
                        </a:lnSpc>
                        <a:spcBef>
                          <a:spcPts val="0"/>
                        </a:spcBef>
                        <a:spcAft>
                          <a:spcPts val="0"/>
                        </a:spcAft>
                        <a:buClr>
                          <a:srgbClr val="000000"/>
                        </a:buClr>
                        <a:buSzPts val="2200"/>
                        <a:buFont typeface="Arial"/>
                        <a:buNone/>
                      </a:pPr>
                      <a:r>
                        <a:rPr lang="ru-RU" sz="2200" u="none" strike="noStrike" cap="none">
                          <a:solidFill>
                            <a:schemeClr val="dk1"/>
                          </a:solidFill>
                          <a:latin typeface="Century Gothic"/>
                          <a:ea typeface="Century Gothic"/>
                          <a:cs typeface="Century Gothic"/>
                          <a:sym typeface="Century Gothic"/>
                        </a:rPr>
                        <a:t>· an elephant</a:t>
                      </a:r>
                      <a:endParaRPr sz="22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34"/>
          <p:cNvSpPr txBox="1">
            <a:spLocks noGrp="1"/>
          </p:cNvSpPr>
          <p:nvPr>
            <p:ph type="title"/>
          </p:nvPr>
        </p:nvSpPr>
        <p:spPr>
          <a:xfrm>
            <a:off x="477788" y="1484784"/>
            <a:ext cx="7008574" cy="1930400"/>
          </a:xfrm>
          <a:prstGeom prst="rect">
            <a:avLst/>
          </a:prstGeom>
          <a:noFill/>
          <a:ln>
            <a:noFill/>
          </a:ln>
        </p:spPr>
        <p:txBody>
          <a:bodyPr spcFirstLastPara="1" wrap="square" lIns="121875" tIns="60925" rIns="121875" bIns="60925" anchor="t" anchorCtr="0">
            <a:noAutofit/>
          </a:bodyPr>
          <a:lstStyle/>
          <a:p>
            <a:pPr marL="0" lvl="0" indent="0" algn="l" rtl="0">
              <a:lnSpc>
                <a:spcPct val="85000"/>
              </a:lnSpc>
              <a:spcBef>
                <a:spcPts val="0"/>
              </a:spcBef>
              <a:spcAft>
                <a:spcPts val="0"/>
              </a:spcAft>
              <a:buClr>
                <a:schemeClr val="dk1"/>
              </a:buClr>
              <a:buSzPts val="2400"/>
              <a:buFont typeface="Century Gothic"/>
              <a:buNone/>
            </a:pPr>
            <a:r>
              <a:rPr lang="ru-RU" sz="2400"/>
              <a:t>Teaching reading to advanced students can be organised with a single text (skimming and scanning reading), parallel texts (reading two or more texts on the same subject thus creating information gap between the readers), divided text (splitting the text into parts and handing them out for the learners to read and them put information together, thus organising a jig-saw reading).</a:t>
            </a:r>
            <a:br>
              <a:rPr lang="ru-RU" sz="2400"/>
            </a:br>
            <a:r>
              <a:rPr lang="ru-RU" sz="2400"/>
              <a:t>Advanced reading activities can take the form of cued reading (finding information in the text as relevant to the cue given), guided reading.</a:t>
            </a:r>
            <a:endParaRPr sz="2400"/>
          </a:p>
        </p:txBody>
      </p:sp>
      <p:sp>
        <p:nvSpPr>
          <p:cNvPr id="299" name="Google Shape;299;p34"/>
          <p:cNvSpPr txBox="1">
            <a:spLocks noGrp="1"/>
          </p:cNvSpPr>
          <p:nvPr>
            <p:ph type="body" idx="1"/>
          </p:nvPr>
        </p:nvSpPr>
        <p:spPr>
          <a:xfrm>
            <a:off x="3214092" y="188640"/>
            <a:ext cx="5975223" cy="776163"/>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400"/>
              <a:buNone/>
            </a:pPr>
            <a:r>
              <a:rPr lang="ru-RU" sz="2400" b="1"/>
              <a:t>List of difficulties:</a:t>
            </a:r>
            <a:endParaRPr sz="2400" b="1"/>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5"/>
          <p:cNvSpPr txBox="1">
            <a:spLocks noGrp="1"/>
          </p:cNvSpPr>
          <p:nvPr>
            <p:ph type="title"/>
          </p:nvPr>
        </p:nvSpPr>
        <p:spPr>
          <a:xfrm>
            <a:off x="188258" y="1772816"/>
            <a:ext cx="7008574" cy="1930400"/>
          </a:xfrm>
          <a:prstGeom prst="rect">
            <a:avLst/>
          </a:prstGeom>
          <a:noFill/>
          <a:ln>
            <a:noFill/>
          </a:ln>
        </p:spPr>
        <p:txBody>
          <a:bodyPr spcFirstLastPara="1" wrap="square" lIns="121875" tIns="60925" rIns="121875" bIns="60925" anchor="t" anchorCtr="0">
            <a:noAutofit/>
          </a:bodyPr>
          <a:lstStyle/>
          <a:p>
            <a:pPr marL="0" lvl="0" indent="0" algn="l" rtl="0">
              <a:lnSpc>
                <a:spcPct val="85000"/>
              </a:lnSpc>
              <a:spcBef>
                <a:spcPts val="0"/>
              </a:spcBef>
              <a:spcAft>
                <a:spcPts val="0"/>
              </a:spcAft>
              <a:buClr>
                <a:schemeClr val="dk1"/>
              </a:buClr>
              <a:buSzPts val="2000"/>
              <a:buFont typeface="Century Gothic"/>
              <a:buNone/>
            </a:pPr>
            <a:r>
              <a:rPr lang="ru-RU" sz="2000"/>
              <a:t>Task: Do the following stress test and estimate your stress level. Encode your answers as 1 “always”, 2 “almost always”, 3 “occasionally”, 4 “almost never”, 5 “never” . Total scoring over 24 indicates that your stress level is reaching a dangerous mark.</a:t>
            </a:r>
            <a:endParaRPr sz="2000"/>
          </a:p>
        </p:txBody>
      </p:sp>
      <p:sp>
        <p:nvSpPr>
          <p:cNvPr id="305" name="Google Shape;305;p35"/>
          <p:cNvSpPr txBox="1">
            <a:spLocks noGrp="1"/>
          </p:cNvSpPr>
          <p:nvPr>
            <p:ph type="body" idx="1"/>
          </p:nvPr>
        </p:nvSpPr>
        <p:spPr>
          <a:xfrm>
            <a:off x="189756" y="188640"/>
            <a:ext cx="8424936" cy="1656184"/>
          </a:xfrm>
          <a:prstGeom prst="rect">
            <a:avLst/>
          </a:prstGeom>
          <a:noFill/>
          <a:ln>
            <a:noFill/>
          </a:ln>
        </p:spPr>
        <p:txBody>
          <a:bodyPr spcFirstLastPara="1" wrap="square" lIns="121875" tIns="60925" rIns="121875" bIns="60925" anchor="b" anchorCtr="0">
            <a:normAutofit fontScale="47500" lnSpcReduction="20000"/>
          </a:bodyPr>
          <a:lstStyle/>
          <a:p>
            <a:pPr marL="0" lvl="0" indent="0" algn="l" rtl="0">
              <a:lnSpc>
                <a:spcPct val="95000"/>
              </a:lnSpc>
              <a:spcBef>
                <a:spcPts val="0"/>
              </a:spcBef>
              <a:spcAft>
                <a:spcPts val="0"/>
              </a:spcAft>
              <a:buClr>
                <a:schemeClr val="dk1"/>
              </a:buClr>
              <a:buSzPct val="100000"/>
              <a:buNone/>
            </a:pPr>
            <a:r>
              <a:rPr lang="ru-RU" sz="5100" b="1"/>
              <a:t>Exploratory task 2.2</a:t>
            </a:r>
            <a:endParaRPr/>
          </a:p>
          <a:p>
            <a:pPr marL="0" lvl="0" indent="0" algn="l" rtl="0">
              <a:lnSpc>
                <a:spcPct val="95000"/>
              </a:lnSpc>
              <a:spcBef>
                <a:spcPts val="0"/>
              </a:spcBef>
              <a:spcAft>
                <a:spcPts val="0"/>
              </a:spcAft>
              <a:buClr>
                <a:schemeClr val="dk1"/>
              </a:buClr>
              <a:buSzPct val="100000"/>
              <a:buNone/>
            </a:pPr>
            <a:r>
              <a:rPr lang="ru-RU" sz="5100" b="1"/>
              <a:t>The following reading activity is based on psychological testing. Do the task and evaluate the activity according to the format given below. </a:t>
            </a:r>
            <a:endParaRPr/>
          </a:p>
          <a:p>
            <a:pPr marL="0" lvl="0" indent="0" algn="l" rtl="0">
              <a:lnSpc>
                <a:spcPct val="95000"/>
              </a:lnSpc>
              <a:spcBef>
                <a:spcPts val="0"/>
              </a:spcBef>
              <a:spcAft>
                <a:spcPts val="0"/>
              </a:spcAft>
              <a:buClr>
                <a:schemeClr val="dk1"/>
              </a:buClr>
              <a:buSzPct val="100000"/>
              <a:buNone/>
            </a:pPr>
            <a:endParaRPr/>
          </a:p>
        </p:txBody>
      </p:sp>
      <p:sp>
        <p:nvSpPr>
          <p:cNvPr id="306" name="Google Shape;306;p35"/>
          <p:cNvSpPr txBox="1"/>
          <p:nvPr/>
        </p:nvSpPr>
        <p:spPr>
          <a:xfrm>
            <a:off x="1341884" y="3703216"/>
            <a:ext cx="122413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entury Gothic"/>
              <a:ea typeface="Century Gothic"/>
              <a:cs typeface="Century Gothic"/>
              <a:sym typeface="Century Gothic"/>
            </a:endParaRPr>
          </a:p>
        </p:txBody>
      </p:sp>
      <p:graphicFrame>
        <p:nvGraphicFramePr>
          <p:cNvPr id="307" name="Google Shape;307;p35"/>
          <p:cNvGraphicFramePr/>
          <p:nvPr/>
        </p:nvGraphicFramePr>
        <p:xfrm>
          <a:off x="154600" y="3429000"/>
          <a:ext cx="3000000" cy="3000000"/>
        </p:xfrm>
        <a:graphic>
          <a:graphicData uri="http://schemas.openxmlformats.org/drawingml/2006/table">
            <a:tbl>
              <a:tblPr firstRow="1" bandRow="1">
                <a:noFill/>
                <a:tableStyleId>{C79A2024-8E08-4886-AB1F-5ACCF71C82C3}</a:tableStyleId>
              </a:tblPr>
              <a:tblGrid>
                <a:gridCol w="6947925">
                  <a:extLst>
                    <a:ext uri="{9D8B030D-6E8A-4147-A177-3AD203B41FA5}">
                      <a16:colId xmlns:a16="http://schemas.microsoft.com/office/drawing/2014/main" val="20000"/>
                    </a:ext>
                  </a:extLst>
                </a:gridCol>
                <a:gridCol w="1177950">
                  <a:extLst>
                    <a:ext uri="{9D8B030D-6E8A-4147-A177-3AD203B41FA5}">
                      <a16:colId xmlns:a16="http://schemas.microsoft.com/office/drawing/2014/main" val="20001"/>
                    </a:ext>
                  </a:extLst>
                </a:gridCol>
              </a:tblGrid>
              <a:tr h="304800">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Stress test</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Scores</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I eat at least one hot meal a day</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2. I get eight hours of sleep every night</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3. I regularly give and receive affection</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4. I have at least one relative living close on whom I can rely</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5. I have a normal body weight</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6. I have an income to meet my basic expenses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7. I get strength from my religious belief</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8. I have friends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9. I am in good health</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10. I can always speak openly about my feelings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11. I do something just for fun</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ru-RU" sz="1200" b="0" i="0" u="none" strike="noStrike" cap="none">
                          <a:solidFill>
                            <a:schemeClr val="dk1"/>
                          </a:solidFill>
                          <a:latin typeface="Century Gothic"/>
                          <a:ea typeface="Century Gothic"/>
                          <a:cs typeface="Century Gothic"/>
                          <a:sym typeface="Century Gothic"/>
                        </a:rPr>
                        <a:t>12. I always take some quiet time for myself during a day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36"/>
          <p:cNvSpPr txBox="1">
            <a:spLocks noGrp="1"/>
          </p:cNvSpPr>
          <p:nvPr>
            <p:ph type="title"/>
          </p:nvPr>
        </p:nvSpPr>
        <p:spPr>
          <a:xfrm>
            <a:off x="693812" y="1252909"/>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400"/>
              <a:buFont typeface="Century Gothic"/>
              <a:buNone/>
            </a:pPr>
            <a:r>
              <a:rPr lang="ru-RU" sz="2400"/>
              <a:t>Reading activities are based on a number of techniques for teaching to read. </a:t>
            </a:r>
            <a:endParaRPr sz="2400"/>
          </a:p>
        </p:txBody>
      </p:sp>
      <p:sp>
        <p:nvSpPr>
          <p:cNvPr id="313" name="Google Shape;313;p36"/>
          <p:cNvSpPr txBox="1">
            <a:spLocks noGrp="1"/>
          </p:cNvSpPr>
          <p:nvPr>
            <p:ph type="body" idx="1"/>
          </p:nvPr>
        </p:nvSpPr>
        <p:spPr>
          <a:xfrm>
            <a:off x="693812" y="116632"/>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 2.2</a:t>
            </a:r>
            <a:endParaRPr/>
          </a:p>
          <a:p>
            <a:pPr marL="0" lvl="0" indent="0" algn="l" rtl="0">
              <a:lnSpc>
                <a:spcPct val="95000"/>
              </a:lnSpc>
              <a:spcBef>
                <a:spcPts val="0"/>
              </a:spcBef>
              <a:spcAft>
                <a:spcPts val="0"/>
              </a:spcAft>
              <a:buClr>
                <a:schemeClr val="dk1"/>
              </a:buClr>
              <a:buSzPts val="2800"/>
              <a:buNone/>
            </a:pPr>
            <a:endParaRPr/>
          </a:p>
        </p:txBody>
      </p:sp>
      <p:graphicFrame>
        <p:nvGraphicFramePr>
          <p:cNvPr id="314" name="Google Shape;314;p36"/>
          <p:cNvGraphicFramePr/>
          <p:nvPr/>
        </p:nvGraphicFramePr>
        <p:xfrm>
          <a:off x="477788" y="2687627"/>
          <a:ext cx="3000000" cy="3000000"/>
        </p:xfrm>
        <a:graphic>
          <a:graphicData uri="http://schemas.openxmlformats.org/drawingml/2006/table">
            <a:tbl>
              <a:tblPr firstRow="1" bandRow="1">
                <a:noFill/>
                <a:tableStyleId>{C79A2024-8E08-4886-AB1F-5ACCF71C82C3}</a:tableStyleId>
              </a:tblPr>
              <a:tblGrid>
                <a:gridCol w="4062950">
                  <a:extLst>
                    <a:ext uri="{9D8B030D-6E8A-4147-A177-3AD203B41FA5}">
                      <a16:colId xmlns:a16="http://schemas.microsoft.com/office/drawing/2014/main" val="20000"/>
                    </a:ext>
                  </a:extLst>
                </a:gridCol>
                <a:gridCol w="4062950">
                  <a:extLst>
                    <a:ext uri="{9D8B030D-6E8A-4147-A177-3AD203B41FA5}">
                      <a16:colId xmlns:a16="http://schemas.microsoft.com/office/drawing/2014/main" val="20001"/>
                    </a:ext>
                  </a:extLst>
                </a:gridCol>
              </a:tblGrid>
              <a:tr h="534175">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Evaluation points</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Comments and proofs</a:t>
                      </a:r>
                      <a:endParaRPr sz="2400" u="none" strike="noStrike" cap="none"/>
                    </a:p>
                  </a:txBody>
                  <a:tcPr marL="91450" marR="91450" marT="45725" marB="45725"/>
                </a:tc>
                <a:extLst>
                  <a:ext uri="{0D108BD9-81ED-4DB2-BD59-A6C34878D82A}">
                    <a16:rowId xmlns:a16="http://schemas.microsoft.com/office/drawing/2014/main" val="10000"/>
                  </a:ext>
                </a:extLst>
              </a:tr>
              <a:tr h="344500">
                <a:tc gridSpan="2">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Authenticity of the text</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 Readability of the text</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 Suitability of the text</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 Resourcefulness of the text</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 Usability of the text</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 Task motivation force</a:t>
                      </a:r>
                      <a:endParaRPr sz="1400" u="none" strike="noStrike" cap="none"/>
                    </a:p>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dk1"/>
                          </a:solidFill>
                          <a:latin typeface="Century Gothic"/>
                          <a:ea typeface="Century Gothic"/>
                          <a:cs typeface="Century Gothic"/>
                          <a:sym typeface="Century Gothic"/>
                        </a:rPr>
                        <a:t>· Communicative goal</a:t>
                      </a:r>
                      <a:endParaRPr sz="1400" u="none" strike="noStrike" cap="none"/>
                    </a:p>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hMerge="1">
                  <a:txBody>
                    <a:bodyPr/>
                    <a:lstStyle/>
                    <a:p>
                      <a:endParaRPr lang="ru-RU"/>
                    </a:p>
                  </a:txBody>
                  <a:tcPr/>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7"/>
          <p:cNvSpPr txBox="1">
            <a:spLocks noGrp="1"/>
          </p:cNvSpPr>
          <p:nvPr>
            <p:ph type="title"/>
          </p:nvPr>
        </p:nvSpPr>
        <p:spPr>
          <a:xfrm>
            <a:off x="605079" y="1511045"/>
            <a:ext cx="7008574" cy="1930400"/>
          </a:xfrm>
          <a:prstGeom prst="rect">
            <a:avLst/>
          </a:prstGeom>
          <a:noFill/>
          <a:ln>
            <a:noFill/>
          </a:ln>
        </p:spPr>
        <p:txBody>
          <a:bodyPr spcFirstLastPara="1" wrap="square" lIns="121875" tIns="60925" rIns="121875" bIns="60925" anchor="t" anchorCtr="0">
            <a:noAutofit/>
          </a:bodyPr>
          <a:lstStyle/>
          <a:p>
            <a:pPr marL="0" lvl="0" indent="0" algn="l" rtl="0">
              <a:lnSpc>
                <a:spcPct val="85000"/>
              </a:lnSpc>
              <a:spcBef>
                <a:spcPts val="0"/>
              </a:spcBef>
              <a:spcAft>
                <a:spcPts val="0"/>
              </a:spcAft>
              <a:buClr>
                <a:schemeClr val="dk1"/>
              </a:buClr>
              <a:buSzPts val="2400"/>
              <a:buFont typeface="Century Gothic"/>
              <a:buNone/>
            </a:pPr>
            <a:r>
              <a:rPr lang="ru-RU" sz="2400"/>
              <a:t>Techniques for teaching to read include extracting (extracting information from the text in answer to questions or other elicitation tasks), cloze procedure (filling gaps in the text), sequencing text parts (restoring the logical order of the crippled text), matching (matching headlines and passages in the text), restoration of the text (restoring the t</a:t>
            </a:r>
            <a:br>
              <a:rPr lang="ru-RU" sz="2400"/>
            </a:br>
            <a:r>
              <a:rPr lang="ru-RU" sz="2400"/>
              <a:t>t), fitting in sentences or passages (fitting in the sentences or passages in the points of the text, where they are logically appropriate), digest (summarizing the most essential information points from a number of texts), comment (reader's response on the text).</a:t>
            </a:r>
            <a:br>
              <a:rPr lang="ru-RU" sz="2400"/>
            </a:br>
            <a:endParaRPr sz="2400"/>
          </a:p>
        </p:txBody>
      </p:sp>
      <p:sp>
        <p:nvSpPr>
          <p:cNvPr id="320" name="Google Shape;320;p37"/>
          <p:cNvSpPr txBox="1">
            <a:spLocks noGrp="1"/>
          </p:cNvSpPr>
          <p:nvPr>
            <p:ph type="body" idx="1"/>
          </p:nvPr>
        </p:nvSpPr>
        <p:spPr>
          <a:xfrm>
            <a:off x="621804" y="188640"/>
            <a:ext cx="7008574" cy="129698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 2.2</a:t>
            </a:r>
            <a:endParaRPr/>
          </a:p>
          <a:p>
            <a:pPr marL="0" lvl="0" indent="0" algn="l" rtl="0">
              <a:lnSpc>
                <a:spcPct val="95000"/>
              </a:lnSpc>
              <a:spcBef>
                <a:spcPts val="0"/>
              </a:spcBef>
              <a:spcAft>
                <a:spcPts val="0"/>
              </a:spcAft>
              <a:buClr>
                <a:schemeClr val="dk1"/>
              </a:buClr>
              <a:buSzPts val="2400"/>
              <a:buNone/>
            </a:pPr>
            <a:endParaRPr sz="24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38"/>
          <p:cNvSpPr txBox="1">
            <a:spLocks noGrp="1"/>
          </p:cNvSpPr>
          <p:nvPr>
            <p:ph type="title"/>
          </p:nvPr>
        </p:nvSpPr>
        <p:spPr>
          <a:xfrm>
            <a:off x="549796" y="1700808"/>
            <a:ext cx="7008574" cy="1930400"/>
          </a:xfrm>
          <a:prstGeom prst="rect">
            <a:avLst/>
          </a:prstGeom>
          <a:noFill/>
          <a:ln>
            <a:noFill/>
          </a:ln>
        </p:spPr>
        <p:txBody>
          <a:bodyPr spcFirstLastPara="1" wrap="square" lIns="121875" tIns="60925" rIns="121875" bIns="60925" anchor="t" anchorCtr="0">
            <a:noAutofit/>
          </a:bodyPr>
          <a:lstStyle/>
          <a:p>
            <a:pPr marL="0" lvl="0" indent="0" algn="l" rtl="0">
              <a:lnSpc>
                <a:spcPct val="85000"/>
              </a:lnSpc>
              <a:spcBef>
                <a:spcPts val="0"/>
              </a:spcBef>
              <a:spcAft>
                <a:spcPts val="0"/>
              </a:spcAft>
              <a:buClr>
                <a:schemeClr val="dk1"/>
              </a:buClr>
              <a:buSzPts val="2400"/>
              <a:buFont typeface="Century Gothic"/>
              <a:buNone/>
            </a:pPr>
            <a:r>
              <a:rPr lang="ru-RU" sz="2400"/>
              <a:t>Do the following selection of reading activities and let your partner do “time-and-motion” study with a stop-watch (record how much time your partner has spent on each task). Compare the time you needed for each task. Explain the reason for the difference in the “time-on-task”. Write the time and the answers in the right column. Share the results in the group.</a:t>
            </a:r>
            <a:endParaRPr sz="2400"/>
          </a:p>
        </p:txBody>
      </p:sp>
      <p:sp>
        <p:nvSpPr>
          <p:cNvPr id="326" name="Google Shape;326;p38"/>
          <p:cNvSpPr txBox="1">
            <a:spLocks noGrp="1"/>
          </p:cNvSpPr>
          <p:nvPr>
            <p:ph type="body" idx="1"/>
          </p:nvPr>
        </p:nvSpPr>
        <p:spPr>
          <a:xfrm>
            <a:off x="549796" y="260648"/>
            <a:ext cx="6001903" cy="704155"/>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400"/>
              <a:buNone/>
            </a:pPr>
            <a:r>
              <a:rPr lang="ru-RU" sz="2400" b="1"/>
              <a:t>Exploratory task 2.3</a:t>
            </a:r>
            <a:endParaRPr sz="2400" b="1"/>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39"/>
          <p:cNvSpPr txBox="1">
            <a:spLocks noGrp="1"/>
          </p:cNvSpPr>
          <p:nvPr>
            <p:ph type="title"/>
          </p:nvPr>
        </p:nvSpPr>
        <p:spPr>
          <a:xfrm>
            <a:off x="2818047" y="353990"/>
            <a:ext cx="961343" cy="858168"/>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400"/>
              <a:buFont typeface="Century Gothic"/>
              <a:buNone/>
            </a:pPr>
            <a:r>
              <a:rPr lang="ru-RU" sz="2400" b="1"/>
              <a:t>2.3</a:t>
            </a:r>
            <a:br>
              <a:rPr lang="ru-RU" sz="2400" b="1"/>
            </a:br>
            <a:endParaRPr sz="2400"/>
          </a:p>
        </p:txBody>
      </p:sp>
      <p:sp>
        <p:nvSpPr>
          <p:cNvPr id="332" name="Google Shape;332;p39"/>
          <p:cNvSpPr txBox="1">
            <a:spLocks noGrp="1"/>
          </p:cNvSpPr>
          <p:nvPr>
            <p:ph type="body" idx="1"/>
          </p:nvPr>
        </p:nvSpPr>
        <p:spPr>
          <a:xfrm>
            <a:off x="405780" y="489705"/>
            <a:ext cx="5785879" cy="704155"/>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400"/>
              <a:buNone/>
            </a:pPr>
            <a:r>
              <a:rPr lang="ru-RU" sz="2400" b="1"/>
              <a:t>Exploratory task </a:t>
            </a:r>
            <a:endParaRPr sz="2400" b="1"/>
          </a:p>
          <a:p>
            <a:pPr marL="0" lvl="0" indent="0" algn="l" rtl="0">
              <a:lnSpc>
                <a:spcPct val="95000"/>
              </a:lnSpc>
              <a:spcBef>
                <a:spcPts val="0"/>
              </a:spcBef>
              <a:spcAft>
                <a:spcPts val="0"/>
              </a:spcAft>
              <a:buClr>
                <a:schemeClr val="dk1"/>
              </a:buClr>
              <a:buSzPts val="2800"/>
              <a:buNone/>
            </a:pPr>
            <a:endParaRPr/>
          </a:p>
        </p:txBody>
      </p:sp>
      <p:graphicFrame>
        <p:nvGraphicFramePr>
          <p:cNvPr id="333" name="Google Shape;333;p39"/>
          <p:cNvGraphicFramePr/>
          <p:nvPr/>
        </p:nvGraphicFramePr>
        <p:xfrm>
          <a:off x="693812" y="1317398"/>
          <a:ext cx="3000000" cy="3000000"/>
        </p:xfrm>
        <a:graphic>
          <a:graphicData uri="http://schemas.openxmlformats.org/drawingml/2006/table">
            <a:tbl>
              <a:tblPr firstRow="1" bandRow="1">
                <a:noFill/>
                <a:tableStyleId>{C79A2024-8E08-4886-AB1F-5ACCF71C82C3}</a:tableStyleId>
              </a:tblPr>
              <a:tblGrid>
                <a:gridCol w="5976675">
                  <a:extLst>
                    <a:ext uri="{9D8B030D-6E8A-4147-A177-3AD203B41FA5}">
                      <a16:colId xmlns:a16="http://schemas.microsoft.com/office/drawing/2014/main" val="20000"/>
                    </a:ext>
                  </a:extLst>
                </a:gridCol>
                <a:gridCol w="1512175">
                  <a:extLst>
                    <a:ext uri="{9D8B030D-6E8A-4147-A177-3AD203B41FA5}">
                      <a16:colId xmlns:a16="http://schemas.microsoft.com/office/drawing/2014/main" val="20001"/>
                    </a:ext>
                  </a:extLst>
                </a:gridCol>
              </a:tblGrid>
              <a:tr h="974175">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Reading task</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Time and answer</a:t>
                      </a:r>
                      <a:endParaRPr sz="2400" u="none" strike="noStrike" cap="none"/>
                    </a:p>
                  </a:txBody>
                  <a:tcPr marL="91450" marR="91450" marT="45725" marB="45725"/>
                </a:tc>
                <a:extLst>
                  <a:ext uri="{0D108BD9-81ED-4DB2-BD59-A6C34878D82A}">
                    <a16:rowId xmlns:a16="http://schemas.microsoft.com/office/drawing/2014/main" val="10000"/>
                  </a:ext>
                </a:extLst>
              </a:tr>
              <a:tr h="1423800">
                <a:tc>
                  <a:txBody>
                    <a:bodyPr/>
                    <a:lstStyle/>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Read the text and find the appropriate place in the text for the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detached passage. Bleeding can usually be stopped by applying</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pressure to the cut for 2 or 3 minutes. If it has bled freely any</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germs will normally have been washed away by the blood. If the cut</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is deep consult a doctor. A tetanus injection may be needed.</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Detached passage. Apply a plaster dressing firmly, bringing the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edges of the cut together, so that it knits quickly.</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r h="374675">
                <a:tc>
                  <a:txBody>
                    <a:bodyPr/>
                    <a:lstStyle/>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Read the text and complete the gaps. Bruises are very … in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children. Parents sometimes worry that a … may be broken.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Children’s bones … break but if in doubt consult a … Severe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bruising can be … by rest for 214 to 48 hours. A cold compress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may … a bad bruise if applied …</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(Please mask the tip: common, bone, rarely, doctor, treated, ease, soon)</a:t>
                      </a: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40"/>
          <p:cNvSpPr txBox="1">
            <a:spLocks noGrp="1"/>
          </p:cNvSpPr>
          <p:nvPr>
            <p:ph type="title"/>
          </p:nvPr>
        </p:nvSpPr>
        <p:spPr>
          <a:xfrm>
            <a:off x="3502124" y="435669"/>
            <a:ext cx="889335" cy="426120"/>
          </a:xfrm>
          <a:prstGeom prst="rect">
            <a:avLst/>
          </a:prstGeom>
          <a:noFill/>
          <a:ln>
            <a:noFill/>
          </a:ln>
        </p:spPr>
        <p:txBody>
          <a:bodyPr spcFirstLastPara="1" wrap="square" lIns="121875" tIns="60925" rIns="121875" bIns="60925" anchor="t" anchorCtr="0">
            <a:noAutofit/>
          </a:bodyPr>
          <a:lstStyle/>
          <a:p>
            <a:pPr marL="0" lvl="0" indent="0" algn="l" rtl="0">
              <a:lnSpc>
                <a:spcPct val="85000"/>
              </a:lnSpc>
              <a:spcBef>
                <a:spcPts val="0"/>
              </a:spcBef>
              <a:spcAft>
                <a:spcPts val="0"/>
              </a:spcAft>
              <a:buClr>
                <a:schemeClr val="dk1"/>
              </a:buClr>
              <a:buSzPts val="2400"/>
              <a:buFont typeface="Century Gothic"/>
              <a:buNone/>
            </a:pPr>
            <a:r>
              <a:rPr lang="ru-RU" sz="2400" b="1"/>
              <a:t>2.3</a:t>
            </a:r>
            <a:endParaRPr sz="2400" b="1"/>
          </a:p>
        </p:txBody>
      </p:sp>
      <p:sp>
        <p:nvSpPr>
          <p:cNvPr id="339" name="Google Shape;339;p40"/>
          <p:cNvSpPr txBox="1">
            <a:spLocks noGrp="1"/>
          </p:cNvSpPr>
          <p:nvPr>
            <p:ph type="body" idx="1"/>
          </p:nvPr>
        </p:nvSpPr>
        <p:spPr>
          <a:xfrm>
            <a:off x="621804" y="404664"/>
            <a:ext cx="4417727" cy="488131"/>
          </a:xfrm>
          <a:prstGeom prst="rect">
            <a:avLst/>
          </a:prstGeom>
          <a:noFill/>
          <a:ln>
            <a:noFill/>
          </a:ln>
        </p:spPr>
        <p:txBody>
          <a:bodyPr spcFirstLastPara="1" wrap="square" lIns="121875" tIns="60925" rIns="121875" bIns="60925" anchor="b" anchorCtr="0">
            <a:normAutofit lnSpcReduction="10000"/>
          </a:bodyPr>
          <a:lstStyle/>
          <a:p>
            <a:pPr marL="0" lvl="0" indent="0" algn="l" rtl="0">
              <a:lnSpc>
                <a:spcPct val="95000"/>
              </a:lnSpc>
              <a:spcBef>
                <a:spcPts val="0"/>
              </a:spcBef>
              <a:spcAft>
                <a:spcPts val="0"/>
              </a:spcAft>
              <a:buClr>
                <a:schemeClr val="dk1"/>
              </a:buClr>
              <a:buSzPts val="2800"/>
              <a:buNone/>
            </a:pPr>
            <a:r>
              <a:rPr lang="ru-RU" b="1"/>
              <a:t>Exploratory task</a:t>
            </a:r>
            <a:endParaRPr/>
          </a:p>
        </p:txBody>
      </p:sp>
      <p:graphicFrame>
        <p:nvGraphicFramePr>
          <p:cNvPr id="340" name="Google Shape;340;p40"/>
          <p:cNvGraphicFramePr/>
          <p:nvPr/>
        </p:nvGraphicFramePr>
        <p:xfrm>
          <a:off x="464395" y="1124744"/>
          <a:ext cx="3000000" cy="3000000"/>
        </p:xfrm>
        <a:graphic>
          <a:graphicData uri="http://schemas.openxmlformats.org/drawingml/2006/table">
            <a:tbl>
              <a:tblPr firstRow="1" bandRow="1">
                <a:noFill/>
                <a:tableStyleId>{C79A2024-8E08-4886-AB1F-5ACCF71C82C3}</a:tableStyleId>
              </a:tblPr>
              <a:tblGrid>
                <a:gridCol w="6756250">
                  <a:extLst>
                    <a:ext uri="{9D8B030D-6E8A-4147-A177-3AD203B41FA5}">
                      <a16:colId xmlns:a16="http://schemas.microsoft.com/office/drawing/2014/main" val="20000"/>
                    </a:ext>
                  </a:extLst>
                </a:gridCol>
                <a:gridCol w="1097875">
                  <a:extLst>
                    <a:ext uri="{9D8B030D-6E8A-4147-A177-3AD203B41FA5}">
                      <a16:colId xmlns:a16="http://schemas.microsoft.com/office/drawing/2014/main" val="20001"/>
                    </a:ext>
                  </a:extLst>
                </a:gridCol>
              </a:tblGrid>
              <a:tr h="1674575">
                <a:tc>
                  <a:txBody>
                    <a:bodyPr/>
                    <a:lstStyle/>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lt1"/>
                          </a:solidFill>
                          <a:latin typeface="Century Gothic"/>
                          <a:ea typeface="Century Gothic"/>
                          <a:cs typeface="Century Gothic"/>
                          <a:sym typeface="Century Gothic"/>
                        </a:rPr>
                        <a:t>Underline the sentences that are logically irrelevant. Minor burns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lt1"/>
                          </a:solidFill>
                          <a:latin typeface="Century Gothic"/>
                          <a:ea typeface="Century Gothic"/>
                          <a:cs typeface="Century Gothic"/>
                          <a:sym typeface="Century Gothic"/>
                        </a:rPr>
                        <a:t>and scalds cause redness of the skin. Immediate treatment by</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lt1"/>
                          </a:solidFill>
                          <a:latin typeface="Century Gothic"/>
                          <a:ea typeface="Century Gothic"/>
                          <a:cs typeface="Century Gothic"/>
                          <a:sym typeface="Century Gothic"/>
                        </a:rPr>
                        <a:t>pouring cold water over a burn is often helpful. Never use ice. If</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lt1"/>
                          </a:solidFill>
                          <a:latin typeface="Century Gothic"/>
                          <a:ea typeface="Century Gothic"/>
                          <a:cs typeface="Century Gothic"/>
                          <a:sym typeface="Century Gothic"/>
                        </a:rPr>
                        <a:t>burns cause severe blistering consult a doctor. There is no need to</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lt1"/>
                          </a:solidFill>
                          <a:latin typeface="Century Gothic"/>
                          <a:ea typeface="Century Gothic"/>
                          <a:cs typeface="Century Gothic"/>
                          <a:sym typeface="Century Gothic"/>
                        </a:rPr>
                        <a:t>worry. Sunburn should if possible be prevented by avoiding long</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lt1"/>
                          </a:solidFill>
                          <a:latin typeface="Century Gothic"/>
                          <a:ea typeface="Century Gothic"/>
                          <a:cs typeface="Century Gothic"/>
                          <a:sym typeface="Century Gothic"/>
                        </a:rPr>
                        <a:t>exposure. Sun tan makes your skin resistible to burns.</a:t>
                      </a:r>
                      <a:endParaRPr sz="1400" u="none" strike="noStrike" cap="none"/>
                    </a:p>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0"/>
                  </a:ext>
                </a:extLst>
              </a:tr>
              <a:tr h="1795725">
                <a:tc>
                  <a:txBody>
                    <a:bodyPr/>
                    <a:lstStyle/>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Choose the best headline for the extract. The tallest person in the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world was a man and he was 272 cm tall. The shortest person in the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world was a woman. She was 51 cm tall. A Russian mother in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reported to have had 69 children (twins, triplets and quadruplets)</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between 1725 and 1765. The oldest reported person in the world</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was from Japan, who was 118 years old. The worst sneezing</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woman was a British woman who sneezed for 978 days. A/Women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set more records than men. B/Strange stories. C/Human records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r h="2291525">
                <a:tc>
                  <a:txBody>
                    <a:bodyPr/>
                    <a:lstStyle/>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Read the text and answer the question. Imagine three children.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The first is top of the class in maths but has few friends. The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second is artistic and imaginative but works in snatches. The third</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child puts twice as much work to get the results but has a sunny</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personality. The fourth child works brilliantly in group showing</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readiness to co-operate. The fifth child is everybody’s charm and</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has a unique gift for being always ready to give a hand. Question.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Which child do you think has the best chance of succeeding in</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ru-RU" sz="1400" b="0" i="0" u="none" strike="noStrike" cap="none">
                          <a:solidFill>
                            <a:schemeClr val="dk1"/>
                          </a:solidFill>
                          <a:latin typeface="Century Gothic"/>
                          <a:ea typeface="Century Gothic"/>
                          <a:cs typeface="Century Gothic"/>
                          <a:sym typeface="Century Gothic"/>
                        </a:rPr>
                        <a:t>life?</a:t>
                      </a:r>
                      <a:endParaRPr sz="1400" u="none" strike="noStrike" cap="none"/>
                    </a:p>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41"/>
          <p:cNvSpPr txBox="1">
            <a:spLocks noGrp="1"/>
          </p:cNvSpPr>
          <p:nvPr>
            <p:ph type="title"/>
          </p:nvPr>
        </p:nvSpPr>
        <p:spPr>
          <a:xfrm>
            <a:off x="549796" y="908720"/>
            <a:ext cx="7008574" cy="1152128"/>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1800"/>
              <a:buFont typeface="Century Gothic"/>
              <a:buNone/>
            </a:pPr>
            <a:r>
              <a:rPr lang="ru-RU" sz="1800"/>
              <a:t>The task under analysis is to read the text and to tick off the "true" statements. Work in small groups. Decide on the “true” and “false” sentences and pick up the information from the text that serves your arguments.</a:t>
            </a:r>
            <a:endParaRPr sz="1800"/>
          </a:p>
        </p:txBody>
      </p:sp>
      <p:sp>
        <p:nvSpPr>
          <p:cNvPr id="346" name="Google Shape;346;p41"/>
          <p:cNvSpPr txBox="1">
            <a:spLocks noGrp="1"/>
          </p:cNvSpPr>
          <p:nvPr>
            <p:ph type="body" idx="1"/>
          </p:nvPr>
        </p:nvSpPr>
        <p:spPr>
          <a:xfrm>
            <a:off x="549796" y="116632"/>
            <a:ext cx="6217927" cy="704155"/>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 2.4</a:t>
            </a:r>
            <a:endParaRPr b="1"/>
          </a:p>
        </p:txBody>
      </p:sp>
      <p:graphicFrame>
        <p:nvGraphicFramePr>
          <p:cNvPr id="347" name="Google Shape;347;p41"/>
          <p:cNvGraphicFramePr/>
          <p:nvPr/>
        </p:nvGraphicFramePr>
        <p:xfrm>
          <a:off x="981844" y="2204865"/>
          <a:ext cx="3000000" cy="3000000"/>
        </p:xfrm>
        <a:graphic>
          <a:graphicData uri="http://schemas.openxmlformats.org/drawingml/2006/table">
            <a:tbl>
              <a:tblPr firstRow="1" bandRow="1">
                <a:noFill/>
                <a:tableStyleId>{C79A2024-8E08-4886-AB1F-5ACCF71C82C3}</a:tableStyleId>
              </a:tblPr>
              <a:tblGrid>
                <a:gridCol w="7128800">
                  <a:extLst>
                    <a:ext uri="{9D8B030D-6E8A-4147-A177-3AD203B41FA5}">
                      <a16:colId xmlns:a16="http://schemas.microsoft.com/office/drawing/2014/main" val="20000"/>
                    </a:ext>
                  </a:extLst>
                </a:gridCol>
              </a:tblGrid>
              <a:tr h="4181100">
                <a:tc>
                  <a:txBody>
                    <a:bodyPr/>
                    <a:lstStyle/>
                    <a:p>
                      <a:pPr marL="0" marR="0" lvl="0" indent="0" algn="l" rtl="0">
                        <a:lnSpc>
                          <a:spcPct val="100000"/>
                        </a:lnSpc>
                        <a:spcBef>
                          <a:spcPts val="0"/>
                        </a:spcBef>
                        <a:spcAft>
                          <a:spcPts val="0"/>
                        </a:spcAft>
                        <a:buClr>
                          <a:srgbClr val="000000"/>
                        </a:buClr>
                        <a:buSzPts val="1600"/>
                        <a:buFont typeface="Arial"/>
                        <a:buNone/>
                      </a:pPr>
                      <a:r>
                        <a:rPr lang="ru-RU" sz="1600" b="0" i="1" u="none" strike="noStrike" cap="none">
                          <a:solidFill>
                            <a:schemeClr val="lt1"/>
                          </a:solidFill>
                          <a:latin typeface="Century Gothic"/>
                          <a:ea typeface="Century Gothic"/>
                          <a:cs typeface="Century Gothic"/>
                          <a:sym typeface="Century Gothic"/>
                        </a:rPr>
                        <a:t>Have you eaten too much over the holidays? You should try fidgeting for a while. Those around you might not like it, but scratching and twitching is an important way of burning up calories. American researchers have found that some people's squirming and wiggling equals several miles of jogging each day. The scientists based at the National Institute of Health's laboratory in Phoenix, Arizona are studying why some people get fat and others stay slim. In one study 177 people each spent 24 hours in the institute's respiratory chamber - a room where the amount of energy people expend is measured by their oxygen and carbon dioxide levels. By the end of the day, some people had burned up 800 calories in toe-tapping, finger-drumming and other nervous habits. However, others had expended only 100 calories. The researchers found, that slim women fidget more than fat women, but there was no significant difference in men. Heavy people expend more energy when they fidget than do thin people.</a:t>
                      </a:r>
                      <a:endParaRPr sz="1600" i="1" u="none" strike="noStrike" cap="none"/>
                    </a:p>
                  </a:txBody>
                  <a:tcPr marL="91450" marR="91450" marT="45725" marB="45725"/>
                </a:tc>
                <a:extLst>
                  <a:ext uri="{0D108BD9-81ED-4DB2-BD59-A6C34878D82A}">
                    <a16:rowId xmlns:a16="http://schemas.microsoft.com/office/drawing/2014/main" val="10000"/>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42"/>
          <p:cNvSpPr txBox="1">
            <a:spLocks noGrp="1"/>
          </p:cNvSpPr>
          <p:nvPr>
            <p:ph type="title"/>
          </p:nvPr>
        </p:nvSpPr>
        <p:spPr>
          <a:xfrm>
            <a:off x="621804" y="908720"/>
            <a:ext cx="7008574" cy="108012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400"/>
              <a:buFont typeface="Century Gothic"/>
              <a:buNone/>
            </a:pPr>
            <a:r>
              <a:rPr lang="ru-RU" sz="2400"/>
              <a:t>Put a tick next to the statements, which you think, are true. What cues from the text do you use in each case?</a:t>
            </a:r>
            <a:endParaRPr sz="2400"/>
          </a:p>
        </p:txBody>
      </p:sp>
      <p:sp>
        <p:nvSpPr>
          <p:cNvPr id="353" name="Google Shape;353;p42"/>
          <p:cNvSpPr txBox="1">
            <a:spLocks noGrp="1"/>
          </p:cNvSpPr>
          <p:nvPr>
            <p:ph type="body" idx="1"/>
          </p:nvPr>
        </p:nvSpPr>
        <p:spPr>
          <a:xfrm>
            <a:off x="621804" y="188640"/>
            <a:ext cx="4417727" cy="920179"/>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400"/>
              <a:buNone/>
            </a:pPr>
            <a:r>
              <a:rPr lang="ru-RU" sz="2400" b="1"/>
              <a:t>Exploratory task 2.4</a:t>
            </a:r>
            <a:endParaRPr sz="2400" b="1"/>
          </a:p>
          <a:p>
            <a:pPr marL="0" lvl="0" indent="0" algn="l" rtl="0">
              <a:lnSpc>
                <a:spcPct val="95000"/>
              </a:lnSpc>
              <a:spcBef>
                <a:spcPts val="0"/>
              </a:spcBef>
              <a:spcAft>
                <a:spcPts val="0"/>
              </a:spcAft>
              <a:buClr>
                <a:schemeClr val="dk1"/>
              </a:buClr>
              <a:buSzPts val="2800"/>
              <a:buNone/>
            </a:pPr>
            <a:endParaRPr/>
          </a:p>
        </p:txBody>
      </p:sp>
      <p:sp>
        <p:nvSpPr>
          <p:cNvPr id="354" name="Google Shape;354;p42"/>
          <p:cNvSpPr txBox="1"/>
          <p:nvPr/>
        </p:nvSpPr>
        <p:spPr>
          <a:xfrm>
            <a:off x="621804" y="2708920"/>
            <a:ext cx="7920880" cy="32316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1. Heavy people always eat more than thin people.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2. Heavy people do not scratch and twitch</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3. Thin people take more exercise than heavy people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4. Heavy people are more effective in expending their energy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5. Squirming and wiggling is better than jogging to take off weight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6. Toe-tapping and finger-drumming is effective to burn up the calories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7. Women are more prone to take off weight than men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43"/>
          <p:cNvSpPr txBox="1">
            <a:spLocks noGrp="1"/>
          </p:cNvSpPr>
          <p:nvPr>
            <p:ph type="title"/>
          </p:nvPr>
        </p:nvSpPr>
        <p:spPr>
          <a:xfrm>
            <a:off x="839060" y="856791"/>
            <a:ext cx="8666199" cy="648072"/>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000"/>
              <a:buFont typeface="Century Gothic"/>
              <a:buNone/>
            </a:pPr>
            <a:r>
              <a:rPr lang="ru-RU" sz="2000"/>
              <a:t>Reading activities are organised in the three-phase framework</a:t>
            </a:r>
            <a:endParaRPr sz="2000"/>
          </a:p>
        </p:txBody>
      </p:sp>
      <p:sp>
        <p:nvSpPr>
          <p:cNvPr id="360" name="Google Shape;360;p43"/>
          <p:cNvSpPr txBox="1">
            <a:spLocks noGrp="1"/>
          </p:cNvSpPr>
          <p:nvPr>
            <p:ph type="body" idx="1"/>
          </p:nvPr>
        </p:nvSpPr>
        <p:spPr>
          <a:xfrm>
            <a:off x="810597" y="260648"/>
            <a:ext cx="5857887" cy="920179"/>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400"/>
              <a:buNone/>
            </a:pPr>
            <a:r>
              <a:rPr lang="ru-RU" sz="2400" b="1"/>
              <a:t>Exploratory task 2.4</a:t>
            </a:r>
            <a:endParaRPr sz="2400" b="1"/>
          </a:p>
          <a:p>
            <a:pPr marL="0" lvl="0" indent="0" algn="l" rtl="0">
              <a:lnSpc>
                <a:spcPct val="95000"/>
              </a:lnSpc>
              <a:spcBef>
                <a:spcPts val="0"/>
              </a:spcBef>
              <a:spcAft>
                <a:spcPts val="0"/>
              </a:spcAft>
              <a:buClr>
                <a:schemeClr val="dk1"/>
              </a:buClr>
              <a:buSzPts val="2800"/>
              <a:buNone/>
            </a:pPr>
            <a:endParaRPr/>
          </a:p>
        </p:txBody>
      </p:sp>
      <p:graphicFrame>
        <p:nvGraphicFramePr>
          <p:cNvPr id="361" name="Google Shape;361;p43"/>
          <p:cNvGraphicFramePr/>
          <p:nvPr/>
        </p:nvGraphicFramePr>
        <p:xfrm>
          <a:off x="839060" y="2101006"/>
          <a:ext cx="3000000" cy="3000000"/>
        </p:xfrm>
        <a:graphic>
          <a:graphicData uri="http://schemas.openxmlformats.org/drawingml/2006/table">
            <a:tbl>
              <a:tblPr firstRow="1" bandRow="1">
                <a:noFill/>
                <a:tableStyleId>{C79A2024-8E08-4886-AB1F-5ACCF71C82C3}</a:tableStyleId>
              </a:tblPr>
              <a:tblGrid>
                <a:gridCol w="2375850">
                  <a:extLst>
                    <a:ext uri="{9D8B030D-6E8A-4147-A177-3AD203B41FA5}">
                      <a16:colId xmlns:a16="http://schemas.microsoft.com/office/drawing/2014/main" val="20000"/>
                    </a:ext>
                  </a:extLst>
                </a:gridCol>
                <a:gridCol w="2375850">
                  <a:extLst>
                    <a:ext uri="{9D8B030D-6E8A-4147-A177-3AD203B41FA5}">
                      <a16:colId xmlns:a16="http://schemas.microsoft.com/office/drawing/2014/main" val="20001"/>
                    </a:ext>
                  </a:extLst>
                </a:gridCol>
                <a:gridCol w="2375850">
                  <a:extLst>
                    <a:ext uri="{9D8B030D-6E8A-4147-A177-3AD203B41FA5}">
                      <a16:colId xmlns:a16="http://schemas.microsoft.com/office/drawing/2014/main" val="20002"/>
                    </a:ext>
                  </a:extLst>
                </a:gridCol>
              </a:tblGrid>
              <a:tr h="370850">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lt1"/>
                          </a:solidFill>
                          <a:latin typeface="Century Gothic"/>
                          <a:ea typeface="Century Gothic"/>
                          <a:cs typeface="Century Gothic"/>
                          <a:sym typeface="Century Gothic"/>
                        </a:rPr>
                        <a:t>Pre-reading</a:t>
                      </a:r>
                      <a:endParaRPr sz="20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lt1"/>
                          </a:solidFill>
                          <a:latin typeface="Century Gothic"/>
                          <a:ea typeface="Century Gothic"/>
                          <a:cs typeface="Century Gothic"/>
                          <a:sym typeface="Century Gothic"/>
                        </a:rPr>
                        <a:t>While-reading</a:t>
                      </a:r>
                      <a:endParaRPr sz="20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lt1"/>
                          </a:solidFill>
                          <a:latin typeface="Century Gothic"/>
                          <a:ea typeface="Century Gothic"/>
                          <a:cs typeface="Century Gothic"/>
                          <a:sym typeface="Century Gothic"/>
                        </a:rPr>
                        <a:t>Post-reading</a:t>
                      </a:r>
                      <a:endParaRPr sz="20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 Schemata activation</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 Creating motivation</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 Language</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preparation</a:t>
                      </a:r>
                      <a:endParaRPr sz="1400" u="none" strike="noStrike" cap="none"/>
                    </a:p>
                    <a:p>
                      <a:pPr marL="0" marR="0" lvl="0" indent="0" algn="l" rtl="0">
                        <a:lnSpc>
                          <a:spcPct val="100000"/>
                        </a:lnSpc>
                        <a:spcBef>
                          <a:spcPts val="0"/>
                        </a:spcBef>
                        <a:spcAft>
                          <a:spcPts val="0"/>
                        </a:spcAft>
                        <a:buClr>
                          <a:srgbClr val="000000"/>
                        </a:buClr>
                        <a:buSzPts val="2000"/>
                        <a:buFont typeface="Arial"/>
                        <a:buNone/>
                      </a:pPr>
                      <a:endParaRPr sz="20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 Cloze task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Sequencing task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Restoring task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Irrelevance scan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Matching task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Fitting-in task</a:t>
                      </a:r>
                      <a:endParaRPr sz="20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 Information retrieval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Summary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Information digest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Sharing information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Artwork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Further reading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 Further writing</a:t>
                      </a:r>
                      <a:endParaRPr sz="20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44"/>
          <p:cNvSpPr txBox="1">
            <a:spLocks noGrp="1"/>
          </p:cNvSpPr>
          <p:nvPr>
            <p:ph type="title"/>
          </p:nvPr>
        </p:nvSpPr>
        <p:spPr>
          <a:xfrm>
            <a:off x="812589" y="964803"/>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000"/>
              <a:buFont typeface="Century Gothic"/>
              <a:buNone/>
            </a:pPr>
            <a:r>
              <a:rPr lang="ru-RU" sz="2000"/>
              <a:t>Match the following tasks with the “pre-reading”, “while-reading” and “post-reading” stage”.</a:t>
            </a:r>
            <a:endParaRPr sz="2000"/>
          </a:p>
        </p:txBody>
      </p:sp>
      <p:sp>
        <p:nvSpPr>
          <p:cNvPr id="367" name="Google Shape;367;p44"/>
          <p:cNvSpPr txBox="1">
            <a:spLocks noGrp="1"/>
          </p:cNvSpPr>
          <p:nvPr>
            <p:ph type="body" idx="1"/>
          </p:nvPr>
        </p:nvSpPr>
        <p:spPr>
          <a:xfrm>
            <a:off x="812589" y="260648"/>
            <a:ext cx="6793991" cy="704155"/>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 2.5</a:t>
            </a:r>
            <a:endParaRPr b="1"/>
          </a:p>
        </p:txBody>
      </p:sp>
      <p:graphicFrame>
        <p:nvGraphicFramePr>
          <p:cNvPr id="368" name="Google Shape;368;p44"/>
          <p:cNvGraphicFramePr/>
          <p:nvPr/>
        </p:nvGraphicFramePr>
        <p:xfrm>
          <a:off x="405780" y="1668958"/>
          <a:ext cx="3000000" cy="3000000"/>
        </p:xfrm>
        <a:graphic>
          <a:graphicData uri="http://schemas.openxmlformats.org/drawingml/2006/table">
            <a:tbl>
              <a:tblPr firstRow="1" bandRow="1">
                <a:noFill/>
                <a:tableStyleId>{C79A2024-8E08-4886-AB1F-5ACCF71C82C3}</a:tableStyleId>
              </a:tblPr>
              <a:tblGrid>
                <a:gridCol w="4062950">
                  <a:extLst>
                    <a:ext uri="{9D8B030D-6E8A-4147-A177-3AD203B41FA5}">
                      <a16:colId xmlns:a16="http://schemas.microsoft.com/office/drawing/2014/main" val="20000"/>
                    </a:ext>
                  </a:extLst>
                </a:gridCol>
                <a:gridCol w="4062950">
                  <a:extLst>
                    <a:ext uri="{9D8B030D-6E8A-4147-A177-3AD203B41FA5}">
                      <a16:colId xmlns:a16="http://schemas.microsoft.com/office/drawing/2014/main" val="20001"/>
                    </a:ext>
                  </a:extLst>
                </a:gridCol>
              </a:tblGrid>
              <a:tr h="370850">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Tasks</a:t>
                      </a: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Stage</a:t>
                      </a: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1. Learners are encouraged to form</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certain expectations about the text</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2. Learners complete a paragraph</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3. Learners complete a questionnaire</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4. Learners solve a mystery</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5. Learners role-play a plot</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6. Learners write a summary</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7. Background information is</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provided</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A/ Pre-reading</a:t>
                      </a:r>
                      <a:br>
                        <a:rPr lang="ru-RU" sz="2000" b="0" i="0" u="none" strike="noStrike" cap="none">
                          <a:solidFill>
                            <a:schemeClr val="dk1"/>
                          </a:solidFill>
                          <a:latin typeface="Century Gothic"/>
                          <a:ea typeface="Century Gothic"/>
                          <a:cs typeface="Century Gothic"/>
                          <a:sym typeface="Century Gothic"/>
                        </a:rPr>
                      </a:br>
                      <a:br>
                        <a:rPr lang="ru-RU" sz="2000" b="0" i="0" u="none" strike="noStrike" cap="none">
                          <a:solidFill>
                            <a:schemeClr val="dk1"/>
                          </a:solidFill>
                          <a:latin typeface="Century Gothic"/>
                          <a:ea typeface="Century Gothic"/>
                          <a:cs typeface="Century Gothic"/>
                          <a:sym typeface="Century Gothic"/>
                        </a:rPr>
                      </a:br>
                      <a:br>
                        <a:rPr lang="ru-RU" sz="2000" b="0" i="0" u="none" strike="noStrike" cap="none">
                          <a:solidFill>
                            <a:schemeClr val="dk1"/>
                          </a:solidFill>
                          <a:latin typeface="Century Gothic"/>
                          <a:ea typeface="Century Gothic"/>
                          <a:cs typeface="Century Gothic"/>
                          <a:sym typeface="Century Gothic"/>
                        </a:rPr>
                      </a:br>
                      <a:br>
                        <a:rPr lang="ru-RU" sz="2000" b="0" i="0" u="none" strike="noStrike" cap="none">
                          <a:solidFill>
                            <a:schemeClr val="dk1"/>
                          </a:solidFill>
                          <a:latin typeface="Century Gothic"/>
                          <a:ea typeface="Century Gothic"/>
                          <a:cs typeface="Century Gothic"/>
                          <a:sym typeface="Century Gothic"/>
                        </a:rPr>
                      </a:br>
                      <a:br>
                        <a:rPr lang="ru-RU" sz="2000" b="0" i="0" u="none" strike="noStrike" cap="none">
                          <a:solidFill>
                            <a:schemeClr val="dk1"/>
                          </a:solidFill>
                          <a:latin typeface="Century Gothic"/>
                          <a:ea typeface="Century Gothic"/>
                          <a:cs typeface="Century Gothic"/>
                          <a:sym typeface="Century Gothic"/>
                        </a:rPr>
                      </a:br>
                      <a:br>
                        <a:rPr lang="ru-RU" sz="2000" b="0" i="0" u="none" strike="noStrike" cap="none">
                          <a:solidFill>
                            <a:schemeClr val="dk1"/>
                          </a:solidFill>
                          <a:latin typeface="Century Gothic"/>
                          <a:ea typeface="Century Gothic"/>
                          <a:cs typeface="Century Gothic"/>
                          <a:sym typeface="Century Gothic"/>
                        </a:rPr>
                      </a:br>
                      <a:br>
                        <a:rPr lang="ru-RU" sz="2000" b="0" i="0" u="none" strike="noStrike" cap="none">
                          <a:solidFill>
                            <a:schemeClr val="dk1"/>
                          </a:solidFill>
                          <a:latin typeface="Century Gothic"/>
                          <a:ea typeface="Century Gothic"/>
                          <a:cs typeface="Century Gothic"/>
                          <a:sym typeface="Century Gothic"/>
                        </a:rPr>
                      </a:b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B/ While-reading</a:t>
                      </a:r>
                      <a:endParaRPr sz="20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45"/>
          <p:cNvSpPr txBox="1">
            <a:spLocks noGrp="1"/>
          </p:cNvSpPr>
          <p:nvPr>
            <p:ph type="title"/>
          </p:nvPr>
        </p:nvSpPr>
        <p:spPr>
          <a:xfrm>
            <a:off x="3576428" y="327657"/>
            <a:ext cx="2689535" cy="1218208"/>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800"/>
              <a:buFont typeface="Century Gothic"/>
              <a:buNone/>
            </a:pPr>
            <a:r>
              <a:rPr lang="ru-RU" sz="2800" b="1"/>
              <a:t>2.5</a:t>
            </a:r>
            <a:endParaRPr sz="2800" b="1"/>
          </a:p>
        </p:txBody>
      </p:sp>
      <p:sp>
        <p:nvSpPr>
          <p:cNvPr id="374" name="Google Shape;374;p45"/>
          <p:cNvSpPr txBox="1">
            <a:spLocks noGrp="1"/>
          </p:cNvSpPr>
          <p:nvPr>
            <p:ph type="body" idx="1"/>
          </p:nvPr>
        </p:nvSpPr>
        <p:spPr>
          <a:xfrm>
            <a:off x="693812" y="692696"/>
            <a:ext cx="5785879" cy="488131"/>
          </a:xfrm>
          <a:prstGeom prst="rect">
            <a:avLst/>
          </a:prstGeom>
          <a:noFill/>
          <a:ln>
            <a:noFill/>
          </a:ln>
        </p:spPr>
        <p:txBody>
          <a:bodyPr spcFirstLastPara="1" wrap="square" lIns="121875" tIns="60925" rIns="121875" bIns="60925" anchor="b" anchorCtr="0">
            <a:normAutofit lnSpcReduction="10000"/>
          </a:bodyPr>
          <a:lstStyle/>
          <a:p>
            <a:pPr marL="0" lvl="0" indent="0" algn="l" rtl="0">
              <a:lnSpc>
                <a:spcPct val="95000"/>
              </a:lnSpc>
              <a:spcBef>
                <a:spcPts val="0"/>
              </a:spcBef>
              <a:spcAft>
                <a:spcPts val="0"/>
              </a:spcAft>
              <a:buClr>
                <a:schemeClr val="dk1"/>
              </a:buClr>
              <a:buSzPts val="2800"/>
              <a:buNone/>
            </a:pPr>
            <a:r>
              <a:rPr lang="ru-RU" b="1"/>
              <a:t>Exploratory task </a:t>
            </a:r>
            <a:endParaRPr b="1"/>
          </a:p>
          <a:p>
            <a:pPr marL="0" lvl="0" indent="0" algn="l" rtl="0">
              <a:lnSpc>
                <a:spcPct val="95000"/>
              </a:lnSpc>
              <a:spcBef>
                <a:spcPts val="0"/>
              </a:spcBef>
              <a:spcAft>
                <a:spcPts val="0"/>
              </a:spcAft>
              <a:buClr>
                <a:schemeClr val="dk1"/>
              </a:buClr>
              <a:buSzPts val="2800"/>
              <a:buNone/>
            </a:pPr>
            <a:endParaRPr/>
          </a:p>
        </p:txBody>
      </p:sp>
      <p:graphicFrame>
        <p:nvGraphicFramePr>
          <p:cNvPr id="375" name="Google Shape;375;p45"/>
          <p:cNvGraphicFramePr/>
          <p:nvPr/>
        </p:nvGraphicFramePr>
        <p:xfrm>
          <a:off x="549796" y="1271184"/>
          <a:ext cx="3000000" cy="3000000"/>
        </p:xfrm>
        <a:graphic>
          <a:graphicData uri="http://schemas.openxmlformats.org/drawingml/2006/table">
            <a:tbl>
              <a:tblPr firstRow="1" bandRow="1">
                <a:noFill/>
                <a:tableStyleId>{C79A2024-8E08-4886-AB1F-5ACCF71C82C3}</a:tableStyleId>
              </a:tblPr>
              <a:tblGrid>
                <a:gridCol w="5112575">
                  <a:extLst>
                    <a:ext uri="{9D8B030D-6E8A-4147-A177-3AD203B41FA5}">
                      <a16:colId xmlns:a16="http://schemas.microsoft.com/office/drawing/2014/main" val="20000"/>
                    </a:ext>
                  </a:extLst>
                </a:gridCol>
                <a:gridCol w="3013325">
                  <a:extLst>
                    <a:ext uri="{9D8B030D-6E8A-4147-A177-3AD203B41FA5}">
                      <a16:colId xmlns:a16="http://schemas.microsoft.com/office/drawing/2014/main" val="20001"/>
                    </a:ext>
                  </a:extLst>
                </a:gridCol>
              </a:tblGrid>
              <a:tr h="141600">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8. Questions to activate what the</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learners already know are asked</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9. In a brainstorming activity the</a:t>
                      </a:r>
                      <a:endParaRPr sz="1400" u="none" strike="noStrike" cap="none"/>
                    </a:p>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learners anticipate the main points</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10. Key words are supplied for the learners to guess what the text might be about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11. Learners write a story inspired by a photograph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12. Learners recognise the paragraph that summarises the main information in the text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13. A picture representation of the text is studied and discussed 14. Learners match headlines with paragraphs</a:t>
                      </a:r>
                      <a:endParaRPr sz="1400" u="none" strike="noStrike" cap="none"/>
                    </a:p>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46"/>
          <p:cNvSpPr txBox="1">
            <a:spLocks noGrp="1"/>
          </p:cNvSpPr>
          <p:nvPr>
            <p:ph type="title"/>
          </p:nvPr>
        </p:nvSpPr>
        <p:spPr>
          <a:xfrm>
            <a:off x="3718148" y="476672"/>
            <a:ext cx="1033351" cy="570136"/>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800"/>
              <a:buFont typeface="Century Gothic"/>
              <a:buNone/>
            </a:pPr>
            <a:r>
              <a:rPr lang="ru-RU" sz="2800" b="1"/>
              <a:t>2.5</a:t>
            </a:r>
            <a:endParaRPr sz="2800" b="1"/>
          </a:p>
        </p:txBody>
      </p:sp>
      <p:sp>
        <p:nvSpPr>
          <p:cNvPr id="381" name="Google Shape;381;p46"/>
          <p:cNvSpPr txBox="1">
            <a:spLocks noGrp="1"/>
          </p:cNvSpPr>
          <p:nvPr>
            <p:ph type="body" idx="1"/>
          </p:nvPr>
        </p:nvSpPr>
        <p:spPr>
          <a:xfrm>
            <a:off x="812589" y="260648"/>
            <a:ext cx="6649975" cy="704155"/>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a:t>
            </a:r>
            <a:endParaRPr/>
          </a:p>
        </p:txBody>
      </p:sp>
      <p:graphicFrame>
        <p:nvGraphicFramePr>
          <p:cNvPr id="382" name="Google Shape;382;p46"/>
          <p:cNvGraphicFramePr/>
          <p:nvPr/>
        </p:nvGraphicFramePr>
        <p:xfrm>
          <a:off x="477788" y="1050522"/>
          <a:ext cx="3000000" cy="3000000"/>
        </p:xfrm>
        <a:graphic>
          <a:graphicData uri="http://schemas.openxmlformats.org/drawingml/2006/table">
            <a:tbl>
              <a:tblPr firstRow="1" bandRow="1">
                <a:noFill/>
                <a:tableStyleId>{C79A2024-8E08-4886-AB1F-5ACCF71C82C3}</a:tableStyleId>
              </a:tblPr>
              <a:tblGrid>
                <a:gridCol w="5040550">
                  <a:extLst>
                    <a:ext uri="{9D8B030D-6E8A-4147-A177-3AD203B41FA5}">
                      <a16:colId xmlns:a16="http://schemas.microsoft.com/office/drawing/2014/main" val="20000"/>
                    </a:ext>
                  </a:extLst>
                </a:gridCol>
                <a:gridCol w="2808300">
                  <a:extLst>
                    <a:ext uri="{9D8B030D-6E8A-4147-A177-3AD203B41FA5}">
                      <a16:colId xmlns:a16="http://schemas.microsoft.com/office/drawing/2014/main" val="20001"/>
                    </a:ext>
                  </a:extLst>
                </a:gridCol>
              </a:tblGrid>
              <a:tr h="250350">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0"/>
                  </a:ext>
                </a:extLst>
              </a:tr>
              <a:tr h="5659575">
                <a:tc>
                  <a:txBody>
                    <a:bodyPr/>
                    <a:lstStyle/>
                    <a:p>
                      <a:pPr marL="0" marR="0" lvl="0" indent="0" algn="l" rtl="0">
                        <a:lnSpc>
                          <a:spcPct val="100000"/>
                        </a:lnSpc>
                        <a:spcBef>
                          <a:spcPts val="0"/>
                        </a:spcBef>
                        <a:spcAft>
                          <a:spcPts val="0"/>
                        </a:spcAft>
                        <a:buClr>
                          <a:schemeClr val="dk1"/>
                        </a:buClr>
                        <a:buSzPts val="2000"/>
                        <a:buFont typeface="Century Gothic"/>
                        <a:buNone/>
                      </a:pPr>
                      <a:r>
                        <a:rPr lang="ru-RU" sz="2000" b="0" i="0" u="none" strike="noStrike" cap="none">
                          <a:solidFill>
                            <a:schemeClr val="dk1"/>
                          </a:solidFill>
                          <a:latin typeface="Century Gothic"/>
                          <a:ea typeface="Century Gothic"/>
                          <a:cs typeface="Century Gothic"/>
                          <a:sym typeface="Century Gothic"/>
                        </a:rPr>
                        <a:t>15. Learners match text with pictures or diagrams.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16. Learners order jumbled paragraphs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17. Learners contrast the two texts 18. Learners take notes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19. Learners express their views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20. Learners exploit a text for grammar or vocabulary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21. Learners discuss and justify different interpretations of the text 22. Learners distinguish the main idea from supporting details </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23. A listening text on the same topic is presented (Shiels, J. 1993. Communication in the Modern English Classroom. Council of Europe Press)</a:t>
                      </a:r>
                      <a:endParaRPr sz="1400" u="none" strike="noStrike" cap="none"/>
                    </a:p>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47"/>
          <p:cNvSpPr txBox="1">
            <a:spLocks noGrp="1"/>
          </p:cNvSpPr>
          <p:nvPr>
            <p:ph type="title"/>
          </p:nvPr>
        </p:nvSpPr>
        <p:spPr>
          <a:xfrm>
            <a:off x="333772" y="820787"/>
            <a:ext cx="8090135"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400"/>
              <a:buFont typeface="Century Gothic"/>
              <a:buNone/>
            </a:pPr>
            <a:r>
              <a:rPr lang="ru-RU" sz="2400"/>
              <a:t>Find in the course-books or produce yourselves the reading activities as shown below.</a:t>
            </a:r>
            <a:endParaRPr sz="2400"/>
          </a:p>
        </p:txBody>
      </p:sp>
      <p:sp>
        <p:nvSpPr>
          <p:cNvPr id="388" name="Google Shape;388;p47"/>
          <p:cNvSpPr txBox="1">
            <a:spLocks noGrp="1"/>
          </p:cNvSpPr>
          <p:nvPr>
            <p:ph type="body" idx="1"/>
          </p:nvPr>
        </p:nvSpPr>
        <p:spPr>
          <a:xfrm>
            <a:off x="621804" y="-99392"/>
            <a:ext cx="5209815" cy="920179"/>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 2.6</a:t>
            </a:r>
            <a:endParaRPr b="1"/>
          </a:p>
        </p:txBody>
      </p:sp>
      <p:sp>
        <p:nvSpPr>
          <p:cNvPr id="389" name="Google Shape;389;p47"/>
          <p:cNvSpPr txBox="1"/>
          <p:nvPr/>
        </p:nvSpPr>
        <p:spPr>
          <a:xfrm>
            <a:off x="333772" y="1916832"/>
            <a:ext cx="8280920" cy="409342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ru-RU" sz="2000" b="1" i="0" u="none" strike="noStrike" cap="none">
                <a:solidFill>
                  <a:schemeClr val="dk1"/>
                </a:solidFill>
                <a:latin typeface="Century Gothic"/>
                <a:ea typeface="Century Gothic"/>
                <a:cs typeface="Century Gothic"/>
                <a:sym typeface="Century Gothic"/>
              </a:rPr>
              <a:t>a) Students read individual short subject-related texts and amplify them into a joint summary </a:t>
            </a:r>
            <a:br>
              <a:rPr lang="ru-RU" sz="2000" b="1" i="0" u="none" strike="noStrike" cap="none">
                <a:solidFill>
                  <a:schemeClr val="dk1"/>
                </a:solidFill>
                <a:latin typeface="Century Gothic"/>
                <a:ea typeface="Century Gothic"/>
                <a:cs typeface="Century Gothic"/>
                <a:sym typeface="Century Gothic"/>
              </a:rPr>
            </a:br>
            <a:r>
              <a:rPr lang="ru-RU" sz="2000" b="1" i="0" u="none" strike="noStrike" cap="none">
                <a:solidFill>
                  <a:schemeClr val="dk1"/>
                </a:solidFill>
                <a:latin typeface="Century Gothic"/>
                <a:ea typeface="Century Gothic"/>
                <a:cs typeface="Century Gothic"/>
                <a:sym typeface="Century Gothic"/>
              </a:rPr>
              <a:t>b) Students read jumbled instructions and put the instructions in the correct order </a:t>
            </a:r>
            <a:br>
              <a:rPr lang="ru-RU" sz="2000" b="1" i="0" u="none" strike="noStrike" cap="none">
                <a:solidFill>
                  <a:schemeClr val="dk1"/>
                </a:solidFill>
                <a:latin typeface="Century Gothic"/>
                <a:ea typeface="Century Gothic"/>
                <a:cs typeface="Century Gothic"/>
                <a:sym typeface="Century Gothic"/>
              </a:rPr>
            </a:br>
            <a:r>
              <a:rPr lang="ru-RU" sz="2000" b="1" i="0" u="none" strike="noStrike" cap="none">
                <a:solidFill>
                  <a:schemeClr val="dk1"/>
                </a:solidFill>
                <a:latin typeface="Century Gothic"/>
                <a:ea typeface="Century Gothic"/>
                <a:cs typeface="Century Gothic"/>
                <a:sym typeface="Century Gothic"/>
              </a:rPr>
              <a:t>c) Students read recipes and match them with pictures of food </a:t>
            </a:r>
            <a:br>
              <a:rPr lang="ru-RU" sz="2000" b="1" i="0" u="none" strike="noStrike" cap="none">
                <a:solidFill>
                  <a:schemeClr val="dk1"/>
                </a:solidFill>
                <a:latin typeface="Century Gothic"/>
                <a:ea typeface="Century Gothic"/>
                <a:cs typeface="Century Gothic"/>
                <a:sym typeface="Century Gothic"/>
              </a:rPr>
            </a:br>
            <a:r>
              <a:rPr lang="ru-RU" sz="2000" b="1" i="0" u="none" strike="noStrike" cap="none">
                <a:solidFill>
                  <a:schemeClr val="dk1"/>
                </a:solidFill>
                <a:latin typeface="Century Gothic"/>
                <a:ea typeface="Century Gothic"/>
                <a:cs typeface="Century Gothic"/>
                <a:sym typeface="Century Gothic"/>
              </a:rPr>
              <a:t>d) Students read an extract from a play and act it out </a:t>
            </a:r>
            <a:br>
              <a:rPr lang="ru-RU" sz="2000" b="1" i="0" u="none" strike="noStrike" cap="none">
                <a:solidFill>
                  <a:schemeClr val="dk1"/>
                </a:solidFill>
                <a:latin typeface="Century Gothic"/>
                <a:ea typeface="Century Gothic"/>
                <a:cs typeface="Century Gothic"/>
                <a:sym typeface="Century Gothic"/>
              </a:rPr>
            </a:br>
            <a:r>
              <a:rPr lang="ru-RU" sz="2000" b="1" i="0" u="none" strike="noStrike" cap="none">
                <a:solidFill>
                  <a:schemeClr val="dk1"/>
                </a:solidFill>
                <a:latin typeface="Century Gothic"/>
                <a:ea typeface="Century Gothic"/>
                <a:cs typeface="Century Gothic"/>
                <a:sym typeface="Century Gothic"/>
              </a:rPr>
              <a:t>e) Students match topic sentences with the paragraphs they come from </a:t>
            </a:r>
            <a:br>
              <a:rPr lang="ru-RU" sz="2000" b="1" i="0" u="none" strike="noStrike" cap="none">
                <a:solidFill>
                  <a:schemeClr val="dk1"/>
                </a:solidFill>
                <a:latin typeface="Century Gothic"/>
                <a:ea typeface="Century Gothic"/>
                <a:cs typeface="Century Gothic"/>
                <a:sym typeface="Century Gothic"/>
              </a:rPr>
            </a:br>
            <a:r>
              <a:rPr lang="ru-RU" sz="2000" b="1" i="0" u="none" strike="noStrike" cap="none">
                <a:solidFill>
                  <a:schemeClr val="dk1"/>
                </a:solidFill>
                <a:latin typeface="Century Gothic"/>
                <a:ea typeface="Century Gothic"/>
                <a:cs typeface="Century Gothic"/>
                <a:sym typeface="Century Gothic"/>
              </a:rPr>
              <a:t>f) Students read a number of texts and match the texts with the authors who might have written them </a:t>
            </a:r>
            <a:br>
              <a:rPr lang="ru-RU" sz="2000" b="1" i="0" u="none" strike="noStrike" cap="none">
                <a:solidFill>
                  <a:schemeClr val="dk1"/>
                </a:solidFill>
                <a:latin typeface="Century Gothic"/>
                <a:ea typeface="Century Gothic"/>
                <a:cs typeface="Century Gothic"/>
                <a:sym typeface="Century Gothic"/>
              </a:rPr>
            </a:br>
            <a:r>
              <a:rPr lang="ru-RU" sz="2000" b="1" i="0" u="none" strike="noStrike" cap="none">
                <a:solidFill>
                  <a:schemeClr val="dk1"/>
                </a:solidFill>
                <a:latin typeface="Century Gothic"/>
                <a:ea typeface="Century Gothic"/>
                <a:cs typeface="Century Gothic"/>
                <a:sym typeface="Century Gothic"/>
              </a:rPr>
              <a:t>g) Students read information and convert it into bar graphs or pie charts (Adapted from Harmer. J., 1998. How to Teach English. Longman)</a:t>
            </a:r>
            <a:endParaRPr sz="2000" b="1"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48"/>
          <p:cNvSpPr txBox="1">
            <a:spLocks noGrp="1"/>
          </p:cNvSpPr>
          <p:nvPr>
            <p:ph type="title"/>
          </p:nvPr>
        </p:nvSpPr>
        <p:spPr>
          <a:xfrm>
            <a:off x="812589" y="908720"/>
            <a:ext cx="8234151"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000"/>
              <a:buFont typeface="Century Gothic"/>
              <a:buNone/>
            </a:pPr>
            <a:r>
              <a:rPr lang="ru-RU" sz="2000" b="1"/>
              <a:t>Micro-teaching</a:t>
            </a:r>
            <a:br>
              <a:rPr lang="ru-RU" sz="2000" b="1"/>
            </a:br>
            <a:r>
              <a:rPr lang="ru-RU" sz="2000"/>
              <a:t>Design an activity for teaching to read in the three-phase framework and run it with your pupils or peers. Reflect on the activity using the given format.</a:t>
            </a:r>
            <a:br>
              <a:rPr lang="ru-RU" sz="2000"/>
            </a:br>
            <a:endParaRPr sz="2000"/>
          </a:p>
        </p:txBody>
      </p:sp>
      <p:sp>
        <p:nvSpPr>
          <p:cNvPr id="395" name="Google Shape;395;p48"/>
          <p:cNvSpPr txBox="1">
            <a:spLocks noGrp="1"/>
          </p:cNvSpPr>
          <p:nvPr>
            <p:ph type="body" idx="1"/>
          </p:nvPr>
        </p:nvSpPr>
        <p:spPr>
          <a:xfrm>
            <a:off x="812589" y="260648"/>
            <a:ext cx="6217927" cy="848171"/>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 2.6</a:t>
            </a:r>
            <a:endParaRPr b="1"/>
          </a:p>
          <a:p>
            <a:pPr marL="0" lvl="0" indent="0" algn="l" rtl="0">
              <a:lnSpc>
                <a:spcPct val="95000"/>
              </a:lnSpc>
              <a:spcBef>
                <a:spcPts val="0"/>
              </a:spcBef>
              <a:spcAft>
                <a:spcPts val="0"/>
              </a:spcAft>
              <a:buClr>
                <a:schemeClr val="dk1"/>
              </a:buClr>
              <a:buSzPts val="2800"/>
              <a:buNone/>
            </a:pPr>
            <a:endParaRPr/>
          </a:p>
        </p:txBody>
      </p:sp>
      <p:graphicFrame>
        <p:nvGraphicFramePr>
          <p:cNvPr id="396" name="Google Shape;396;p48"/>
          <p:cNvGraphicFramePr/>
          <p:nvPr/>
        </p:nvGraphicFramePr>
        <p:xfrm>
          <a:off x="333772" y="2636912"/>
          <a:ext cx="3000000" cy="3000000"/>
        </p:xfrm>
        <a:graphic>
          <a:graphicData uri="http://schemas.openxmlformats.org/drawingml/2006/table">
            <a:tbl>
              <a:tblPr firstRow="1" bandRow="1">
                <a:noFill/>
                <a:tableStyleId>{C79A2024-8E08-4886-AB1F-5ACCF71C82C3}</a:tableStyleId>
              </a:tblPr>
              <a:tblGrid>
                <a:gridCol w="4140450">
                  <a:extLst>
                    <a:ext uri="{9D8B030D-6E8A-4147-A177-3AD203B41FA5}">
                      <a16:colId xmlns:a16="http://schemas.microsoft.com/office/drawing/2014/main" val="20000"/>
                    </a:ext>
                  </a:extLst>
                </a:gridCol>
                <a:gridCol w="828100">
                  <a:extLst>
                    <a:ext uri="{9D8B030D-6E8A-4147-A177-3AD203B41FA5}">
                      <a16:colId xmlns:a16="http://schemas.microsoft.com/office/drawing/2014/main" val="20001"/>
                    </a:ext>
                  </a:extLst>
                </a:gridCol>
                <a:gridCol w="828100">
                  <a:extLst>
                    <a:ext uri="{9D8B030D-6E8A-4147-A177-3AD203B41FA5}">
                      <a16:colId xmlns:a16="http://schemas.microsoft.com/office/drawing/2014/main" val="20002"/>
                    </a:ext>
                  </a:extLst>
                </a:gridCol>
                <a:gridCol w="828100">
                  <a:extLst>
                    <a:ext uri="{9D8B030D-6E8A-4147-A177-3AD203B41FA5}">
                      <a16:colId xmlns:a16="http://schemas.microsoft.com/office/drawing/2014/main" val="20003"/>
                    </a:ext>
                  </a:extLst>
                </a:gridCol>
                <a:gridCol w="828100">
                  <a:extLst>
                    <a:ext uri="{9D8B030D-6E8A-4147-A177-3AD203B41FA5}">
                      <a16:colId xmlns:a16="http://schemas.microsoft.com/office/drawing/2014/main" val="20004"/>
                    </a:ext>
                  </a:extLst>
                </a:gridCol>
                <a:gridCol w="828100">
                  <a:extLst>
                    <a:ext uri="{9D8B030D-6E8A-4147-A177-3AD203B41FA5}">
                      <a16:colId xmlns:a16="http://schemas.microsoft.com/office/drawing/2014/main" val="20005"/>
                    </a:ext>
                  </a:extLst>
                </a:gridCol>
              </a:tblGrid>
              <a:tr h="370850">
                <a:tc>
                  <a:txBody>
                    <a:bodyPr/>
                    <a:lstStyle/>
                    <a:p>
                      <a:pPr marL="0" marR="0" lvl="0" indent="0" algn="ctr"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Points of analysis</a:t>
                      </a:r>
                      <a:endParaRPr sz="2400" u="none" strike="noStrike" cap="none"/>
                    </a:p>
                  </a:txBody>
                  <a:tcPr marL="91450" marR="91450" marT="45725" marB="45725"/>
                </a:tc>
                <a:tc gridSpan="5">
                  <a:txBody>
                    <a:bodyPr/>
                    <a:lstStyle/>
                    <a:p>
                      <a:pPr marL="0" marR="0" lvl="0" indent="0" algn="ctr" rtl="0">
                        <a:lnSpc>
                          <a:spcPct val="100000"/>
                        </a:lnSpc>
                        <a:spcBef>
                          <a:spcPts val="0"/>
                        </a:spcBef>
                        <a:spcAft>
                          <a:spcPts val="0"/>
                        </a:spcAft>
                        <a:buClr>
                          <a:srgbClr val="000000"/>
                        </a:buClr>
                        <a:buSzPts val="2400"/>
                        <a:buFont typeface="Arial"/>
                        <a:buNone/>
                      </a:pPr>
                      <a:r>
                        <a:rPr lang="ru-RU" sz="2400" b="0" i="0" u="none" strike="noStrike" cap="none">
                          <a:solidFill>
                            <a:schemeClr val="lt1"/>
                          </a:solidFill>
                          <a:latin typeface="Century Gothic"/>
                          <a:ea typeface="Century Gothic"/>
                          <a:cs typeface="Century Gothic"/>
                          <a:sym typeface="Century Gothic"/>
                        </a:rPr>
                        <a:t>Assessment</a:t>
                      </a:r>
                      <a:endParaRPr sz="2400" u="none" strike="noStrike" cap="none"/>
                    </a:p>
                  </a:txBody>
                  <a:tcPr marL="91450" marR="91450" marT="45725" marB="45725"/>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1</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2</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3</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4</a:t>
                      </a: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r>
                        <a:rPr lang="ru-RU" sz="2400" u="none" strike="noStrike" cap="none"/>
                        <a:t>5</a:t>
                      </a:r>
                      <a:endParaRPr sz="24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lnSpc>
                          <a:spcPct val="100000"/>
                        </a:lnSpc>
                        <a:spcBef>
                          <a:spcPts val="0"/>
                        </a:spcBef>
                        <a:spcAft>
                          <a:spcPts val="0"/>
                        </a:spcAft>
                        <a:buClr>
                          <a:srgbClr val="000000"/>
                        </a:buClr>
                        <a:buSzPts val="2000"/>
                        <a:buFont typeface="Arial"/>
                        <a:buNone/>
                      </a:pPr>
                      <a:r>
                        <a:rPr lang="ru-RU" sz="2000" b="0" i="0" u="none" strike="noStrike" cap="none">
                          <a:solidFill>
                            <a:schemeClr val="dk1"/>
                          </a:solidFill>
                          <a:latin typeface="Century Gothic"/>
                          <a:ea typeface="Century Gothic"/>
                          <a:cs typeface="Century Gothic"/>
                          <a:sym typeface="Century Gothic"/>
                        </a:rPr>
                        <a:t>Clear goal</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Laconic explanation</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Helpful pre-reading</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Involved reading</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Insightful post-reading</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Adequate language level</a:t>
                      </a:r>
                      <a:br>
                        <a:rPr lang="ru-RU" sz="2000" b="0" i="0" u="none" strike="noStrike" cap="none">
                          <a:solidFill>
                            <a:schemeClr val="dk1"/>
                          </a:solidFill>
                          <a:latin typeface="Century Gothic"/>
                          <a:ea typeface="Century Gothic"/>
                          <a:cs typeface="Century Gothic"/>
                          <a:sym typeface="Century Gothic"/>
                        </a:rPr>
                      </a:br>
                      <a:r>
                        <a:rPr lang="ru-RU" sz="2000" b="0" i="0" u="none" strike="noStrike" cap="none">
                          <a:solidFill>
                            <a:schemeClr val="dk1"/>
                          </a:solidFill>
                          <a:latin typeface="Century Gothic"/>
                          <a:ea typeface="Century Gothic"/>
                          <a:cs typeface="Century Gothic"/>
                          <a:sym typeface="Century Gothic"/>
                        </a:rPr>
                        <a:t>Adequate task level</a:t>
                      </a:r>
                      <a:endParaRPr sz="2000" u="none" strike="noStrike" cap="none"/>
                    </a:p>
                  </a:txBody>
                  <a:tcPr marL="91450" marR="91450" marT="45725" marB="45725"/>
                </a:tc>
                <a:tc gridSpan="5">
                  <a:txBody>
                    <a:bodyPr/>
                    <a:lstStyle/>
                    <a:p>
                      <a:pPr marL="0" marR="0" lvl="0" indent="0" algn="l"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2"/>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49"/>
          <p:cNvSpPr txBox="1">
            <a:spLocks noGrp="1"/>
          </p:cNvSpPr>
          <p:nvPr>
            <p:ph type="title"/>
          </p:nvPr>
        </p:nvSpPr>
        <p:spPr>
          <a:xfrm>
            <a:off x="779574" y="908720"/>
            <a:ext cx="7008574" cy="1930400"/>
          </a:xfrm>
          <a:prstGeom prst="rect">
            <a:avLst/>
          </a:prstGeom>
          <a:noFill/>
          <a:ln>
            <a:noFill/>
          </a:ln>
        </p:spPr>
        <p:txBody>
          <a:bodyPr spcFirstLastPara="1" wrap="square" lIns="121875" tIns="60925" rIns="121875" bIns="60925" anchor="t" anchorCtr="0">
            <a:normAutofit/>
          </a:bodyPr>
          <a:lstStyle/>
          <a:p>
            <a:pPr marL="0" lvl="0" indent="0" algn="l" rtl="0">
              <a:lnSpc>
                <a:spcPct val="85000"/>
              </a:lnSpc>
              <a:spcBef>
                <a:spcPts val="0"/>
              </a:spcBef>
              <a:spcAft>
                <a:spcPts val="0"/>
              </a:spcAft>
              <a:buClr>
                <a:schemeClr val="dk1"/>
              </a:buClr>
              <a:buSzPts val="2000"/>
              <a:buFont typeface="Century Gothic"/>
              <a:buNone/>
            </a:pPr>
            <a:r>
              <a:rPr lang="ru-RU" sz="2000"/>
              <a:t>Integrated task</a:t>
            </a:r>
            <a:endParaRPr sz="2000"/>
          </a:p>
        </p:txBody>
      </p:sp>
      <p:sp>
        <p:nvSpPr>
          <p:cNvPr id="402" name="Google Shape;402;p49"/>
          <p:cNvSpPr txBox="1">
            <a:spLocks noGrp="1"/>
          </p:cNvSpPr>
          <p:nvPr>
            <p:ph type="body" idx="1"/>
          </p:nvPr>
        </p:nvSpPr>
        <p:spPr>
          <a:xfrm>
            <a:off x="779574" y="476672"/>
            <a:ext cx="6073911" cy="632147"/>
          </a:xfrm>
          <a:prstGeom prst="rect">
            <a:avLst/>
          </a:prstGeom>
          <a:noFill/>
          <a:ln>
            <a:noFill/>
          </a:ln>
        </p:spPr>
        <p:txBody>
          <a:bodyPr spcFirstLastPara="1" wrap="square" lIns="121875" tIns="60925" rIns="121875" bIns="60925" anchor="b" anchorCtr="0">
            <a:normAutofit/>
          </a:bodyPr>
          <a:lstStyle/>
          <a:p>
            <a:pPr marL="0" lvl="0" indent="0" algn="l" rtl="0">
              <a:lnSpc>
                <a:spcPct val="95000"/>
              </a:lnSpc>
              <a:spcBef>
                <a:spcPts val="0"/>
              </a:spcBef>
              <a:spcAft>
                <a:spcPts val="0"/>
              </a:spcAft>
              <a:buClr>
                <a:schemeClr val="dk1"/>
              </a:buClr>
              <a:buSzPts val="2800"/>
              <a:buNone/>
            </a:pPr>
            <a:r>
              <a:rPr lang="ru-RU" b="1"/>
              <a:t>Exploratory task 2.6</a:t>
            </a:r>
            <a:endParaRPr b="1"/>
          </a:p>
          <a:p>
            <a:pPr marL="0" lvl="0" indent="0" algn="l" rtl="0">
              <a:lnSpc>
                <a:spcPct val="95000"/>
              </a:lnSpc>
              <a:spcBef>
                <a:spcPts val="0"/>
              </a:spcBef>
              <a:spcAft>
                <a:spcPts val="0"/>
              </a:spcAft>
              <a:buClr>
                <a:schemeClr val="dk1"/>
              </a:buClr>
              <a:buSzPts val="2800"/>
              <a:buNone/>
            </a:pPr>
            <a:endParaRPr/>
          </a:p>
        </p:txBody>
      </p:sp>
      <p:sp>
        <p:nvSpPr>
          <p:cNvPr id="403" name="Google Shape;403;p49"/>
          <p:cNvSpPr txBox="1"/>
          <p:nvPr/>
        </p:nvSpPr>
        <p:spPr>
          <a:xfrm>
            <a:off x="779574" y="1881762"/>
            <a:ext cx="7704856" cy="3847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ru-RU" sz="2000" b="1" i="1" u="none" strike="noStrike" cap="none">
                <a:solidFill>
                  <a:schemeClr val="dk1"/>
                </a:solidFill>
                <a:latin typeface="Century Gothic"/>
                <a:ea typeface="Century Gothic"/>
                <a:cs typeface="Century Gothic"/>
                <a:sym typeface="Century Gothic"/>
              </a:rPr>
              <a:t>· Describe your teaching situation (classroom or peers)</a:t>
            </a:r>
            <a:br>
              <a:rPr lang="ru-RU" sz="2000" b="1" i="1" u="none" strike="noStrike" cap="none">
                <a:solidFill>
                  <a:schemeClr val="dk1"/>
                </a:solidFill>
                <a:latin typeface="Century Gothic"/>
                <a:ea typeface="Century Gothic"/>
                <a:cs typeface="Century Gothic"/>
                <a:sym typeface="Century Gothic"/>
              </a:rPr>
            </a:br>
            <a:endParaRPr sz="2000" b="1" i="1"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1" i="1" u="none" strike="noStrike" cap="none">
                <a:solidFill>
                  <a:schemeClr val="dk1"/>
                </a:solidFill>
                <a:latin typeface="Century Gothic"/>
                <a:ea typeface="Century Gothic"/>
                <a:cs typeface="Century Gothic"/>
                <a:sym typeface="Century Gothic"/>
              </a:rPr>
              <a:t>· Clarify the goal of teaching to read in your teaching situation</a:t>
            </a:r>
            <a:br>
              <a:rPr lang="ru-RU" sz="2000" b="1" i="1" u="none" strike="noStrike" cap="none">
                <a:solidFill>
                  <a:schemeClr val="dk1"/>
                </a:solidFill>
                <a:latin typeface="Century Gothic"/>
                <a:ea typeface="Century Gothic"/>
                <a:cs typeface="Century Gothic"/>
                <a:sym typeface="Century Gothic"/>
              </a:rPr>
            </a:br>
            <a:endParaRPr sz="2000" b="1" i="1"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1" i="1" u="none" strike="noStrike" cap="none">
                <a:solidFill>
                  <a:schemeClr val="dk1"/>
                </a:solidFill>
                <a:latin typeface="Century Gothic"/>
                <a:ea typeface="Century Gothic"/>
                <a:cs typeface="Century Gothic"/>
                <a:sym typeface="Century Gothic"/>
              </a:rPr>
              <a:t>· Give a rationale of teaching to read in your particular case</a:t>
            </a:r>
            <a:br>
              <a:rPr lang="ru-RU" sz="2000" b="1" i="1" u="none" strike="noStrike" cap="none">
                <a:solidFill>
                  <a:schemeClr val="dk1"/>
                </a:solidFill>
                <a:latin typeface="Century Gothic"/>
                <a:ea typeface="Century Gothic"/>
                <a:cs typeface="Century Gothic"/>
                <a:sym typeface="Century Gothic"/>
              </a:rPr>
            </a:br>
            <a:endParaRPr sz="2000" b="1" i="1"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1" i="1" u="none" strike="noStrike" cap="none">
                <a:solidFill>
                  <a:schemeClr val="dk1"/>
                </a:solidFill>
                <a:latin typeface="Century Gothic"/>
                <a:ea typeface="Century Gothic"/>
                <a:cs typeface="Century Gothic"/>
                <a:sym typeface="Century Gothic"/>
              </a:rPr>
              <a:t>· Design and run your reading activity</a:t>
            </a:r>
            <a:br>
              <a:rPr lang="ru-RU" sz="2000" b="1" i="1" u="none" strike="noStrike" cap="none">
                <a:solidFill>
                  <a:schemeClr val="dk1"/>
                </a:solidFill>
                <a:latin typeface="Century Gothic"/>
                <a:ea typeface="Century Gothic"/>
                <a:cs typeface="Century Gothic"/>
                <a:sym typeface="Century Gothic"/>
              </a:rPr>
            </a:br>
            <a:endParaRPr sz="2000" b="1" i="1"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000"/>
              <a:buFont typeface="Arial"/>
              <a:buNone/>
            </a:pPr>
            <a:r>
              <a:rPr lang="ru-RU" sz="2000" b="1" i="1" u="none" strike="noStrike" cap="none">
                <a:solidFill>
                  <a:schemeClr val="dk1"/>
                </a:solidFill>
                <a:latin typeface="Century Gothic"/>
                <a:ea typeface="Century Gothic"/>
                <a:cs typeface="Century Gothic"/>
                <a:sym typeface="Century Gothic"/>
              </a:rPr>
              <a:t>· Reflect on your reading activity and draw recommendations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heme/theme1.xml><?xml version="1.0" encoding="utf-8"?>
<a:theme xmlns:a="http://schemas.openxmlformats.org/drawingml/2006/main" name="Книги в формате 16 x 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5389</Words>
  <Application>Microsoft Office PowerPoint</Application>
  <PresentationFormat>Произвольный</PresentationFormat>
  <Paragraphs>391</Paragraphs>
  <Slides>49</Slides>
  <Notes>49</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49</vt:i4>
      </vt:variant>
    </vt:vector>
  </HeadingPairs>
  <TitlesOfParts>
    <vt:vector size="52" baseType="lpstr">
      <vt:lpstr>Arial</vt:lpstr>
      <vt:lpstr>Century Gothic</vt:lpstr>
      <vt:lpstr>Книги в формате 16 x 9</vt:lpstr>
      <vt:lpstr>Teaching to read</vt:lpstr>
      <vt:lpstr>What do you have to do in this unit?</vt:lpstr>
      <vt:lpstr>The aim of this unit </vt:lpstr>
      <vt:lpstr>Warming up discussion</vt:lpstr>
      <vt:lpstr>Презентация PowerPoint</vt:lpstr>
      <vt:lpstr>Презентация PowerPoint</vt:lpstr>
      <vt:lpstr>Презентация PowerPoint</vt:lpstr>
      <vt:lpstr>Презентация PowerPoint</vt:lpstr>
      <vt:lpstr>  </vt:lpstr>
      <vt:lpstr>Презентация PowerPoint</vt:lpstr>
      <vt:lpstr>  </vt:lpstr>
      <vt:lpstr>  </vt:lpstr>
      <vt:lpstr>Презентация PowerPoint</vt:lpstr>
      <vt:lpstr>  </vt:lpstr>
      <vt:lpstr>Презентация PowerPoint</vt:lpstr>
      <vt:lpstr>  </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Teaching reading to advanced students can be organised with a single text (skimming and scanning reading), parallel texts (reading two or more texts on the same subject thus creating information gap between the readers), divided text (splitting the text into parts and handing them out for the learners to read and them put information together, thus organising a jig-saw reading). Advanced reading activities can take the form of cued reading (finding information in the text as relevant to the cue given), guided reading.</vt:lpstr>
      <vt:lpstr>Task: Do the following stress test and estimate your stress level. Encode your answers as 1 “always”, 2 “almost always”, 3 “occasionally”, 4 “almost never”, 5 “never” . Total scoring over 24 indicates that your stress level is reaching a dangerous mark.</vt:lpstr>
      <vt:lpstr>Reading activities are based on a number of techniques for teaching to read. </vt:lpstr>
      <vt:lpstr>Techniques for teaching to read include extracting (extracting information from the text in answer to questions or other elicitation tasks), cloze procedure (filling gaps in the text), sequencing text parts (restoring the logical order of the crippled text), matching (matching headlines and passages in the text), restoration of the text (restoring the t t), fitting in sentences or passages (fitting in the sentences or passages in the points of the text, where they are logically appropriate), digest (summarizing the most essential information points from a number of texts), comment (reader's response on the text). </vt:lpstr>
      <vt:lpstr>Do the following selection of reading activities and let your partner do “time-and-motion” study with a stop-watch (record how much time your partner has spent on each task). Compare the time you needed for each task. Explain the reason for the difference in the “time-on-task”. Write the time and the answers in the right column. Share the results in the group.</vt:lpstr>
      <vt:lpstr>2.3 </vt:lpstr>
      <vt:lpstr>2.3</vt:lpstr>
      <vt:lpstr>The task under analysis is to read the text and to tick off the "true" statements. Work in small groups. Decide on the “true” and “false” sentences and pick up the information from the text that serves your arguments.</vt:lpstr>
      <vt:lpstr>Put a tick next to the statements, which you think, are true. What cues from the text do you use in each case?</vt:lpstr>
      <vt:lpstr>Reading activities are organised in the three-phase framework</vt:lpstr>
      <vt:lpstr>Match the following tasks with the “pre-reading”, “while-reading” and “post-reading” stage”.</vt:lpstr>
      <vt:lpstr>2.5</vt:lpstr>
      <vt:lpstr>2.5</vt:lpstr>
      <vt:lpstr>Find in the course-books or produce yourselves the reading activities as shown below.</vt:lpstr>
      <vt:lpstr>Micro-teaching Design an activity for teaching to read in the three-phase framework and run it with your pupils or peers. Reflect on the activity using the given format. </vt:lpstr>
      <vt:lpstr>Integrated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to read</dc:title>
  <dc:creator>Anastasia</dc:creator>
  <cp:lastModifiedBy>Elena Elena</cp:lastModifiedBy>
  <cp:revision>1</cp:revision>
  <dcterms:created xsi:type="dcterms:W3CDTF">2020-11-25T06:41:28Z</dcterms:created>
  <dcterms:modified xsi:type="dcterms:W3CDTF">2024-03-27T16:40:42Z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