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71" r:id="rId4"/>
    <p:sldId id="272" r:id="rId5"/>
    <p:sldId id="258" r:id="rId6"/>
    <p:sldId id="259" r:id="rId7"/>
    <p:sldId id="266" r:id="rId8"/>
    <p:sldId id="267" r:id="rId9"/>
    <p:sldId id="268" r:id="rId10"/>
    <p:sldId id="269" r:id="rId11"/>
    <p:sldId id="270" r:id="rId12"/>
    <p:sldId id="260" r:id="rId13"/>
    <p:sldId id="273" r:id="rId14"/>
    <p:sldId id="274" r:id="rId15"/>
    <p:sldId id="276" r:id="rId16"/>
    <p:sldId id="277" r:id="rId17"/>
    <p:sldId id="278" r:id="rId18"/>
    <p:sldId id="279" r:id="rId19"/>
    <p:sldId id="280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14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F7CE1C9-D572-46C0-A508-DF2CEFF899D1}" type="datetimeFigureOut">
              <a:rPr lang="ru-RU" smtClean="0"/>
              <a:t>10.09.2023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485F987-74CD-43DA-9C55-7A45A7CAB02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8424936" cy="3528392"/>
          </a:xfrm>
        </p:spPr>
        <p:txBody>
          <a:bodyPr>
            <a:normAutofit/>
          </a:bodyPr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 иностранному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языку.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итоговый контроль.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контроля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68698" y="5805264"/>
            <a:ext cx="4752529" cy="401267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Подготовила:</a:t>
            </a:r>
          </a:p>
          <a:p>
            <a:r>
              <a:rPr lang="ru-RU" b="1" dirty="0" err="1" smtClean="0">
                <a:solidFill>
                  <a:schemeClr val="tx1"/>
                </a:solidFill>
              </a:rPr>
              <a:t>Большачкова</a:t>
            </a:r>
            <a:r>
              <a:rPr lang="ru-RU" b="1" dirty="0" smtClean="0">
                <a:solidFill>
                  <a:schemeClr val="tx1"/>
                </a:solidFill>
              </a:rPr>
              <a:t> Алина ВАБ-411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46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520940" cy="548640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контроль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700808"/>
            <a:ext cx="7520940" cy="3579849"/>
          </a:xfrm>
        </p:spPr>
        <p:txBody>
          <a:bodyPr>
            <a:normAutofit/>
          </a:bodyPr>
          <a:lstStyle/>
          <a:p>
            <a:pPr indent="0" algn="just"/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</a:t>
            </a:r>
            <a:r>
              <a:rPr lang="ru-RU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означает выявление, установление и оценивание знаний учащихся для внесения необходимых корректив в процесс обучения, для совершенствования его содержания, методов, средств и форм организации.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72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520940" cy="620648"/>
          </a:xfrm>
        </p:spPr>
        <p:txBody>
          <a:bodyPr/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позволяет: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412776"/>
            <a:ext cx="7516316" cy="3483725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arenR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преподавателю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информацию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/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о результатах работы группы учащихся в целом и каждого учащегося в отдельности;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 результатах своей работы (узнать, насколько эффективны приёмы обучения, определить неудачи в работе, что позволяет внести изменения в программу обучения);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учащимся: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повысить мотивацию в обучении, так как контроль свидетельствует об успехах или неудачах в работе;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более прилежно учиться, вносить коррективы в свою учебную деятельность.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70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520940" cy="548640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Объектами контроля на занятиях являются: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556792"/>
            <a:ext cx="7520940" cy="3579849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знания и сформированные на их основе навыки (языковая компетенция);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умения пользоваться приобретёнными знаниями и навыками в различных ситуациях общения (коммуникативная компетенция);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знание страны изучаемого языка и национальных особенностей речевого поведения его носителей (социокультурная компетенция).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52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и задачи контроля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196752"/>
            <a:ext cx="7520940" cy="3579849"/>
          </a:xfrm>
        </p:spPr>
        <p:txBody>
          <a:bodyPr numCol="2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проверочная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оценочная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мотивационно-стимулирующая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корригирующая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диагностирующая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обобщающая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управленческая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контроля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12776"/>
            <a:ext cx="7520940" cy="357984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предварительный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текущий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периодический </a:t>
            </a:r>
            <a:r>
              <a:rPr lang="ru-RU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(рубежный, тематический) </a:t>
            </a:r>
            <a:endParaRPr lang="ru-RU" sz="28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итоговый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34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20940" cy="548640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Текущий контроль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12776"/>
            <a:ext cx="7520940" cy="3579849"/>
          </a:xfrm>
        </p:spPr>
        <p:txBody>
          <a:bodyPr>
            <a:normAutofit fontScale="85000" lnSpcReduction="10000"/>
          </a:bodyPr>
          <a:lstStyle/>
          <a:p>
            <a:pPr marL="685800" algn="just"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степень усвоения материала учащимися и уровень их владения навыками и умениями, имеет огромное обучающее значение.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устанавливать недостатки и успехи каждого учащегося и осуществляет речевое общение.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Позволяет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судить об успешности овладения языком, процессе становления и развития речевых навыков и умений.</a:t>
            </a:r>
          </a:p>
          <a:p>
            <a:pPr indent="0" algn="just"/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должен быть регулярным и направлен на проверку усвоения учащимися определенной части учебного материала.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66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520940" cy="548640"/>
          </a:xfrm>
        </p:spPr>
        <p:txBody>
          <a:bodyPr/>
          <a:lstStyle/>
          <a:p>
            <a:pPr algn="ctr"/>
            <a:r>
              <a:rPr lang="ru-RU" dirty="0"/>
              <a:t>Периодический контроль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24744"/>
            <a:ext cx="7520940" cy="3579849"/>
          </a:xfrm>
        </p:spPr>
        <p:txBody>
          <a:bodyPr>
            <a:noAutofit/>
          </a:bodyPr>
          <a:lstStyle/>
          <a:p>
            <a:pPr marL="628650" indent="-285750" algn="just"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изучения темы или целого раздела программы.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285750" algn="just"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целью выявление степени усвоения учащимися комплекса вопросов как в области языкового материала, так и вида речевой деятельности.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285750" algn="just"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завершению изучения темы.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8650" indent="-285750" algn="just">
              <a:buFont typeface="Arial" panose="020B0604020202020204" pitchFamily="34" charset="0"/>
              <a:buChar char="•"/>
            </a:pP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озволяет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судить об эффективности овладения разделом программного материала.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38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Итоговый контроль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84784"/>
            <a:ext cx="7520940" cy="357984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установление уровня владения языком, достигнутого в результате усвоения значительного по объему материала (в конце семестра, учебного года) проверяться должно не только запоминание языкового материала, но и развитие навыков владения им.</a:t>
            </a:r>
          </a:p>
        </p:txBody>
      </p:sp>
    </p:spTree>
    <p:extLst>
      <p:ext uri="{BB962C8B-B14F-4D97-AF65-F5344CB8AC3E}">
        <p14:creationId xmlns:p14="http://schemas.microsoft.com/office/powerpoint/2010/main" val="330415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Самоконтроль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340768"/>
            <a:ext cx="7520940" cy="357984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специально обучают ребят приемам самоконтроля. Самостоятельная проверка своих действий и сверка результата с ответом при всем их различии выполняют одну и ту же функцию – функцию контроля. Чем раньше поймет школьник необходимость постоянно самоконтроля, тем лучше.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9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Государственный контроль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060848"/>
            <a:ext cx="7520940" cy="3579849"/>
          </a:xfrm>
        </p:spPr>
        <p:txBody>
          <a:bodyPr>
            <a:normAutofit/>
          </a:bodyPr>
          <a:lstStyle/>
          <a:p>
            <a:pPr algn="ctr"/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выпускной </a:t>
            </a:r>
            <a:r>
              <a:rPr lang="ru-RU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 по иностранному </a:t>
            </a:r>
            <a:r>
              <a:rPr lang="ru-RU" sz="2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языку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23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520940" cy="548640"/>
          </a:xfrm>
        </p:spPr>
        <p:txBody>
          <a:bodyPr/>
          <a:lstStyle/>
          <a:p>
            <a:pPr algn="ctr"/>
            <a:r>
              <a:rPr lang="ru-RU" sz="2400" dirty="0"/>
              <a:t>Формы контроля принято различать следующие организационные формы контроля: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00808"/>
            <a:ext cx="7520940" cy="3579849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фронтальный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парный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000"/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перечисленных форм контроля может осуществляться устно или письменно. Выбор формы контроля зависит от проверяемого речевого умения и вида контроля- итогового завершающего или текущего.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68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520940" cy="548640"/>
          </a:xfrm>
        </p:spPr>
        <p:txBody>
          <a:bodyPr/>
          <a:lstStyle/>
          <a:p>
            <a:pPr algn="ctr"/>
            <a:r>
              <a:rPr lang="ru-RU" dirty="0"/>
              <a:t>Традиционные формы контроля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124744"/>
            <a:ext cx="7520940" cy="3579849"/>
          </a:xfrm>
        </p:spPr>
        <p:txBody>
          <a:bodyPr numCol="2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устный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опрос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фронтальный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опрос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диктант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контрольная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зачет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тест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домашние работы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самоконтроль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31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Нетрадиционные формы контроля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3579849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головоломки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ребусы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кроссворды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работ и проектов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урок-викторина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урок-соревнование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урок-экзамен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(«Смотр знаний»)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урок-отчет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заданий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64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Требования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dirty="0"/>
              <a:t> 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осуществляться на должном уровне только в том случае, если будут выполнены такие требования, как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регулярность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всесторонность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диффиренцированность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объективность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соблюдение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воспитательного воздействия контроля.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11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Правила ведения контроля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носить регулярный характер.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охватывать максимальное количество учащихся за единицу времени. Поэтому в каждом отдельном случае он не должен занимать много времени.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Объём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контролируемого материала должен быть небольшим, но достаточно репрезентативным, чтобы по степени его усвоения/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неусвоения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владения/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невладения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 учащимися можно было судить, приобрели ли они необходимые навыки и умения. Так как обучение и контроль органично связаны, при проведении контроля следует отталкиваться от конкретных задач урока.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0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Тесты как вид контроля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124744"/>
            <a:ext cx="7520940" cy="3579849"/>
          </a:xfrm>
        </p:spPr>
        <p:txBody>
          <a:bodyPr>
            <a:normAutofit lnSpcReduction="10000"/>
          </a:bodyPr>
          <a:lstStyle/>
          <a:p>
            <a:r>
              <a:rPr lang="ru-RU" b="0" dirty="0"/>
              <a:t> 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теста определяется в первую очередь показателями его надежности и </a:t>
            </a:r>
            <a:r>
              <a:rPr lang="ru-RU" sz="2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валидности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</a:t>
            </a:r>
            <a:r>
              <a:rPr lang="ru-RU" sz="24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надежности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свидетельствует о том, насколько последовательны результаты этих измерений.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Валидным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считаться тест, измеряющий уровень развития тех умений, навыков, знаний, для измерения которых он предназначался составителями.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9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Тестирование в обучении ИЯ проводится для выявления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84784"/>
            <a:ext cx="7520940" cy="3579849"/>
          </a:xfrm>
        </p:spPr>
        <p:txBody>
          <a:bodyPr>
            <a:normAutofit/>
          </a:bodyPr>
          <a:lstStyle/>
          <a:p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уровня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в определенном виде деятельности;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спо­собностей к определенному виду деятельности;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трудностей в овладении тем или иным видом деятельности и возможных способов их преодоления.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87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Виды тестов и контрольных работ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перекрестный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(</a:t>
            </a:r>
            <a:r>
              <a:rPr lang="en-US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matching),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альтернативный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(</a:t>
            </a:r>
            <a:r>
              <a:rPr lang="en-US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true-false, </a:t>
            </a:r>
            <a:r>
              <a:rPr lang="en-US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ets</a:t>
            </a:r>
            <a:r>
              <a:rPr lang="en-US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множественный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(</a:t>
            </a:r>
            <a:r>
              <a:rPr lang="en-US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choice),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упорядочение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rearrangement),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окончание (</a:t>
            </a:r>
            <a:r>
              <a:rPr lang="en-US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completion),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замена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подстановка (</a:t>
            </a:r>
            <a:r>
              <a:rPr lang="en-US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substitution),</a:t>
            </a: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трансформация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вопрос,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внутриязыковое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перефразирование,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межъязыковое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перефразирование (перевод),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клоуз</a:t>
            </a: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-процедура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cloze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procedure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86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420888"/>
            <a:ext cx="7520940" cy="548640"/>
          </a:xfrm>
        </p:spPr>
        <p:txBody>
          <a:bodyPr/>
          <a:lstStyle/>
          <a:p>
            <a:pPr algn="ctr"/>
            <a:r>
              <a:rPr lang="ru-RU" sz="3600" dirty="0"/>
              <a:t>Спасибо за внимание!</a:t>
            </a: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187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84</TotalTime>
  <Words>680</Words>
  <Application>Microsoft Office PowerPoint</Application>
  <PresentationFormat>Экран (4:3)</PresentationFormat>
  <Paragraphs>108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Franklin Gothic Book</vt:lpstr>
      <vt:lpstr>Franklin Gothic Medium</vt:lpstr>
      <vt:lpstr>Times New Roman</vt:lpstr>
      <vt:lpstr>Tunga</vt:lpstr>
      <vt:lpstr>Wingdings</vt:lpstr>
      <vt:lpstr>Углы</vt:lpstr>
      <vt:lpstr>Контроль в обучении иностранному языку.  Текущий, итоговый контроль.  Функции и формы контроля. </vt:lpstr>
      <vt:lpstr>Что такое контроль</vt:lpstr>
      <vt:lpstr>Контроль позволяет: </vt:lpstr>
      <vt:lpstr>Объектами контроля на занятиях являются:</vt:lpstr>
      <vt:lpstr>Функции и задачи контроля</vt:lpstr>
      <vt:lpstr>Виды контроля</vt:lpstr>
      <vt:lpstr>Текущий контроль</vt:lpstr>
      <vt:lpstr>Периодический контроль</vt:lpstr>
      <vt:lpstr>Итоговый контроль</vt:lpstr>
      <vt:lpstr>Самоконтроль</vt:lpstr>
      <vt:lpstr>Государственный контроль</vt:lpstr>
      <vt:lpstr>Формы контроля принято различать следующие организационные формы контроля:</vt:lpstr>
      <vt:lpstr>Традиционные формы контроля</vt:lpstr>
      <vt:lpstr>Нетрадиционные формы контроля</vt:lpstr>
      <vt:lpstr>Требования</vt:lpstr>
      <vt:lpstr>Правила ведения контроля</vt:lpstr>
      <vt:lpstr>Тесты как вид контроля</vt:lpstr>
      <vt:lpstr>Тестирование в обучении ИЯ проводится для выявления</vt:lpstr>
      <vt:lpstr>Виды тестов и контрольных работ</vt:lpstr>
      <vt:lpstr>Спасибо за внимание! 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Контроль в обучении иностранному языку.  Текущий, итоговый контроль.  Функции и формы контроля.</dc:title>
  <dc:creator>Алина Большачкова</dc:creator>
  <cp:lastModifiedBy>Елена</cp:lastModifiedBy>
  <cp:revision>8</cp:revision>
  <dcterms:created xsi:type="dcterms:W3CDTF">2020-06-23T18:11:26Z</dcterms:created>
  <dcterms:modified xsi:type="dcterms:W3CDTF">2023-09-10T20:11:44Z</dcterms:modified>
</cp:coreProperties>
</file>