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02358-77C9-4FDF-BEA9-E1A37B6F17CD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882A4-CC27-4784-9571-FE0438BED4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700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A882A4-CC27-4784-9571-FE0438BED44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677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A446C-3BCE-4C49-B08D-9626B2FD3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EF6EFB-8C08-4DF1-9EB1-9984C0F69C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2C049F-B805-4C05-93AC-4ADCAF7B3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7940E-0233-4BF8-8500-8F4BEB8DA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34C755-01DC-452D-BCE1-68C2E3D2E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68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E99AC0-F33E-4D8D-8A70-7711FF537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205E97-3700-47FC-8B04-19251118A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BDD734-CDB0-4C6D-8962-62DA33F2D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B85BE3-D649-4990-B217-DF9D8680B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E050E-E685-4A02-B70B-1F38B9C23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4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81509E-5D27-4F12-A0D3-5389B1003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1FE9926-1867-487E-A8CB-4F0C84B4E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52E83-5E7A-42EA-B73A-3740E1C14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4010D1-AD63-42B8-83E3-4D9321493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4F18A4-F4A0-4098-943E-C0F5F3481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846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973C1-B465-4FA3-8DD8-8B11CABD4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690F31-F686-409F-8321-85EF050C50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171F67-BDE2-4AB4-8504-4FAECCC87B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37EA6F-5614-40F5-BD1B-161BC0D4D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2CB6040-E2DC-40EF-9C5F-9C21F5872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1B1447-6835-4224-9B68-2393B8DC3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231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9F982E-41C4-4927-A767-E129105D1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D57295-EE76-45A8-AADA-C7AA0E928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5E502DB-7F17-4905-BFD7-E4CE8BC7F9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01E6161-2CD4-4488-B32C-A046F97611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F138EA9-DABB-4439-8945-18F023B621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4F72EE3-60B1-45AB-85D9-16F528281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DC5421D-868D-4C82-9B87-573C670D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95C1F4E-05CC-4572-8D34-DEB42DE03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127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AA32E-996A-4263-B442-3D5F00B62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2B9590D-E5CE-4953-8F63-250FC6132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992E02F-1EAF-4A08-80EA-9B1F9D1B6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DDA6149-BC5B-4754-B2BD-BE06937D8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230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172AEC6-2977-43EA-B49E-120AE7357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3D6474B-8E94-4B9C-9DC1-53A6F399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17690A9-5C44-4827-B204-9310E0933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00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D48226-4B44-4469-B8AF-2B0E2643D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74EAC2-9D57-4833-9272-DA0E79137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BD679E5-8A00-4EA6-8733-75FB5636F6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16CFC8-BDFB-4298-9FE4-957610F9E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05F9D7-3606-4337-8126-972026944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F26B77-363D-4A1E-B143-ED0FFB9D5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632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F06B35-CCB1-4095-94EA-047C4A336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2BD66F1-86CB-409D-97D2-974E03A80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E773AAA-554B-4540-A766-65C1335B84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1D7915D-A32F-48CA-A171-1B623CA3F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ECC076C-4D74-4393-ACEE-6B1C28365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C1F7720-D431-4F04-AE61-B6C02E64B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96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F0570D-60BB-4D35-A742-CA7C7DCA5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C3246D1-88B2-4327-881D-9111012298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DBCB5C-EB72-4037-897D-FEE5679A0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799EF8-BC36-4CB5-9FF0-2A4958767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99334C-3A47-4372-B755-8F09FBCFE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47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257103-CDF3-4B68-9D92-CE48FB2982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29EBA5B-DDE0-42AB-A8C2-0061EBE720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CC6CFE-ADFB-4CB6-B3AE-374C5B036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F50BCB-A4B5-4703-8999-2B010E772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C2278F-D70A-4FC5-96F9-DB2B31930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080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8B83BB-5299-42E0-B4B0-9C590CC54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C7DC37A-9AA9-4A45-A698-8B885769F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F22CA1-05E4-4669-B832-A202689E8A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9FEA6-7514-4220-BC60-2C7DA7718234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5B036D-2F6A-4227-A121-1A516C0C23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723963-8E89-40C3-8590-3914E425F5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F89C3-2AFE-48DF-B75B-8F4AEA337B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568B4B-495D-4BA9-B637-E1AA15BB8619}"/>
              </a:ext>
            </a:extLst>
          </p:cNvPr>
          <p:cNvSpPr txBox="1"/>
          <p:nvPr/>
        </p:nvSpPr>
        <p:spPr>
          <a:xfrm>
            <a:off x="395112" y="0"/>
            <a:ext cx="1158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КУРСОВЫЕ И ДИСТАНЦИОННЫЕ КУРСЫ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7D7509-0864-41EF-8D71-5553383D4520}"/>
              </a:ext>
            </a:extLst>
          </p:cNvPr>
          <p:cNvSpPr txBox="1"/>
          <p:nvPr/>
        </p:nvSpPr>
        <p:spPr>
          <a:xfrm>
            <a:off x="654755" y="982133"/>
            <a:ext cx="1069057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Курсовой профиль</a:t>
            </a: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Популярность курсовой формы обучения объясняется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интенсивным характером занятий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их результативностью, тесной связью обучения языку с усвоением информации страноведческого характера, ориентацией обучения на интересы учащихся и их способности.</a:t>
            </a:r>
          </a:p>
        </p:txBody>
      </p:sp>
    </p:spTree>
    <p:extLst>
      <p:ext uri="{BB962C8B-B14F-4D97-AF65-F5344CB8AC3E}">
        <p14:creationId xmlns:p14="http://schemas.microsoft.com/office/powerpoint/2010/main" val="3578795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556BFD-A995-4D2D-80D8-DC29911C5096}"/>
              </a:ext>
            </a:extLst>
          </p:cNvPr>
          <p:cNvSpPr txBox="1"/>
          <p:nvPr/>
        </p:nvSpPr>
        <p:spPr>
          <a:xfrm>
            <a:off x="587022" y="428178"/>
            <a:ext cx="1072444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Курсы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различную продолжительность обучения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(от нескольких месяцев) и ориентированы на различный уровень подготовки учащихся. Занятия носят либо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характер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(овладение языком в разных видах речевой деятельности), либо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избирательный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(формирование навыков и умений в устной или письменной речи). В связи с потребностями учащих­ся обучение может быть ориентировано на одну или несколько сфер общения (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обиходно-бытовую, социокультурную, учебно-профессиональную, общественно-политическую)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отражать особенности языка повседневного либо делового общения.</a:t>
            </a:r>
          </a:p>
        </p:txBody>
      </p:sp>
    </p:spTree>
    <p:extLst>
      <p:ext uri="{BB962C8B-B14F-4D97-AF65-F5344CB8AC3E}">
        <p14:creationId xmlns:p14="http://schemas.microsoft.com/office/powerpoint/2010/main" val="692852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85AE54-5F20-463D-9F70-419161C1E4D8}"/>
              </a:ext>
            </a:extLst>
          </p:cNvPr>
          <p:cNvSpPr txBox="1"/>
          <p:nvPr/>
        </p:nvSpPr>
        <p:spPr>
          <a:xfrm>
            <a:off x="417689" y="428178"/>
            <a:ext cx="109728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курсового профиля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носят, как правило, четко выраженный коммуникативный характер и предусматривают широкое использование элементов интенсивной методики. В условиях отсутствия речевой среды преподаватели стремятся к максимальному ее воссозданию на занятиях, для чего используются технические средства, ролевые игры, привлекаются для работы носители языка. Преобладание на занятиях устных форм работы - важная особенность обучения, представляющая особую привлекательность для учащихся, стремящихся к активному владению языком.</a:t>
            </a:r>
          </a:p>
        </p:txBody>
      </p:sp>
    </p:spTree>
    <p:extLst>
      <p:ext uri="{BB962C8B-B14F-4D97-AF65-F5344CB8AC3E}">
        <p14:creationId xmlns:p14="http://schemas.microsoft.com/office/powerpoint/2010/main" val="3840504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B8D6A5-D5FB-4779-B596-349F4350817F}"/>
              </a:ext>
            </a:extLst>
          </p:cNvPr>
          <p:cNvSpPr txBox="1"/>
          <p:nvPr/>
        </p:nvSpPr>
        <p:spPr>
          <a:xfrm>
            <a:off x="598310" y="564444"/>
            <a:ext cx="1035191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форма работы получила реализацию в популярных в наши дни курсах и школах иностранных языков: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Deni's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School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(реклама школы обещает достижение за 4-5месяцев результатов, которые при традиционном обучении достигаются за 2-3года),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«Быстрый учитель»,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видеокурс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Intellect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предусматривающий использование видеозаписей и усвоение материала на подсознательном уровне,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Tom's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house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(про­ грамма обучения английскому языку, ориентированная на овладение устной речью).</a:t>
            </a:r>
          </a:p>
        </p:txBody>
      </p:sp>
    </p:spTree>
    <p:extLst>
      <p:ext uri="{BB962C8B-B14F-4D97-AF65-F5344CB8AC3E}">
        <p14:creationId xmlns:p14="http://schemas.microsoft.com/office/powerpoint/2010/main" val="3692980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D7C89A-A198-469B-902F-F8959D8B1A52}"/>
              </a:ext>
            </a:extLst>
          </p:cNvPr>
          <p:cNvSpPr txBox="1"/>
          <p:nvPr/>
        </p:nvSpPr>
        <p:spPr>
          <a:xfrm>
            <a:off x="316089" y="214488"/>
            <a:ext cx="107470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обучение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56D12F-8039-472A-B423-1DAC1B042713}"/>
              </a:ext>
            </a:extLst>
          </p:cNvPr>
          <p:cNvSpPr txBox="1"/>
          <p:nvPr/>
        </p:nvSpPr>
        <p:spPr>
          <a:xfrm>
            <a:off x="767643" y="1309511"/>
            <a:ext cx="103744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распространенная во всем мире форма организации учебного процесса на расстоянии, предусматривающая самостоятельное прохождение учащимися учебных курсов в рамках разных профилей обучения, выполнение контрольных заданий, очную (заочную) оценку результатов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368997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5C4DDB-9642-446A-9C84-F93F9F973DC0}"/>
              </a:ext>
            </a:extLst>
          </p:cNvPr>
          <p:cNvSpPr txBox="1"/>
          <p:nvPr/>
        </p:nvSpPr>
        <p:spPr>
          <a:xfrm>
            <a:off x="587022" y="643467"/>
            <a:ext cx="994551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Широкую популярность получили специальные языковые курсы, рассчитанные на дистанционное (заочное) обучение, на­ пример Европейская школа корреспондентского обучения (ЕШКО).</a:t>
            </a:r>
            <a:endParaRPr lang="ru-RU" sz="3200" dirty="0"/>
          </a:p>
        </p:txBody>
      </p:sp>
      <p:pic>
        <p:nvPicPr>
          <p:cNvPr id="2050" name="Picture 2" descr="https://pp.userapi.com/c625822/v625822970/2c38d/kSBZYxgqnYc.jpg">
            <a:extLst>
              <a:ext uri="{FF2B5EF4-FFF2-40B4-BE49-F238E27FC236}">
                <a16:creationId xmlns:a16="http://schemas.microsoft.com/office/drawing/2014/main" id="{DDF31FB2-6550-4914-B160-840E25EBA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037" y="2705570"/>
            <a:ext cx="3963292" cy="307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060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.allbiz.kz/company/41592-logo.jpg">
            <a:extLst>
              <a:ext uri="{FF2B5EF4-FFF2-40B4-BE49-F238E27FC236}">
                <a16:creationId xmlns:a16="http://schemas.microsoft.com/office/drawing/2014/main" id="{2D764EF2-C977-4FC6-9B4A-202B0FF05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734" y="2235201"/>
            <a:ext cx="8167266" cy="403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972B381-028D-4384-8F26-A2B94D3FA9E9}"/>
              </a:ext>
            </a:extLst>
          </p:cNvPr>
          <p:cNvSpPr txBox="1"/>
          <p:nvPr/>
        </p:nvSpPr>
        <p:spPr>
          <a:xfrm>
            <a:off x="428977" y="361244"/>
            <a:ext cx="1136791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ЕШКО - Европейская школа корреспондентского обучения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Ведущее международное учебное заведение с координационным центром в Голландии и филиалами в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странах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Европы и Азии. Уже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20 лет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них обучаются сотни тысяч студентов. </a:t>
            </a:r>
          </a:p>
        </p:txBody>
      </p:sp>
    </p:spTree>
    <p:extLst>
      <p:ext uri="{BB962C8B-B14F-4D97-AF65-F5344CB8AC3E}">
        <p14:creationId xmlns:p14="http://schemas.microsoft.com/office/powerpoint/2010/main" val="2259290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B7A30B-4CB7-4514-A443-AB083161E49F}"/>
              </a:ext>
            </a:extLst>
          </p:cNvPr>
          <p:cNvSpPr txBox="1"/>
          <p:nvPr/>
        </p:nvSpPr>
        <p:spPr>
          <a:xfrm>
            <a:off x="857957" y="383822"/>
            <a:ext cx="99003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обучение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последние годы получило новое содержание в связи с использованием компьютерных телекоммуникационных сетей (например Интернета). Главной особенностью дистанционного обучения иностранным языкам является опосредствованный характер теле общения между учеником и учителем.</a:t>
            </a:r>
          </a:p>
        </p:txBody>
      </p:sp>
    </p:spTree>
    <p:extLst>
      <p:ext uri="{BB962C8B-B14F-4D97-AF65-F5344CB8AC3E}">
        <p14:creationId xmlns:p14="http://schemas.microsoft.com/office/powerpoint/2010/main" val="2791789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15768C-CD9D-413E-8905-43DC0D02994E}"/>
              </a:ext>
            </a:extLst>
          </p:cNvPr>
          <p:cNvSpPr txBox="1"/>
          <p:nvPr/>
        </p:nvSpPr>
        <p:spPr>
          <a:xfrm>
            <a:off x="891823" y="553156"/>
            <a:ext cx="95616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разработан ряд курсов, рассчитанных на разные контингента учащихся. Такие курсы используются для самостоятельного индивидуального обучения и для работы под руководством преподавателя.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втором случае преподаватель проводит консультации, а общение преподаватель-*учащийся проводится с помощью электронной почты и телеконференций.</a:t>
            </a:r>
          </a:p>
        </p:txBody>
      </p:sp>
    </p:spTree>
    <p:extLst>
      <p:ext uri="{BB962C8B-B14F-4D97-AF65-F5344CB8AC3E}">
        <p14:creationId xmlns:p14="http://schemas.microsoft.com/office/powerpoint/2010/main" val="422293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609DD7-08DE-4CFC-AAB7-ADBD2A283BA9}"/>
              </a:ext>
            </a:extLst>
          </p:cNvPr>
          <p:cNvSpPr txBox="1"/>
          <p:nvPr/>
        </p:nvSpPr>
        <p:spPr>
          <a:xfrm>
            <a:off x="874889" y="530578"/>
            <a:ext cx="1044222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перспективным направлением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компьютерных технологий является применение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интерактивных учебных курсов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предусматривают активное взаимодействие всех участников обучения, наличие обратной связи между преподавателем и обучаемыми, использование интерактивных средств обучения - лазерных дисков, сетевых информационных систем типа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Wide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4077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0C654D-70B9-43B3-9AA5-75666AB6D399}"/>
              </a:ext>
            </a:extLst>
          </p:cNvPr>
          <p:cNvSpPr txBox="1"/>
          <p:nvPr/>
        </p:nvSpPr>
        <p:spPr>
          <a:xfrm>
            <a:off x="135467" y="383822"/>
            <a:ext cx="117404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обучение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большие перспективы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позволяет использовать мировые культурные и образовательные ценности, накопленные в глобальной сети Интернет, 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учиться под руководством лучших педагогов на основе единого информационно-образовательного пространства.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717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9F445C-3F26-410A-825E-609C732EB38B}"/>
              </a:ext>
            </a:extLst>
          </p:cNvPr>
          <p:cNvSpPr txBox="1"/>
          <p:nvPr/>
        </p:nvSpPr>
        <p:spPr>
          <a:xfrm>
            <a:off x="959555" y="598311"/>
            <a:ext cx="98890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Особую эффективность эта форма обучения представляет для студентов-заочников и в системе повышения квалификации.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Этому, способствует наличие компьютерных классов во многих школах России и учреждениях системы образования, подключенных к Интернету.</a:t>
            </a:r>
          </a:p>
        </p:txBody>
      </p:sp>
    </p:spTree>
    <p:extLst>
      <p:ext uri="{BB962C8B-B14F-4D97-AF65-F5344CB8AC3E}">
        <p14:creationId xmlns:p14="http://schemas.microsoft.com/office/powerpoint/2010/main" val="2079936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540</Words>
  <Application>Microsoft Office PowerPoint</Application>
  <PresentationFormat>Широкоэкранный</PresentationFormat>
  <Paragraphs>18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</dc:creator>
  <cp:lastModifiedBy>Марин</cp:lastModifiedBy>
  <cp:revision>2</cp:revision>
  <dcterms:created xsi:type="dcterms:W3CDTF">2019-06-12T17:44:39Z</dcterms:created>
  <dcterms:modified xsi:type="dcterms:W3CDTF">2019-06-12T18:01:37Z</dcterms:modified>
</cp:coreProperties>
</file>