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262DA1-4053-4CA8-A63E-D4AEA0451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16C7D0-D1AC-4D51-8EB2-8ECE84A141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60D10C-F54D-4538-9C57-CCF8B67A3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DD2BDD-DFEF-4028-A44F-387A2AC98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B9F5D0-ECD9-4D65-9A59-4001A634A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329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8DE7D2-53D6-45CC-9B28-272C285A6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9DC1C-0F0C-4ADA-9AFB-43C06C8093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9A8F6D-4F4B-4F70-B932-5B90EE577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ECF507-DDE8-45A8-A978-E57D7B1FD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60DC63-263D-4DC4-8A06-2FD616EB6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48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41E6C6-2E2F-446B-A237-8BC8ABEF8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9EA7EA-C089-4138-AFCB-158E8BF12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5892E1-5A0B-4E67-84AB-C42DD9BB8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7E8B4B-A279-4F1F-9716-D5DADD646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7E6635-70EA-424D-A32E-0ACBE216D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79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7DA62E-C952-45F4-82F0-FBCD9AE99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01C567-BD92-4B01-B010-309F9C1DC2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3551E55-CD83-4412-A6EA-1C3C100762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797B20-F543-4FC3-84CA-29DB47D7A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70CC3F-F2AE-4DB7-8467-CE8CB05B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7D3F3A-0996-4F0A-8522-D7633DDDF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082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344DF7-3B5C-4DB6-8D71-30804072C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2B3039-6CF9-45C7-86C3-A9D18E09E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598055-A30F-45E6-ADD5-6966B3EB3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7ECB0B5-DCB0-4755-B1AF-CC6B0A345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1381D1C-A88A-4D40-9BEB-49C3B5173D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A8D0055-83CA-419F-8E9B-AD9700236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4B1F8A7-A9D0-455D-A832-72B597130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BFE8355-30DE-4DBA-A12B-05520A8A1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703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0379F6-AC21-4AB4-9F4E-663313849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FCBA2C9-C6E0-4B25-A769-562EFFD25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0F67187-043F-4DDD-9AC3-54555C87A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FCC4066-D588-4934-92F1-5FE1A7929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37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935E98C-C399-4535-8670-5A9D1325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2BB0049-14CB-4797-8C2F-A8DA6DBB2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8BD176D-0A7D-4D33-8CCA-E6C1E0BD2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48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4B5605-815F-4D78-B4EE-A9A2BFE26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53A655-14AD-4A04-81D8-7A4C2FBBD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F6BE076-28B9-4047-A0CF-C17034813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308C9F-D290-4A6F-8DD3-528CC2938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15F766C-4E77-40B8-8202-FAFE7F2B3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CB6A16-22B6-44E1-BCE4-E29AAC0CD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475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B3A163-486D-40D5-9312-B58B1128B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61EFD59-9AB1-4440-86AA-BEC414914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5277BB-557C-45D1-9223-9FDA42370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EC8B933-562E-4061-A676-309462539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57F9D9-137D-4E9C-BAAD-0B860E0AF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5BF2795-B0C8-40D7-8ECC-3141A2F9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75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EC0DF0-B524-4F0C-A2A6-BE387F6C6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C828748-2B6A-4195-B187-C3E9D757E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EF3731-71E8-48D8-A84E-06CBFBC78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675B14-35AD-4265-85FF-B8C10F044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458670-9A16-400B-A345-A5645D43E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329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B99B6AC-022F-4884-A732-A1B15463FD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B0D73F3-19CB-4589-AB46-2D2B104C77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7E459B-746C-4D94-AB30-3798BAF96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097192-31FF-4F55-8FF3-6F14D914D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AA991B-CC2D-4BA7-B56F-2674F1773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39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D7BA6-64D9-475B-8765-906759E1A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B8D308-B2DC-4846-90A8-DE324E5C4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E8B885-5BC9-4D54-B7FE-8FE1EBFA37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2140D-318D-40F8-AD99-91F674DEFA32}" type="datetimeFigureOut">
              <a:rPr lang="ru-RU" smtClean="0"/>
              <a:t>12.06.2019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B14EEC-D9D1-41B9-8432-2811FAEEE8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250B87-48D6-46F7-B941-0FF0FC8B69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EA56F-0F92-491E-AA42-2460243E4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445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006C7E-3145-4C9A-82B9-D0A5C8E4509D}"/>
              </a:ext>
            </a:extLst>
          </p:cNvPr>
          <p:cNvSpPr txBox="1"/>
          <p:nvPr/>
        </p:nvSpPr>
        <p:spPr>
          <a:xfrm>
            <a:off x="1727200" y="869245"/>
            <a:ext cx="10464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включает: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вводный;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продвинутый этапы и этап специализации.</a:t>
            </a:r>
          </a:p>
        </p:txBody>
      </p:sp>
    </p:spTree>
    <p:extLst>
      <p:ext uri="{BB962C8B-B14F-4D97-AF65-F5344CB8AC3E}">
        <p14:creationId xmlns:p14="http://schemas.microsoft.com/office/powerpoint/2010/main" val="3109480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C0D1A84-3263-435C-9971-C3582A79744F}"/>
              </a:ext>
            </a:extLst>
          </p:cNvPr>
          <p:cNvSpPr/>
          <p:nvPr/>
        </p:nvSpPr>
        <p:spPr>
          <a:xfrm>
            <a:off x="1140177" y="4118801"/>
            <a:ext cx="88279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Этап рассчитан на 1-2 месяца и не предусматривает усвоения нового лексического и грамматического материала.</a:t>
            </a:r>
            <a:endParaRPr lang="ru-RU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74FE01-3C63-473A-88F9-47AE1EBC48D7}"/>
              </a:ext>
            </a:extLst>
          </p:cNvPr>
          <p:cNvSpPr txBox="1"/>
          <p:nvPr/>
        </p:nvSpPr>
        <p:spPr>
          <a:xfrm>
            <a:off x="1140177" y="282222"/>
            <a:ext cx="88279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вводного этапа: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произноси­тельных навыков обучающихся;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уточнение их языкового уровня;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систематизация знаний, приобретенных в средней школе.</a:t>
            </a:r>
          </a:p>
        </p:txBody>
      </p:sp>
    </p:spTree>
    <p:extLst>
      <p:ext uri="{BB962C8B-B14F-4D97-AF65-F5344CB8AC3E}">
        <p14:creationId xmlns:p14="http://schemas.microsoft.com/office/powerpoint/2010/main" val="1532854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A2BF80-09F7-4270-9CB1-E4F792398AB8}"/>
              </a:ext>
            </a:extLst>
          </p:cNvPr>
          <p:cNvSpPr txBox="1"/>
          <p:nvPr/>
        </p:nvSpPr>
        <p:spPr>
          <a:xfrm>
            <a:off x="428977" y="259644"/>
            <a:ext cx="1149208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Начальный этап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продолжается до конца I курса и предполагает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1500 лексем,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относящихся к бытовой и учебной сферам общения;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фонетической структуры слова;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словесное и фразовое ударение;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интонационные модели;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несложного текста, ответить на вопросы по тексту;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письменное изложение, диктант.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465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09452-397C-444E-BDFB-10778058592C}"/>
              </a:ext>
            </a:extLst>
          </p:cNvPr>
          <p:cNvSpPr txBox="1"/>
          <p:nvPr/>
        </p:nvSpPr>
        <p:spPr>
          <a:xfrm>
            <a:off x="118533" y="-101601"/>
            <a:ext cx="11954933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Средний этап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охватывает два года обучения, является основ­ным в подготовке студентов, предлагает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изучение: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3,5 тыс. лексических единиц;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изложить содержание аутентичного текста и аудио текста, рассчитанного на 5-6мин звучания;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аргументировать свою точку зрения;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сообщение на предложенную тему;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реферировать на изучаемом языке;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изложение оригинального текста объемом 2-2,5 страницы с полным охватом содержания;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написание сочинения-описания, сочинения-повествования объемом.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5616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093859-F7A8-45E5-BE6A-FDEA3F461154}"/>
              </a:ext>
            </a:extLst>
          </p:cNvPr>
          <p:cNvSpPr txBox="1"/>
          <p:nvPr/>
        </p:nvSpPr>
        <p:spPr>
          <a:xfrm>
            <a:off x="507999" y="135467"/>
            <a:ext cx="109728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Продвинутый этап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завершает базовую подготовку специалиста, свободно владеющего языком.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В течение одного года предполагается изучение: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1,5 тыс. лексических единиц;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беседе по проблемам;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комментарии проблем и анализ языковых и стилистических особенностей текстов;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написание сочинение-рассуждение объемом 4-5страниц;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со страной изучаемого языка, ее культурой и социокультурными нормами общения.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6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1FB819-562B-49E0-A8D6-17BFA4A0BC4E}"/>
              </a:ext>
            </a:extLst>
          </p:cNvPr>
          <p:cNvSpPr txBox="1"/>
          <p:nvPr/>
        </p:nvSpPr>
        <p:spPr>
          <a:xfrm>
            <a:off x="-1004711" y="0"/>
            <a:ext cx="1335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ПОДГОТОВКА ПО ИНОСТРАННЫМ ЯЗЫКАМ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D89529C-D69E-47E4-9D75-9BE8C00535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380895"/>
              </p:ext>
            </p:extLst>
          </p:nvPr>
        </p:nvGraphicFramePr>
        <p:xfrm>
          <a:off x="440266" y="523220"/>
          <a:ext cx="10171288" cy="57302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42822">
                  <a:extLst>
                    <a:ext uri="{9D8B030D-6E8A-4147-A177-3AD203B41FA5}">
                      <a16:colId xmlns:a16="http://schemas.microsoft.com/office/drawing/2014/main" val="1660327027"/>
                    </a:ext>
                  </a:extLst>
                </a:gridCol>
                <a:gridCol w="2542822">
                  <a:extLst>
                    <a:ext uri="{9D8B030D-6E8A-4147-A177-3AD203B41FA5}">
                      <a16:colId xmlns:a16="http://schemas.microsoft.com/office/drawing/2014/main" val="3189243241"/>
                    </a:ext>
                  </a:extLst>
                </a:gridCol>
                <a:gridCol w="2542822">
                  <a:extLst>
                    <a:ext uri="{9D8B030D-6E8A-4147-A177-3AD203B41FA5}">
                      <a16:colId xmlns:a16="http://schemas.microsoft.com/office/drawing/2014/main" val="173838996"/>
                    </a:ext>
                  </a:extLst>
                </a:gridCol>
                <a:gridCol w="2542822">
                  <a:extLst>
                    <a:ext uri="{9D8B030D-6E8A-4147-A177-3AD203B41FA5}">
                      <a16:colId xmlns:a16="http://schemas.microsoft.com/office/drawing/2014/main" val="17778411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ОБУЧЕНИЯ, мес.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ВЛАДЕНИЯ ИНОСТРАННЫМ ЯЗЫКОМ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137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Вводный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мес.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Пороговый (</a:t>
                      </a:r>
                      <a:r>
                        <a:rPr lang="en-US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Threshold)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51761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Промежуточный (</a:t>
                      </a:r>
                      <a:r>
                        <a:rPr lang="en-US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Vantage)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0746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10+10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Верхний промежуточный</a:t>
                      </a:r>
                    </a:p>
                    <a:p>
                      <a:r>
                        <a:rPr lang="ru-RU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Upper Intermediate)</a:t>
                      </a: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52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Продвинутый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Продвинутый (</a:t>
                      </a:r>
                      <a:r>
                        <a:rPr lang="en-US" sz="20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Mastery)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942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Специализации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0" i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Профессиональный (</a:t>
                      </a:r>
                      <a:r>
                        <a:rPr lang="en-US" sz="2000" b="0" i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Proficiency)</a:t>
                      </a: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5087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190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738740-AA19-4E68-8CCE-6388F6EDDC13}"/>
              </a:ext>
            </a:extLst>
          </p:cNvPr>
          <p:cNvSpPr txBox="1"/>
          <p:nvPr/>
        </p:nvSpPr>
        <p:spPr>
          <a:xfrm>
            <a:off x="406401" y="180622"/>
            <a:ext cx="1106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Нефилологический профиль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836353-A990-4341-8BA1-73AFAC7136EC}"/>
              </a:ext>
            </a:extLst>
          </p:cNvPr>
          <p:cNvSpPr txBox="1"/>
          <p:nvPr/>
        </p:nvSpPr>
        <p:spPr>
          <a:xfrm>
            <a:off x="609600" y="880534"/>
            <a:ext cx="111647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иностранному языку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нефилологическом вузе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ориентируют студента на овладение языком как средством общения в рамках избранной им специальности.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9D7B94-8AF6-4068-8913-BD404094A8B6}"/>
              </a:ext>
            </a:extLst>
          </p:cNvPr>
          <p:cNvSpPr txBox="1"/>
          <p:nvPr/>
        </p:nvSpPr>
        <p:spPr>
          <a:xfrm>
            <a:off x="609600" y="2565331"/>
            <a:ext cx="115146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источника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информации используются лекции специалиста-предметника и тексты учебника следующих типов: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адаптированные и аутентичные научно-популярные тексты по степени оригинальности - учебные, адаптированные произведения художественной литературы и газетные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сооб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­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щенияобщественно-политическогои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социокультурного со­ держания;</a:t>
            </a:r>
          </a:p>
          <a:p>
            <a:pPr lvl="0"/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597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B3515D-3DE7-4B71-9AF6-E1C89A2388CD}"/>
              </a:ext>
            </a:extLst>
          </p:cNvPr>
          <p:cNvSpPr txBox="1"/>
          <p:nvPr/>
        </p:nvSpPr>
        <p:spPr>
          <a:xfrm>
            <a:off x="462844" y="112890"/>
            <a:ext cx="1089377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по принадлежности к функциональному стилю - тексты с элементами научного стиля, научно-популярные, художественные, публицистические;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по способу изложения - описательные, повествовательные и объяснительные;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по доминирующему логическому содержанию - тексты, иллюстрирующие языковое выражение доказательства,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­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сопоставления.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9827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2D3C59-3E27-43F5-8F40-3331D98206A7}"/>
              </a:ext>
            </a:extLst>
          </p:cNvPr>
          <p:cNvSpPr txBox="1"/>
          <p:nvPr/>
        </p:nvSpPr>
        <p:spPr>
          <a:xfrm>
            <a:off x="666044" y="248355"/>
            <a:ext cx="110631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Особенности обучения иностранному языку в нефилологическом вузе: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направленность занятий. Студенты овладевают языком для получения дополнительной информации по специальности, что предполагает тесную координацию занятий по языку с профилирующими кафедрами;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 обучения. Заключается в том, что программа вузовского обучения опирается на знания, навыки, умения, приобретенные в школе;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Малое число часов, отводимых на аудиторные занятия.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812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D9A045-B527-460F-9389-4DB7D4285B1B}"/>
              </a:ext>
            </a:extLst>
          </p:cNvPr>
          <p:cNvSpPr txBox="1"/>
          <p:nvPr/>
        </p:nvSpPr>
        <p:spPr>
          <a:xfrm>
            <a:off x="191910" y="361244"/>
            <a:ext cx="1150337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уровню владения языком: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1) читать оригинальные тексты по специальности с частичной опорой на словарь; 2) извлекать из большого по объему материала ин­ формацию заданного содержания с изложением в устной и пись­менной формах.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Говорение: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1) строить монологическое высказывание с заранее заданным содержанием и неподготовленное монологическое высказывание различных типов (описание, повествование, рассуждение, доказательство и др.); 2) участвовать в дискуссии на научные, профессиональные и социокультурные темы.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30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CFC3E1-7F3B-4C19-8F8F-5DD918EF0A38}"/>
              </a:ext>
            </a:extLst>
          </p:cNvPr>
          <p:cNvSpPr txBox="1"/>
          <p:nvPr/>
        </p:nvSpPr>
        <p:spPr>
          <a:xfrm>
            <a:off x="462845" y="519289"/>
            <a:ext cx="105099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уметь составить деловой документ, передать содержание прочитанного текста в виде плана, конспекта, резю­ме; 2) уметь письменно оформить сообщение по предложенной теме.</a:t>
            </a:r>
          </a:p>
          <a:p>
            <a:pPr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понимать содержание научных (учеб­ных) текстов, предъявляемых при непосредственном общении и в виде звукозаписи; 2) уметь вычленить основную информацию во время прослушивания текста.</a:t>
            </a:r>
          </a:p>
        </p:txBody>
      </p:sp>
    </p:spTree>
    <p:extLst>
      <p:ext uri="{BB962C8B-B14F-4D97-AF65-F5344CB8AC3E}">
        <p14:creationId xmlns:p14="http://schemas.microsoft.com/office/powerpoint/2010/main" val="2416288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FEFAEA-086B-44C6-A92F-7AFD553A665E}"/>
              </a:ext>
            </a:extLst>
          </p:cNvPr>
          <p:cNvSpPr txBox="1"/>
          <p:nvPr/>
        </p:nvSpPr>
        <p:spPr>
          <a:xfrm>
            <a:off x="1320799" y="553157"/>
            <a:ext cx="924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Нефилологический профиль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обеспечен учебными программа­ми, методическими рекомендациями (Берман, 1970) и большим количеством учебных пособий, ориентирующих на практическое овладение языком в различных сферах общения (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Language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for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Special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Purpose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).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892192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657</Words>
  <Application>Microsoft Office PowerPoint</Application>
  <PresentationFormat>Широкоэкранный</PresentationFormat>
  <Paragraphs>77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</dc:creator>
  <cp:lastModifiedBy>Марин</cp:lastModifiedBy>
  <cp:revision>11</cp:revision>
  <dcterms:created xsi:type="dcterms:W3CDTF">2019-06-10T12:36:57Z</dcterms:created>
  <dcterms:modified xsi:type="dcterms:W3CDTF">2019-06-12T13:51:00Z</dcterms:modified>
</cp:coreProperties>
</file>