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0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5AB9E5-32CE-421A-82A8-8B6F6171B6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5AF9EDF-CD67-46CB-9911-2C29AC50E1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542676-0562-46D8-A3F1-6A10E5AA5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F5823C-7E0F-4710-93DE-A01CC023C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AA3D17-829A-4A35-AF63-C75BDFE65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162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C34A25-FDFF-4DB7-8E0D-382731964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F9AB8B-3F69-4A07-BA3E-E7A1B2C60A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29D337-2707-4E2F-A0F7-C59289B91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EDDD04-BBE7-41E8-A441-C5A8F33DD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27AC7E-68D6-4B6F-B53C-A0FD51C1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713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9EA9C5-5822-4FE1-9042-095EF32C2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54B5CDA-C49A-481F-B735-6A402CCF2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5BE23B-4B65-4AC3-9DC2-E3D7F5D63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55EFB3-6965-430E-BBC6-AA9A7C00A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4AE878-DBC9-415E-A751-787652A82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905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961946-6F5A-4EFF-B6D4-CD527A44C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A0AE1-5ABD-4ECF-8EBD-D5FEB73921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2137AA9-8586-4ACF-A14C-1779A2F940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0EE0C2-ED9C-4127-AB8C-76EAF6739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8D5DEF-1751-4B38-AAEF-97DB3EA4A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54162BF-B753-4921-B0A1-52087B86C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407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890AE-30AE-4531-95AA-080E9237E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3B9EBD-67DC-4F8E-B822-ACE5AE4647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D5F7BCE-AEC4-492A-90E0-E624A22B26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9060F95-2232-4F37-B765-87400CDD06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5AEA2BE-70D8-4703-B816-A0BB39E803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767CA2D-0B2F-4D46-B9B9-AE1156355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7C0400F-A535-49F8-9E10-B791F6E99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F0BE528-CD10-406A-ABB5-EF8FFC86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530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56A940-7207-4E57-8B07-BF0204251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2155AA3-6D89-4D64-8BF5-5D5EE357E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46528A4-F880-499A-8849-2B0B0812E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910F494-491C-423B-BD25-37D0CEA22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460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C7FD078-D7E7-4182-B78E-58B4827FF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4101897-F313-48AB-87BE-5DF208E3B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1C6EA78-5675-4CCC-AE41-63ED61E62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031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5432BE-F69E-4868-95F8-0BB2995C2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684BD0-86B6-4F59-AA44-71B57C712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C27008-6F46-4B6D-A675-D8765E831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03DCD5-8AA0-4F39-B18B-FFC23472F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C858DF2-2017-443E-9D0F-40025EE06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94EEB89-5418-493A-88E1-B48B507D1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459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8EB53D-C165-4A7E-9AFF-1D3FCB1A6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E1C9B8A-6148-4AB8-8345-6B4090B32C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1471DC0-C17A-42DA-B7F5-27952AAA9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386CFB-2ED5-44DC-98D0-120D1107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13704B-D346-4C47-AF90-893320365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27C3904-1E94-4875-98A4-A6D980914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029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069D24-2F9D-4A78-8A3B-2D63C56E4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DB93CA1-3A89-4366-9034-535043BE70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218FB9-8F0B-4B44-B229-CC96E279C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2210BA-6A3B-4650-B6BE-F83D8F93B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E4A2F9-01A2-4C23-8ABE-649BCB996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478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879C10C-457A-46F7-BF76-BFA74234B0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4818192-A8B5-43C4-85F8-31FDEF0BC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BEFD80-EE23-4FE2-9728-4E6FA7866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8DCCC2-8769-47D0-B628-1523BF47B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710A90-BD29-4C06-B069-C378B0866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373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4AF659-86AD-4AB9-B08A-4E7C79F22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C25A9F-0424-41F4-8383-243D9CF1E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7427D4-862B-4FC9-A1DE-226B6AA7F9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32BF5-D9F3-4632-87E6-DB9251FBF3A7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74B5E8-1B24-4B21-A8C8-508AC12922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1E4BC0-C1A5-4DF2-99A4-4A60B8EF9D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7D050-EFB3-4A73-B57C-454D1E270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420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7A09BE-B2C2-401B-B74E-C2F153C2AC61}"/>
              </a:ext>
            </a:extLst>
          </p:cNvPr>
          <p:cNvSpPr txBox="1"/>
          <p:nvPr/>
        </p:nvSpPr>
        <p:spPr>
          <a:xfrm>
            <a:off x="380009" y="302222"/>
            <a:ext cx="11340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ФИЛОЛОГИЧЕСКИЙ ПРОФИЛЬ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8AC8C2-72FC-4728-9E2E-662446E094C2}"/>
              </a:ext>
            </a:extLst>
          </p:cNvPr>
          <p:cNvSpPr txBox="1"/>
          <p:nvPr/>
        </p:nvSpPr>
        <p:spPr>
          <a:xfrm>
            <a:off x="558140" y="1615045"/>
            <a:ext cx="113409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иностранному языку в российской высшей школе по специальности «Теория и методика преподавания иностранных языков и культур» осуществляется, согласно Государственному образовательному стандарту высшего профессионального образования , в рамках направления «Лингвистика и межкультурная коммуникация».</a:t>
            </a:r>
          </a:p>
        </p:txBody>
      </p:sp>
    </p:spTree>
    <p:extLst>
      <p:ext uri="{BB962C8B-B14F-4D97-AF65-F5344CB8AC3E}">
        <p14:creationId xmlns:p14="http://schemas.microsoft.com/office/powerpoint/2010/main" val="3691641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5D3352-D80B-4B3E-8EE2-6BE91329E3B4}"/>
              </a:ext>
            </a:extLst>
          </p:cNvPr>
          <p:cNvSpPr txBox="1"/>
          <p:nvPr/>
        </p:nvSpPr>
        <p:spPr>
          <a:xfrm>
            <a:off x="1009402" y="237507"/>
            <a:ext cx="11182597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обучения:</a:t>
            </a:r>
          </a:p>
          <a:p>
            <a:pPr algn="ctr"/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квалификация лингвист;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иностранного языка;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переводчик.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415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F105215-5B59-41EB-93D2-86DAA0FF1596}"/>
              </a:ext>
            </a:extLst>
          </p:cNvPr>
          <p:cNvSpPr txBox="1"/>
          <p:nvPr/>
        </p:nvSpPr>
        <p:spPr>
          <a:xfrm>
            <a:off x="736270" y="938151"/>
            <a:ext cx="107590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будущей профессиональной деятельности для выпускников высшей школы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станут теория иностранных языков, иностранные языки и культуры.</a:t>
            </a:r>
          </a:p>
        </p:txBody>
      </p:sp>
    </p:spTree>
    <p:extLst>
      <p:ext uri="{BB962C8B-B14F-4D97-AF65-F5344CB8AC3E}">
        <p14:creationId xmlns:p14="http://schemas.microsoft.com/office/powerpoint/2010/main" val="138967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AE6BAB3-6C65-43EC-A02D-C377AC666939}"/>
              </a:ext>
            </a:extLst>
          </p:cNvPr>
          <p:cNvSpPr txBox="1"/>
          <p:nvPr/>
        </p:nvSpPr>
        <p:spPr>
          <a:xfrm>
            <a:off x="585849" y="926275"/>
            <a:ext cx="1102030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названным специальностям проводится на факультетах иностранных языков педагогических вузов и универ­ситетов и предусматривает изучение студентами цикла общегу­манитарных, естественнонаучных, общепрофессиональных, спе­циальных дисциплин, факультативов и итоговую государствен­ную аттестацию.</a:t>
            </a:r>
          </a:p>
        </p:txBody>
      </p:sp>
    </p:spTree>
    <p:extLst>
      <p:ext uri="{BB962C8B-B14F-4D97-AF65-F5344CB8AC3E}">
        <p14:creationId xmlns:p14="http://schemas.microsoft.com/office/powerpoint/2010/main" val="3597298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F1843DB-D768-4DBA-AD17-B7D8FECF993A}"/>
              </a:ext>
            </a:extLst>
          </p:cNvPr>
          <p:cNvSpPr txBox="1"/>
          <p:nvPr/>
        </p:nvSpPr>
        <p:spPr>
          <a:xfrm>
            <a:off x="510639" y="700645"/>
            <a:ext cx="111707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Специальными дисциплинами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подготовке преподавателя языка являются педагогическая антропология, теория обучения иностранным языкам, практикум по культуре речевого общения (первый и второй иностранные языки). </a:t>
            </a:r>
          </a:p>
        </p:txBody>
      </p:sp>
    </p:spTree>
    <p:extLst>
      <p:ext uri="{BB962C8B-B14F-4D97-AF65-F5344CB8AC3E}">
        <p14:creationId xmlns:p14="http://schemas.microsoft.com/office/powerpoint/2010/main" val="845069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C92DBD-CACB-4723-9F6F-A8D235796AFB}"/>
              </a:ext>
            </a:extLst>
          </p:cNvPr>
          <p:cNvSpPr txBox="1"/>
          <p:nvPr/>
        </p:nvSpPr>
        <p:spPr>
          <a:xfrm>
            <a:off x="1076696" y="154379"/>
            <a:ext cx="1111530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подготовки по иностранному языку:</a:t>
            </a:r>
          </a:p>
          <a:p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свободное владение им в разных видах речевой деятельности и сферах общения в границах, близких к речи носителей языка.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580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C9A16C-6F86-41E4-994F-AA4515BE646F}"/>
              </a:ext>
            </a:extLst>
          </p:cNvPr>
          <p:cNvSpPr txBox="1"/>
          <p:nvPr/>
        </p:nvSpPr>
        <p:spPr>
          <a:xfrm>
            <a:off x="308759" y="237506"/>
            <a:ext cx="111984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Двухуровневая структура подготовки филолога: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608B2E-2620-4014-AC2A-ED4D9B7CBA35}"/>
              </a:ext>
            </a:extLst>
          </p:cNvPr>
          <p:cNvSpPr txBox="1"/>
          <p:nvPr/>
        </p:nvSpPr>
        <p:spPr>
          <a:xfrm>
            <a:off x="308759" y="2113808"/>
            <a:ext cx="1140031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бакалавра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(четыре года обучения), который обеспечивает усвоение студентами обязательного минимума предусмотренных учебным планом дисциплин;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магистра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(два года обучения), при котором достигается специализированная подготовка филолога, включающая образовательную и исследовательскую программы.</a:t>
            </a:r>
          </a:p>
        </p:txBody>
      </p:sp>
    </p:spTree>
    <p:extLst>
      <p:ext uri="{BB962C8B-B14F-4D97-AF65-F5344CB8AC3E}">
        <p14:creationId xmlns:p14="http://schemas.microsoft.com/office/powerpoint/2010/main" val="2144396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5A2D30-90A8-476A-9E12-ACD82334A3F8}"/>
              </a:ext>
            </a:extLst>
          </p:cNvPr>
          <p:cNvSpPr txBox="1"/>
          <p:nvPr/>
        </p:nvSpPr>
        <p:spPr>
          <a:xfrm>
            <a:off x="2272145" y="332509"/>
            <a:ext cx="764770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часть программы включает:</a:t>
            </a:r>
          </a:p>
          <a:p>
            <a:pPr algn="ctr"/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BCF082-A440-4221-925D-562ED0491F93}"/>
              </a:ext>
            </a:extLst>
          </p:cNvPr>
          <p:cNvSpPr txBox="1"/>
          <p:nvPr/>
        </p:nvSpPr>
        <p:spPr>
          <a:xfrm>
            <a:off x="1246909" y="2456167"/>
            <a:ext cx="98802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дисциплин филологического цикла, ориентированное на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углубленное усвоение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проблем.</a:t>
            </a:r>
          </a:p>
        </p:txBody>
      </p:sp>
    </p:spTree>
    <p:extLst>
      <p:ext uri="{BB962C8B-B14F-4D97-AF65-F5344CB8AC3E}">
        <p14:creationId xmlns:p14="http://schemas.microsoft.com/office/powerpoint/2010/main" val="842778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63323A-4BC5-4D20-956D-46BE253AB395}"/>
              </a:ext>
            </a:extLst>
          </p:cNvPr>
          <p:cNvSpPr txBox="1"/>
          <p:nvPr/>
        </p:nvSpPr>
        <p:spPr>
          <a:xfrm>
            <a:off x="831273" y="938151"/>
            <a:ext cx="1087779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научно-исследовательской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 магистерской подготовки определяется индивидуальным планом работы студента и ориентировано на подготовку магистерской диссертации.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398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FBBD8A-CAF9-43E8-9299-046AA804ADD9}"/>
              </a:ext>
            </a:extLst>
          </p:cNvPr>
          <p:cNvSpPr txBox="1"/>
          <p:nvPr/>
        </p:nvSpPr>
        <p:spPr>
          <a:xfrm>
            <a:off x="318654" y="118753"/>
            <a:ext cx="1155469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Отличия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магистерской подготовки филологов от бакалаврской: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F7FF1E-06BF-42DA-82DC-1423547B5B9A}"/>
              </a:ext>
            </a:extLst>
          </p:cNvPr>
          <p:cNvSpPr txBox="1"/>
          <p:nvPr/>
        </p:nvSpPr>
        <p:spPr>
          <a:xfrm>
            <a:off x="641268" y="2268187"/>
            <a:ext cx="108540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обучения;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интенсивность учебного процесса;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применении полученных знаний для решения конкретных научных проблем;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умения и навыки становятся преобладающими.</a:t>
            </a:r>
          </a:p>
        </p:txBody>
      </p:sp>
    </p:spTree>
    <p:extLst>
      <p:ext uri="{BB962C8B-B14F-4D97-AF65-F5344CB8AC3E}">
        <p14:creationId xmlns:p14="http://schemas.microsoft.com/office/powerpoint/2010/main" val="1221550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8DD1D5-1BA0-4A69-B049-D6AAF45A29E9}"/>
              </a:ext>
            </a:extLst>
          </p:cNvPr>
          <p:cNvSpPr txBox="1"/>
          <p:nvPr/>
        </p:nvSpPr>
        <p:spPr>
          <a:xfrm>
            <a:off x="736270" y="332509"/>
            <a:ext cx="971797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Выделяемые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аспекты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языке, исходя из того, что занятия носят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аспектно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-комплексный характер: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лексический;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грамматический аспекты при речевой направленности занятий в целом.</a:t>
            </a:r>
          </a:p>
        </p:txBody>
      </p:sp>
    </p:spTree>
    <p:extLst>
      <p:ext uri="{BB962C8B-B14F-4D97-AF65-F5344CB8AC3E}">
        <p14:creationId xmlns:p14="http://schemas.microsoft.com/office/powerpoint/2010/main" val="2124691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24C52D-5DFE-4931-A7C9-7C835D04C57A}"/>
              </a:ext>
            </a:extLst>
          </p:cNvPr>
          <p:cNvSpPr txBox="1"/>
          <p:nvPr/>
        </p:nvSpPr>
        <p:spPr>
          <a:xfrm>
            <a:off x="1227117" y="1033151"/>
            <a:ext cx="97377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Преподавание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организуется с учетом трудностей английского языка для русскоговорящих студентов, что способствует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преодолению интерференции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родного языка и развитию лингвистического кругозора учащихся.</a:t>
            </a:r>
          </a:p>
        </p:txBody>
      </p:sp>
    </p:spTree>
    <p:extLst>
      <p:ext uri="{BB962C8B-B14F-4D97-AF65-F5344CB8AC3E}">
        <p14:creationId xmlns:p14="http://schemas.microsoft.com/office/powerpoint/2010/main" val="39787077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322</Words>
  <Application>Microsoft Office PowerPoint</Application>
  <PresentationFormat>Широкоэкранный</PresentationFormat>
  <Paragraphs>30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</dc:creator>
  <cp:lastModifiedBy>Марин</cp:lastModifiedBy>
  <cp:revision>7</cp:revision>
  <dcterms:created xsi:type="dcterms:W3CDTF">2019-06-09T17:51:19Z</dcterms:created>
  <dcterms:modified xsi:type="dcterms:W3CDTF">2019-06-12T18:06:57Z</dcterms:modified>
</cp:coreProperties>
</file>