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0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36F9D4-9AF6-4FAD-BE4D-A8BD92CCA5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EECC91C-46DB-4BDA-ACB2-DA1A6000A6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717338-8423-4A82-8E16-366FABC3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AE6C34-620F-418A-865C-5DBEB819C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B30423-F753-44D8-94FC-E899873BD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35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157381-2D50-4128-A994-252DB0971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D82A94-4AB2-4389-9250-011DF5AB44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52CD9F-45BD-429D-B2A1-2AD6DF70A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143924-DE04-4593-A36A-0D7F64A0B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02D281-CE6F-4216-9AE3-18EF60C23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350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8C601E-FBA4-4E95-9E80-38B63473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55570C8-A3C1-48AA-82ED-8406822F1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8BE078-392F-4055-8133-EEE353FF7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3D6EBE-A34D-44D5-B9C5-ECB03A9C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048606-39BE-480D-BB4D-A9C51932E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004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F9D79D-5080-47FD-8F4E-FF72273F5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21FEC-7FEB-4153-97F3-7A1F181D89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F4ADF24-47BC-4761-974B-231F2F6EAA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7AB0679-4340-4F23-9F32-D1F23C579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845ED57-F516-4323-AB44-D96DAC944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1CAAC59-A1FF-454C-9283-606D8B1D5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75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E6A3C9-683C-47D5-AAA7-D67056B8E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156976-D868-4D90-9E29-2BBE7BF0E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61C00A2-7E31-4ACE-8741-C65812718F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F86D4D6-3954-4A40-B9DA-AD3026B93A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A4EFB8F-B3FA-4DE1-BFB9-B470A6FD5F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9C4A355-54D2-4310-AC7C-CB0A81E61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2D63247-B799-450C-8F4E-F32414A8A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CB6AFB9-8336-4A42-B793-222BD85E7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81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C1B5C9-3AD1-4852-AAC8-E798FF689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7E0C3A5-D78A-444E-B7A9-DC2AD1BEE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EB2C123-8767-4EF3-A89D-28C57F548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44B349B-1583-45BF-80E6-39537737B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91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6E57EA9-E7F7-43E8-A935-0351F1D7F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A33081E-9BF6-413E-9F7B-F0EE10DEA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4263744-B592-4884-96FE-04876A673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451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5E013A-1712-4313-9641-EBA148A9B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A4CE36-55FA-4649-8243-1659CA9017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79AFA4A-E913-4E86-AFD2-B059D11F71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212ACF1-D258-4F34-A44D-3CE21A8EA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F503323-DA2A-4BC8-8F2F-EA7B2D23C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5FF6670-0CC4-4C37-BE7B-1B77D82C4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292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B49965-4690-421D-A295-37A3F4501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FCB05D2-13C8-40E7-AD86-8C38E596B5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8A3CAF1-C9F0-4E88-88B3-6A05B5627F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EBE347F-FE43-4C2B-A75A-3E119A606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89ACC8-754E-4219-8583-D7205656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1A7C796-352D-4661-989F-C0595EA75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154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641CCB-93CA-4FFE-9A63-49DB8FD82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8BA6DC4-05E6-4182-B3B6-33A9352015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163AF2-5D02-44C8-A4DD-9ADD46137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584B77-3725-4A33-9C4D-8DE26D641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CD78DA-1508-4CA2-B4CF-FBE6EAAB1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988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9BA0B32-871B-405E-B4A7-3063FD8722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000FEDA-2B56-4F73-BAF1-D3AD1B8466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FCA94B-65FC-4C08-9C6F-6EE2166AB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E7881F-3DE6-4103-8D1B-4D1F40C1B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0AF947-4E18-4642-B090-51DC10983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024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D91F5-15EB-481D-A74E-E1B7F18A5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65C80F8-8C4E-4564-91ED-3FA0ED696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3730F4D-5400-4ACB-A6BB-86D1A6D631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E72CC-147F-47BE-88CE-CD01BE0F6049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9C6665-D158-4011-9958-1F153E7C2D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7B4252-12C0-4BBE-9EF4-51E60C0ABE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743A8-2101-42AD-8B14-101FEAB72C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29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3F9D03-04B0-4303-A9CA-9F63ADA5F488}"/>
              </a:ext>
            </a:extLst>
          </p:cNvPr>
          <p:cNvSpPr txBox="1"/>
          <p:nvPr/>
        </p:nvSpPr>
        <p:spPr>
          <a:xfrm>
            <a:off x="380011" y="1933116"/>
            <a:ext cx="117090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И ШКОЛЬНЫЙ УРОВЕНЬ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135BE7-B57D-4354-B016-DDF4D9C7B8A4}"/>
              </a:ext>
            </a:extLst>
          </p:cNvPr>
          <p:cNvSpPr txBox="1"/>
          <p:nvPr/>
        </p:nvSpPr>
        <p:spPr>
          <a:xfrm>
            <a:off x="7291450" y="5020294"/>
            <a:ext cx="4476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группы ИЯ-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MZ-12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Курочкина М.А,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Ярмахова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Д.Б</a:t>
            </a:r>
          </a:p>
        </p:txBody>
      </p:sp>
    </p:spTree>
    <p:extLst>
      <p:ext uri="{BB962C8B-B14F-4D97-AF65-F5344CB8AC3E}">
        <p14:creationId xmlns:p14="http://schemas.microsoft.com/office/powerpoint/2010/main" val="1194839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844E0A2-4489-487D-8E6D-35A481BA06A1}"/>
              </a:ext>
            </a:extLst>
          </p:cNvPr>
          <p:cNvSpPr txBox="1"/>
          <p:nvPr/>
        </p:nvSpPr>
        <p:spPr>
          <a:xfrm>
            <a:off x="2617694" y="1398494"/>
            <a:ext cx="6669741" cy="2617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D25287-B2A3-480C-A4C1-F26CF1DF4ACA}"/>
              </a:ext>
            </a:extLst>
          </p:cNvPr>
          <p:cNvSpPr txBox="1"/>
          <p:nvPr/>
        </p:nvSpPr>
        <p:spPr>
          <a:xfrm>
            <a:off x="522514" y="157261"/>
            <a:ext cx="111085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«профиль обучения»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5C7B50-3F5A-4EC1-8B33-870EA0F4D421}"/>
              </a:ext>
            </a:extLst>
          </p:cNvPr>
          <p:cNvSpPr txBox="1"/>
          <p:nvPr/>
        </p:nvSpPr>
        <p:spPr>
          <a:xfrm>
            <a:off x="728353" y="1377349"/>
            <a:ext cx="1073529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 обучения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сложившийся тип подготовки по иностранному языку в зависимости от особенностей учебного за­ведения и потребностей учащихся, в нем обучающихся, в ино­ странном языке. Именно профиль обучения определяет содержание, цели и задачи обучения в данном образовательном учреждении, требования к уровню владения иностранным языком, который должен быть достигнут в результате обучения.</a:t>
            </a:r>
          </a:p>
        </p:txBody>
      </p:sp>
    </p:spTree>
    <p:extLst>
      <p:ext uri="{BB962C8B-B14F-4D97-AF65-F5344CB8AC3E}">
        <p14:creationId xmlns:p14="http://schemas.microsoft.com/office/powerpoint/2010/main" val="2737214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4B394B-28E3-47A4-98BD-179D460BE7C1}"/>
              </a:ext>
            </a:extLst>
          </p:cNvPr>
          <p:cNvSpPr txBox="1"/>
          <p:nvPr/>
        </p:nvSpPr>
        <p:spPr>
          <a:xfrm>
            <a:off x="320634" y="249382"/>
            <a:ext cx="11661569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Основания для выделения профилей обучения и образовательных программ:</a:t>
            </a:r>
          </a:p>
          <a:p>
            <a:pPr algn="just"/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Государственного образовательного стандарта по иностранному языку и другим дисциплинам учеб­ного плана;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программы по иностранному языку, от­ражающей содержание Государственного стандарта;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учебника и учебных пособий, созданных в соответствии с содер­жанием программы;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методики преподавания языка в условиях конкретного профиля обучения.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6077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AD3FAE-6833-4449-B5A7-CBBADD5F0C45}"/>
              </a:ext>
            </a:extLst>
          </p:cNvPr>
          <p:cNvSpPr txBox="1"/>
          <p:nvPr/>
        </p:nvSpPr>
        <p:spPr>
          <a:xfrm>
            <a:off x="698664" y="142503"/>
            <a:ext cx="10794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профиль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33F7E4-7DF9-4FED-8FAD-18A8A4986693}"/>
              </a:ext>
            </a:extLst>
          </p:cNvPr>
          <p:cNvSpPr txBox="1"/>
          <p:nvPr/>
        </p:nvSpPr>
        <p:spPr>
          <a:xfrm>
            <a:off x="253340" y="1294410"/>
            <a:ext cx="116853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Дошкольное образование является первым звеном государственной системы народного образования, охватывающим детей в возрасте до 6-7лет. В детских садах(3-5лет) и непосредственно в дошкольном возрасте (от 5 лет и до поступления в школу) осуществляется начальное эстетическое, умственное, трудовое, нравственное воспитание и физическое развитие детей, а также их подготовка к школе.</a:t>
            </a:r>
          </a:p>
        </p:txBody>
      </p:sp>
    </p:spTree>
    <p:extLst>
      <p:ext uri="{BB962C8B-B14F-4D97-AF65-F5344CB8AC3E}">
        <p14:creationId xmlns:p14="http://schemas.microsoft.com/office/powerpoint/2010/main" val="3247727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6B743F-3ED7-44F2-8D87-AC25EECCAD87}"/>
              </a:ext>
            </a:extLst>
          </p:cNvPr>
          <p:cNvSpPr txBox="1"/>
          <p:nvPr/>
        </p:nvSpPr>
        <p:spPr>
          <a:xfrm>
            <a:off x="1444831" y="237506"/>
            <a:ext cx="87877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профиль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6D1139B3-89B3-4A7B-BBF0-5A7FFCB37B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456537"/>
              </p:ext>
            </p:extLst>
          </p:nvPr>
        </p:nvGraphicFramePr>
        <p:xfrm>
          <a:off x="1266701" y="1702270"/>
          <a:ext cx="10165280" cy="5059680"/>
        </p:xfrm>
        <a:graphic>
          <a:graphicData uri="http://schemas.openxmlformats.org/drawingml/2006/table">
            <a:tbl>
              <a:tblPr firstRow="1" lastRow="1" bandRow="1">
                <a:tableStyleId>{2D5ABB26-0587-4C30-8999-92F81FD0307C}</a:tableStyleId>
              </a:tblPr>
              <a:tblGrid>
                <a:gridCol w="2541320">
                  <a:extLst>
                    <a:ext uri="{9D8B030D-6E8A-4147-A177-3AD203B41FA5}">
                      <a16:colId xmlns:a16="http://schemas.microsoft.com/office/drawing/2014/main" val="1615709023"/>
                    </a:ext>
                  </a:extLst>
                </a:gridCol>
                <a:gridCol w="2541320">
                  <a:extLst>
                    <a:ext uri="{9D8B030D-6E8A-4147-A177-3AD203B41FA5}">
                      <a16:colId xmlns:a16="http://schemas.microsoft.com/office/drawing/2014/main" val="2477274500"/>
                    </a:ext>
                  </a:extLst>
                </a:gridCol>
                <a:gridCol w="2541320">
                  <a:extLst>
                    <a:ext uri="{9D8B030D-6E8A-4147-A177-3AD203B41FA5}">
                      <a16:colId xmlns:a16="http://schemas.microsoft.com/office/drawing/2014/main" val="3043146808"/>
                    </a:ext>
                  </a:extLst>
                </a:gridCol>
                <a:gridCol w="2541320">
                  <a:extLst>
                    <a:ext uri="{9D8B030D-6E8A-4147-A177-3AD203B41FA5}">
                      <a16:colId xmlns:a16="http://schemas.microsoft.com/office/drawing/2014/main" val="1126158690"/>
                    </a:ext>
                  </a:extLst>
                </a:gridCol>
              </a:tblGrid>
              <a:tr h="345907">
                <a:tc>
                  <a:txBody>
                    <a:bodyPr/>
                    <a:lstStyle/>
                    <a:p>
                      <a:r>
                        <a:rPr lang="ru-RU" sz="28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Ступень обучения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Классы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Час/</a:t>
                      </a:r>
                      <a:r>
                        <a:rPr lang="ru-RU" sz="2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</a:t>
                      </a: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владения языком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362027"/>
                  </a:ext>
                </a:extLst>
              </a:tr>
              <a:tr h="345907">
                <a:tc>
                  <a:txBody>
                    <a:bodyPr/>
                    <a:lstStyle/>
                    <a:p>
                      <a:r>
                        <a:rPr lang="ru-RU" sz="28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1-я(начальная школа)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2-4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Начинающий пользователь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3445325"/>
                  </a:ext>
                </a:extLst>
              </a:tr>
              <a:tr h="345907">
                <a:tc>
                  <a:txBody>
                    <a:bodyPr/>
                    <a:lstStyle/>
                    <a:p>
                      <a:r>
                        <a:rPr lang="ru-RU" sz="28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2-я (основная, базовая)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Базовый (элементарный)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060453"/>
                  </a:ext>
                </a:extLst>
              </a:tr>
              <a:tr h="345907"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3-я (профильная школа)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Пороговый (</a:t>
                      </a:r>
                      <a:r>
                        <a:rPr lang="ru-RU" sz="2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надбазовый</a:t>
                      </a: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38386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5274C37-ABD3-45ED-85FD-3B7C104276FB}"/>
              </a:ext>
            </a:extLst>
          </p:cNvPr>
          <p:cNvSpPr txBox="1"/>
          <p:nvPr/>
        </p:nvSpPr>
        <p:spPr>
          <a:xfrm>
            <a:off x="716479" y="1123776"/>
            <a:ext cx="10893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ШКОЛЬНОГО КУРСА ПО ИНОСТРАННОМУ ЯЗЫКУ</a:t>
            </a:r>
          </a:p>
        </p:txBody>
      </p:sp>
    </p:spTree>
    <p:extLst>
      <p:ext uri="{BB962C8B-B14F-4D97-AF65-F5344CB8AC3E}">
        <p14:creationId xmlns:p14="http://schemas.microsoft.com/office/powerpoint/2010/main" val="3695124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6621485-260D-4F35-BE12-879C9C6A4279}"/>
              </a:ext>
            </a:extLst>
          </p:cNvPr>
          <p:cNvSpPr txBox="1"/>
          <p:nvPr/>
        </p:nvSpPr>
        <p:spPr>
          <a:xfrm>
            <a:off x="271154" y="178129"/>
            <a:ext cx="116496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обучения первой ступени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662850-6F39-4439-9851-37E0B9D60E9C}"/>
              </a:ext>
            </a:extLst>
          </p:cNvPr>
          <p:cNvSpPr txBox="1"/>
          <p:nvPr/>
        </p:nvSpPr>
        <p:spPr>
          <a:xfrm>
            <a:off x="401781" y="1365663"/>
            <a:ext cx="116496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элементарных коммуникативных умений в четырех видах речевой деятельности с учетом возрастных особенностей школьников;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зарубежным песенным, стихотворным, сказочным фольклором, миром игр и развлечений;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представлений об общих чертах и особенностях общения на родно и иностранном языках;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ранней коммуникативно-психологической адаптации к новому языковому миру.</a:t>
            </a:r>
          </a:p>
        </p:txBody>
      </p:sp>
    </p:spTree>
    <p:extLst>
      <p:ext uri="{BB962C8B-B14F-4D97-AF65-F5344CB8AC3E}">
        <p14:creationId xmlns:p14="http://schemas.microsoft.com/office/powerpoint/2010/main" val="12387986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DE3811-B594-4ABB-A66A-593DA4C8C10A}"/>
              </a:ext>
            </a:extLst>
          </p:cNvPr>
          <p:cNvSpPr txBox="1"/>
          <p:nvPr/>
        </p:nvSpPr>
        <p:spPr>
          <a:xfrm>
            <a:off x="223651" y="0"/>
            <a:ext cx="117446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обучения второй ступени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FC3713-DBAB-41D6-B5F1-D3EBDC0D2F90}"/>
              </a:ext>
            </a:extLst>
          </p:cNvPr>
          <p:cNvSpPr txBox="1"/>
          <p:nvPr/>
        </p:nvSpPr>
        <p:spPr>
          <a:xfrm>
            <a:off x="33646" y="1104406"/>
            <a:ext cx="1193470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развитие базовых коммуникативных умений в основных видах речевой деятельности - говорении, чтении, ау­дировании, письме;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социокультурное развитие школьников в контексте мировой культуры с помощью страноведческого 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лингвокультуроведческого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материала;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умений представлять национальную культуру в условиях иноязычного межкультурного общения;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школьников с доступными им стратегиями самостоятельного изучения языков и культур.</a:t>
            </a:r>
          </a:p>
        </p:txBody>
      </p:sp>
    </p:spTree>
    <p:extLst>
      <p:ext uri="{BB962C8B-B14F-4D97-AF65-F5344CB8AC3E}">
        <p14:creationId xmlns:p14="http://schemas.microsoft.com/office/powerpoint/2010/main" val="2952760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63CEB5-0DCA-4503-990C-DB6B6C602A64}"/>
              </a:ext>
            </a:extLst>
          </p:cNvPr>
          <p:cNvSpPr txBox="1"/>
          <p:nvPr/>
        </p:nvSpPr>
        <p:spPr>
          <a:xfrm>
            <a:off x="0" y="0"/>
            <a:ext cx="120257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обучения на завершающей ступени: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88B215-88F5-4A09-8617-69C2B821E67B}"/>
              </a:ext>
            </a:extLst>
          </p:cNvPr>
          <p:cNvSpPr txBox="1"/>
          <p:nvPr/>
        </p:nvSpPr>
        <p:spPr>
          <a:xfrm>
            <a:off x="160316" y="973777"/>
            <a:ext cx="1170511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развитие коммуникативной культуры и социокультурной образованности школьников, позволяющих им быть равноправными партнерами межкультурного общения на иностранном языке в бытовой, учебно-профессиональной, культурной сферах;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развитие обще учебных умений собирать, систематизировать и обобщать на иностранном языке информацию, представляющую интерес для учащихся; на использование иностранного языка в профессионально-ориентированном образовании.</a:t>
            </a:r>
          </a:p>
        </p:txBody>
      </p:sp>
    </p:spTree>
    <p:extLst>
      <p:ext uri="{BB962C8B-B14F-4D97-AF65-F5344CB8AC3E}">
        <p14:creationId xmlns:p14="http://schemas.microsoft.com/office/powerpoint/2010/main" val="3252121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4B9B40-CF39-4E54-A9D3-3075C43F0B59}"/>
              </a:ext>
            </a:extLst>
          </p:cNvPr>
          <p:cNvSpPr txBox="1"/>
          <p:nvPr/>
        </p:nvSpPr>
        <p:spPr>
          <a:xfrm>
            <a:off x="831273" y="237507"/>
            <a:ext cx="1074716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курса иностранного языка:</a:t>
            </a:r>
          </a:p>
          <a:p>
            <a:pPr algn="ctr"/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 условий для дополнительной речевой практики (преимущественно во внеаудиторное время, в том числе за счет использования технических средств обучения);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систематизации и совершенствования приобретенных ранее знаний, речевых навыков и умений;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увеличения количества изучаемых тем, предметов речи, ти­пов текстов с учетом интересов школьников и профиля школы (гуманитарный, естественнонаучный).</a:t>
            </a:r>
          </a:p>
          <a:p>
            <a:pPr algn="ctr"/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0251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66D641-17CB-419D-B752-7E2AE47571B4}"/>
              </a:ext>
            </a:extLst>
          </p:cNvPr>
          <p:cNvSpPr txBox="1"/>
          <p:nvPr/>
        </p:nvSpPr>
        <p:spPr>
          <a:xfrm>
            <a:off x="130629" y="0"/>
            <a:ext cx="119109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 ориентированное обучение иностранному языку при изучении:</a:t>
            </a:r>
          </a:p>
          <a:p>
            <a:pPr algn="ctr"/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гуманитарных дисциплин (история, литература, мировая художественная культура,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граждановедение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посредством спецкурсов, курсов по подготовке гидов-переводчиков и др.;</a:t>
            </a:r>
          </a:p>
        </p:txBody>
      </p:sp>
    </p:spTree>
    <p:extLst>
      <p:ext uri="{BB962C8B-B14F-4D97-AF65-F5344CB8AC3E}">
        <p14:creationId xmlns:p14="http://schemas.microsoft.com/office/powerpoint/2010/main" val="1880214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19FCBB-56E6-46B6-A0A8-D9F82CA8D962}"/>
              </a:ext>
            </a:extLst>
          </p:cNvPr>
          <p:cNvSpPr txBox="1"/>
          <p:nvPr/>
        </p:nvSpPr>
        <p:spPr>
          <a:xfrm>
            <a:off x="490846" y="1166842"/>
            <a:ext cx="1121030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естественнонаучных дисциплин, оказывающих языковую поддержку профессионально-профильного образования и обще­ния школьников (например курсы по техническому переводу);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дисциплин, ориентированных на конкретную профессию, с помощью профильно-ориентированных языковых курсов (для учащихся профессионально ориентированных лицеев)</a:t>
            </a:r>
          </a:p>
        </p:txBody>
      </p:sp>
    </p:spTree>
    <p:extLst>
      <p:ext uri="{BB962C8B-B14F-4D97-AF65-F5344CB8AC3E}">
        <p14:creationId xmlns:p14="http://schemas.microsoft.com/office/powerpoint/2010/main" val="3034365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E1FFDA-7869-4104-81E8-D26B065FC7BF}"/>
              </a:ext>
            </a:extLst>
          </p:cNvPr>
          <p:cNvSpPr txBox="1"/>
          <p:nvPr/>
        </p:nvSpPr>
        <p:spPr>
          <a:xfrm>
            <a:off x="455220" y="130629"/>
            <a:ext cx="112815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 языком на пороговом уровне дает возможность выпускникам школы:</a:t>
            </a:r>
            <a:endParaRPr lang="ru-RU" sz="9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DA6AF6-1A14-4C14-8B25-633380ADA844}"/>
              </a:ext>
            </a:extLst>
          </p:cNvPr>
          <p:cNvSpPr txBox="1"/>
          <p:nvPr/>
        </p:nvSpPr>
        <p:spPr>
          <a:xfrm>
            <a:off x="748145" y="2137558"/>
            <a:ext cx="111390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пользоваться иностранным языком при непосредственном общении (аудирование, говорение) с его носителями в элементарных стандартных ситуациях повседневной жизни и при опосредствованном общении (чтение, письмо);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иметь прочную языковую базу для дальнейшего обучения в вузе.</a:t>
            </a:r>
          </a:p>
        </p:txBody>
      </p:sp>
    </p:spTree>
    <p:extLst>
      <p:ext uri="{BB962C8B-B14F-4D97-AF65-F5344CB8AC3E}">
        <p14:creationId xmlns:p14="http://schemas.microsoft.com/office/powerpoint/2010/main" val="1245134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631</Words>
  <Application>Microsoft Office PowerPoint</Application>
  <PresentationFormat>Широкоэкранный</PresentationFormat>
  <Paragraphs>59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</dc:creator>
  <cp:lastModifiedBy>Марин</cp:lastModifiedBy>
  <cp:revision>8</cp:revision>
  <dcterms:created xsi:type="dcterms:W3CDTF">2019-06-09T16:40:56Z</dcterms:created>
  <dcterms:modified xsi:type="dcterms:W3CDTF">2019-06-12T18:03:09Z</dcterms:modified>
</cp:coreProperties>
</file>