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60" r:id="rId6"/>
    <p:sldId id="262" r:id="rId7"/>
    <p:sldId id="264" r:id="rId8"/>
    <p:sldId id="265" r:id="rId9"/>
    <p:sldId id="266" r:id="rId10"/>
    <p:sldId id="259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496" autoAdjust="0"/>
  </p:normalViewPr>
  <p:slideViewPr>
    <p:cSldViewPr snapToGrid="0">
      <p:cViewPr varScale="1">
        <p:scale>
          <a:sx n="63" d="100"/>
          <a:sy n="63" d="100"/>
        </p:scale>
        <p:origin x="9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254C92-8B4D-419C-AE51-23A7A694BA79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273D2A-F4B5-47DE-999F-4880EA7757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397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Перейдем к рассмотрению уровней свободного владения ИЯ.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0186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Уровень С (свободное</a:t>
            </a:r>
            <a:r>
              <a:rPr lang="ru-RU" sz="3200" baseline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владение ИЯ -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Proficient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User) включает</a:t>
            </a:r>
            <a:r>
              <a:rPr lang="ru-RU" sz="3200" baseline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два подуровня: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С1</a:t>
            </a:r>
            <a:r>
              <a:rPr lang="ru-RU" sz="3200" baseline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Уровень профессионального владения</a:t>
            </a:r>
            <a:r>
              <a:rPr lang="ru-RU" sz="3200" baseline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Effective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Operational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Proficiency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С2</a:t>
            </a:r>
            <a:r>
              <a:rPr lang="ru-RU" sz="3200" baseline="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Уровень владения в совершенстве</a:t>
            </a:r>
            <a:r>
              <a:rPr lang="ru-RU" sz="3200" baseline="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ru-RU" sz="3200" dirty="0" err="1" smtClean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Mastery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ru-RU" sz="3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90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Уровень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С1 – это 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уровень профессионального владения</a:t>
            </a:r>
            <a:r>
              <a:rPr lang="ru-RU" sz="3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</a:t>
            </a:r>
            <a:r>
              <a:rPr lang="ru-RU" sz="3200" kern="1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Effective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3200" kern="1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Operational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3200" kern="1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Proficiency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).</a:t>
            </a:r>
          </a:p>
          <a:p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обобщенном виде его можно описать следующим образом: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Понимаю объемные сложные тексты на различную тематику, распознаю скрытое значение.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Говорю спонтанно в быстром темпе, не испытывая затруднений с подбором слов и выражений.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Гибко и эффективно использую язык для общения в научной и профессиональной деятельности.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Могу создать точное , детальное, хорошо выстроенное сообщение на сложные темы, демонстрируя владение моделями организации текста, средствами связи и объединением его элементов.</a:t>
            </a:r>
          </a:p>
          <a:p>
            <a:endParaRPr lang="ru-RU" sz="32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238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b="0" i="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Каждый уровень определяет соответствующие навыки и умения, которые подразделяются на общие, социально-туристические, учебные и рабочие.</a:t>
            </a:r>
          </a:p>
          <a:p>
            <a:r>
              <a:rPr lang="ru-RU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Общие навыки и умения уровня С1: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Эффективно участвовать в рабочих встречах и семинарах в определенной сфере.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Поддерживать беседу на должном уровне, адекватно используя ряд абстрактных конструкций.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Бегло читать, справляясь с требованиями учебного курса, находить необходимую информацию в СМИ и понимать нестандартную корреспонденцию.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Вести профессиональную корреспонденцию, протоколы собраний и встреч, а также писать сочинения на заданную тему, развивающие ту или иную идею.</a:t>
            </a:r>
          </a:p>
          <a:p>
            <a:endParaRPr lang="ru-RU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8889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Социально-туристические навыки и умения уровня С1 включают: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Поддерживать длительную неформальную беседу, обсуждая абстрактные темы, культурные вопросы, адекватно и бегло используя ряд языковых конструкций.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Понимать мнения и аргументы, неоднозначно сформулированные в серьезной прессе.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Писать письма на большинство тем, испытывая сложности только в понимании сложных лексических конструкций.</a:t>
            </a: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02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b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Учебные навыки и умения уровня С1 содержат</a:t>
            </a:r>
            <a:r>
              <a:rPr lang="ru-RU" sz="3200" b="0" baseline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в себе следующие навыки: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Понимать абстрактные аргументы (например, плюсы или минусы при принятии решения).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Достаточно бегло читать, справляясь с требованиями учебного курса.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Писать понятные для читателя сочинения на заданную тему, развивающие ту или иную идею.</a:t>
            </a:r>
          </a:p>
          <a:p>
            <a:pPr algn="just">
              <a:buFont typeface="Wingdings" panose="05000000000000000000" pitchFamily="2" charset="2"/>
              <a:buNone/>
            </a:pPr>
            <a:r>
              <a:rPr lang="ru-RU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Рабочие</a:t>
            </a:r>
            <a:r>
              <a:rPr lang="ru-RU" sz="3200" b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навыки и умения уровня С1 включают: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Эффективно участвовать в рабочих встречах и семинарах в определенной сфере.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Вести нестандартную профессиональную корреспонденцию.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Решать большинство стандартных и нестандартных рабочих вопросов.</a:t>
            </a: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None/>
            </a:pPr>
            <a:endParaRPr lang="ru-RU" sz="3200" b="0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None/>
            </a:pPr>
            <a:endParaRPr lang="ru-RU" sz="32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endParaRPr lang="ru-RU" sz="32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7578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в рецептивных видах РД на уровне С1 включают:</a:t>
            </a:r>
          </a:p>
          <a:p>
            <a:pPr marL="228600" indent="-228600">
              <a:buAutoNum type="arabicParenR"/>
            </a:pPr>
            <a:r>
              <a:rPr lang="ru-RU" sz="3200" baseline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Аудирование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понимаю развернутые сообщения, даже если они имеют нечеткую логическую структуру и недостаточно выраженные смысловые связи.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почти свободно понимаю все телевизионные программы и фильмы.</a:t>
            </a:r>
            <a:endParaRPr lang="ru-RU" sz="3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2)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Чтение: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понимаю большие сложные нехудожественные и художественные тексты, их стилистические особенности.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понимаю специальные статьи и технические инструкции большого объема, даже если они не касаются сферы моей деятельности.</a:t>
            </a:r>
          </a:p>
          <a:p>
            <a:pPr marL="0" indent="0">
              <a:buNone/>
            </a:pP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729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диалогической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речи на уровне С1 включают следующие умения: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умею спонтанно и бегло, не испытывая трудностей, выражать свои мысли.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умею</a:t>
            </a:r>
            <a:r>
              <a:rPr lang="ru-RU" sz="3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использовать точно 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разнообразные языковые средства в профессиональном и повседневном общения.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умею точно формулировать свои мысли и выражать свое мнение, а также активно поддерживать любую беседу.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монологе 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на уровне С1 включают следующие умения:</a:t>
            </a: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умею понятно и обстоятельно излагать сложные темы, объединять в единое целое составные части, развивать отдельные положения и делать соответствующие выводы.</a:t>
            </a:r>
            <a:endParaRPr lang="ru-RU" sz="320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lang="ru-RU" sz="3200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 typeface="Wingdings" panose="05000000000000000000" pitchFamily="2" charset="2"/>
              <a:buNone/>
            </a:pPr>
            <a:endParaRPr lang="ru-RU" sz="320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0304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сформированным на уровне С1 умениям в письме относятся: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умею четко и логично выражать свои мысли в письменной форме и подробно освещать свои взгляды.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умею подробно излагать в письмах, сочинениях, докладах сложные проблемы, выделяя то, что мне представляется наиболее важным.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умею использовать языковой стиль, соответствующий предполагаемому адресату.</a:t>
            </a:r>
            <a:endParaRPr kumimoji="0" lang="ru-RU" sz="3200" b="0" i="0" u="none" strike="noStrike" kern="1200" cap="none" spc="0" normalizeH="0" baseline="0" noProof="0" dirty="0" smtClean="0">
              <a:ln>
                <a:solidFill>
                  <a:prstClr val="black"/>
                </a:solidFill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4324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Уровень С2 – это у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ровень владения в совершенстве (</a:t>
            </a:r>
            <a:r>
              <a:rPr lang="ru-RU" sz="3200" kern="1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Mastery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).</a:t>
            </a:r>
          </a:p>
          <a:p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обобщенном виде</a:t>
            </a:r>
            <a:r>
              <a:rPr lang="ru-RU" sz="3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его можно описать следующим образом: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Понимаю практически любое устное или письменное сообщение, могу составить связный текст, опираясь на несколько устных и письменных источников.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Говорю спонтанно с высоким темпом и высокой степенью точности, подчеркивая оттенки значений даже в самых сложных случаях.</a:t>
            </a: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8780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общим навыкам и умения на уровне С2 относятся: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Высказывать мнение и вести общение на сложные темы, понимая сленг и культурные аллюзии.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Адекватно и уверенно реагировать на критические замечания и вопросы.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документы, корреспонденцию и отчеты, включая смысловые нюансы в сложных текстах.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Писать письма на любые темы, вести грамотные протоколы встреч и семинаров.</a:t>
            </a:r>
            <a:endParaRPr lang="ru-RU" sz="3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К социально-туристическим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навыкам и умениям относятся: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Обсуждать сложные или деликатные вопросы, не испытывая неудобства.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юридические и финансовые тонкости и другие технические моменты, например, при поиске жилья.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Писать письма на любые темы, грамотно и разнообразно выражая свои мысли.</a:t>
            </a:r>
            <a:endParaRPr lang="ru-RU" sz="3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6845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Учебные навыки и умения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уровня С2 включают: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юмор, культурные аллюзии и сленг.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Эффективно и быстро получать информацию из разнообразных источников.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Полно и точно конспектировать лекции или семинары.</a:t>
            </a:r>
          </a:p>
          <a:p>
            <a:pPr marL="0" indent="0" algn="just">
              <a:buFont typeface="Wingdings" panose="05000000000000000000" pitchFamily="2" charset="2"/>
              <a:buNone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Рабочие</a:t>
            </a:r>
            <a:r>
              <a:rPr lang="ru-RU" sz="3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навыки и умения включают: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Консультировать по поводу сложных неоднозначных  и трудных</a:t>
            </a:r>
            <a:r>
              <a:rPr lang="ru-RU" sz="3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вопросов, например, финансового или юридического характера.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</a:t>
            </a:r>
            <a:r>
              <a:rPr lang="ru-RU" sz="3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сложные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отчеты и статьи с</a:t>
            </a:r>
            <a:r>
              <a:rPr lang="ru-RU" sz="3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техническими нюансами.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Вести грамотный протокол встречи или семинара.</a:t>
            </a:r>
            <a:endParaRPr lang="ru-RU" sz="3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 typeface="Wingdings" panose="05000000000000000000" pitchFamily="2" charset="2"/>
              <a:buNone/>
            </a:pPr>
            <a:endParaRPr lang="ru-RU" sz="3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2107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</a:t>
            </a:r>
            <a:r>
              <a:rPr lang="ru-RU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аудировании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на уровне С2: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свободно понимаю любую разговорную речь при непосредственно или опосредованном общении.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свободно понимаю речь носителя языка, говорящего в быстром темпе.</a:t>
            </a:r>
            <a:endParaRPr lang="ru-RU" sz="3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чтении на уровне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С2: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свободно понимаю все типы текстов, включая тексты абстрактного характера, сложные в композиционном или языковом отношении: инструкции, специальные статьи и художественные произведения.</a:t>
            </a:r>
            <a:endParaRPr lang="ru-RU" sz="3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3660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диалогической речи на уровне С2: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могу свободно участвовать в любом разговоре или дискуссии, владею разнообразными идиоматическими и разговорными выражениями.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бегло высказываюсь и умею выражать любые оттенки значения. Я умею быстро и незаметно для окружающих перефразировать свое высказывание</a:t>
            </a:r>
            <a:r>
              <a:rPr lang="ru-RU" sz="3200" kern="1200" baseline="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при возникновении трудностей</a:t>
            </a:r>
            <a:endParaRPr lang="ru-RU" sz="320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монологической речи на уровне С2: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умею бегло свободно и аргументированно высказываться, используя соответствующие языковые средства в зависимости от ситуации.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умею логически построить свое сообщение таким образом, чтобы привлечь внимание слушателей и помочь им отметить и запомнить наиболее важные положения.</a:t>
            </a:r>
            <a:endParaRPr kumimoji="0" lang="ru-RU" sz="3200" b="0" i="0" u="none" strike="noStrike" kern="1200" cap="none" spc="0" normalizeH="0" baseline="0" noProof="0" dirty="0" smtClean="0">
              <a:ln>
                <a:solidFill>
                  <a:prstClr val="black"/>
                </a:solidFill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796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письме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на уровне С2:</a:t>
            </a: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Я умею логично и последовательно выражать свои мысли в письменной форме, используя при этом необходимые языковые средства. </a:t>
            </a: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Я умею писать сложные письма, отчеты, доклады или статьи, которые имеют четкую логическую структуру, помогающую адресату отметить и запомнить наиболее важные моменты. </a:t>
            </a: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Я умею писать резюме и рецензии как на работы профессионального характера, так и на художественные произведения.</a:t>
            </a:r>
            <a:endParaRPr lang="ru-RU" sz="3200" b="0" dirty="0" smtClean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73D2A-F4B5-47DE-999F-4880EA77572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601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4CFC0-3F8E-4D40-86C0-0920F4AA7D1A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37B1C-5DE0-4278-8A3A-38AC9D99B6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190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4CFC0-3F8E-4D40-86C0-0920F4AA7D1A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37B1C-5DE0-4278-8A3A-38AC9D99B6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861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4CFC0-3F8E-4D40-86C0-0920F4AA7D1A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37B1C-5DE0-4278-8A3A-38AC9D99B6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634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4CFC0-3F8E-4D40-86C0-0920F4AA7D1A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37B1C-5DE0-4278-8A3A-38AC9D99B6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2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4CFC0-3F8E-4D40-86C0-0920F4AA7D1A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37B1C-5DE0-4278-8A3A-38AC9D99B6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172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4CFC0-3F8E-4D40-86C0-0920F4AA7D1A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37B1C-5DE0-4278-8A3A-38AC9D99B6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316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4CFC0-3F8E-4D40-86C0-0920F4AA7D1A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37B1C-5DE0-4278-8A3A-38AC9D99B6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840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4CFC0-3F8E-4D40-86C0-0920F4AA7D1A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37B1C-5DE0-4278-8A3A-38AC9D99B6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929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4CFC0-3F8E-4D40-86C0-0920F4AA7D1A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37B1C-5DE0-4278-8A3A-38AC9D99B6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497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4CFC0-3F8E-4D40-86C0-0920F4AA7D1A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37B1C-5DE0-4278-8A3A-38AC9D99B6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953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4CFC0-3F8E-4D40-86C0-0920F4AA7D1A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37B1C-5DE0-4278-8A3A-38AC9D99B6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836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4CFC0-3F8E-4D40-86C0-0920F4AA7D1A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37B1C-5DE0-4278-8A3A-38AC9D99B6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3585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30680" y="483669"/>
            <a:ext cx="9144000" cy="2387600"/>
          </a:xfrm>
        </p:spPr>
        <p:txBody>
          <a:bodyPr/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Уровни владения иностранным языком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30680" y="3068638"/>
            <a:ext cx="9144000" cy="1655762"/>
          </a:xfrm>
        </p:spPr>
        <p:txBody>
          <a:bodyPr>
            <a:normAutofit/>
          </a:bodyPr>
          <a:lstStyle/>
          <a:p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C1 C2</a:t>
            </a:r>
            <a:endParaRPr lang="ru-RU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919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6123712" y="3699164"/>
            <a:ext cx="5846615" cy="295371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9330" y="3699164"/>
            <a:ext cx="5846615" cy="295371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99164" y="1441306"/>
            <a:ext cx="4613563" cy="155127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5743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Уровни свободного владения ИЯ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9872" y="1593274"/>
            <a:ext cx="10293928" cy="18149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Свободное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владение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Proficient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User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 algn="ctr">
              <a:buNone/>
            </a:pPr>
            <a:endParaRPr lang="ru-RU" sz="3600" dirty="0" smtClean="0"/>
          </a:p>
          <a:p>
            <a:pPr marL="0" indent="0" algn="ctr">
              <a:buNone/>
            </a:pPr>
            <a:endParaRPr lang="ru-RU" sz="3600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159330" y="3909675"/>
            <a:ext cx="6082144" cy="2743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С1</a:t>
            </a:r>
          </a:p>
          <a:p>
            <a:pPr marL="0" indent="0" algn="ctr">
              <a:buNone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Уровень профессионального владения</a:t>
            </a:r>
          </a:p>
          <a:p>
            <a:pPr marL="0" indent="0" algn="ctr">
              <a:buNone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Effective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Operational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Proficiency</a:t>
            </a:r>
            <a:endParaRPr lang="ru-RU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ru-RU" sz="3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ru-RU" sz="3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ru-RU" sz="3600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7155873" y="4156364"/>
            <a:ext cx="3858492" cy="18149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ru-RU" sz="3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ru-RU" sz="3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874327" y="391236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С2</a:t>
            </a:r>
          </a:p>
          <a:p>
            <a:pPr algn="ctr">
              <a:spcAft>
                <a:spcPts val="0"/>
              </a:spcAft>
            </a:pPr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Уровень владения в совершенстве</a:t>
            </a:r>
          </a:p>
          <a:p>
            <a:pPr algn="ctr"/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ru-RU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Mastery</a:t>
            </a:r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3948545" y="2992582"/>
            <a:ext cx="346364" cy="70658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7668490" y="3006006"/>
            <a:ext cx="346364" cy="70658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499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Уровень С1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584643"/>
            <a:ext cx="11353800" cy="4351338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Понимаю объемные сложные тексты на различную тематику, распознаю скрытое значение.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Говорю спонтанно в быстром темпе, не испытывая затруднений с подбором слов и выражений.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Гибко и эффективно использую язык для общения в научной и профессиональной деятельности.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Могу создать точное, детальное, хорошо выстроенное сообщение на сложные темы, демонстрируя владение моделями организации текста, средствами связи и объединением его элементов.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83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-10731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Общие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навыки и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уровня С1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440" y="1461136"/>
            <a:ext cx="10515600" cy="542639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Эффективно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участвовать в рабочих встречах и семинарах в определенной сфере.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Поддерживать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беседу на должном уровне, адекватно используя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абстрактные конструкции. 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Бегло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читать,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находить информацию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в 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СМИ и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 понимать нестандартную корреспонденцию.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Вести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профессиональную корреспонденцию, протоколы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собраний,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 встреч,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писать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сочинения на заданную тему, развивающие ту или иную идею.</a:t>
            </a:r>
          </a:p>
        </p:txBody>
      </p:sp>
    </p:spTree>
    <p:extLst>
      <p:ext uri="{BB962C8B-B14F-4D97-AF65-F5344CB8AC3E}">
        <p14:creationId xmlns:p14="http://schemas.microsoft.com/office/powerpoint/2010/main" val="2239411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1285"/>
            <a:ext cx="109728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Социально-туристические навыки и умения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38200" y="1797368"/>
            <a:ext cx="10515600" cy="4351338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Поддерживать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длительную неформальную беседу, обсуждая абстрактные темы, культурные вопросы, адекватно и бегло используя ряд языковых конструкций. </a:t>
            </a:r>
            <a:endParaRPr lang="ru-RU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Понимать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мнения и аргументы, неоднозначно сформулированные в серьезной прессе. </a:t>
            </a:r>
            <a:endParaRPr lang="ru-RU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Писать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письма на большинство тем, испытывая сложности только в понимании сложных лексических конструкций.</a:t>
            </a:r>
          </a:p>
        </p:txBody>
      </p:sp>
    </p:spTree>
    <p:extLst>
      <p:ext uri="{BB962C8B-B14F-4D97-AF65-F5344CB8AC3E}">
        <p14:creationId xmlns:p14="http://schemas.microsoft.com/office/powerpoint/2010/main" val="3478282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Учебные 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 рабочие навыки </a:t>
            </a:r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 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умения уровня С1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1254961"/>
              </p:ext>
            </p:extLst>
          </p:nvPr>
        </p:nvGraphicFramePr>
        <p:xfrm>
          <a:off x="91440" y="1325562"/>
          <a:ext cx="11932920" cy="5124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66460">
                  <a:extLst>
                    <a:ext uri="{9D8B030D-6E8A-4147-A177-3AD203B41FA5}">
                      <a16:colId xmlns:a16="http://schemas.microsoft.com/office/drawing/2014/main" val="2451295527"/>
                    </a:ext>
                  </a:extLst>
                </a:gridCol>
                <a:gridCol w="5966460">
                  <a:extLst>
                    <a:ext uri="{9D8B030D-6E8A-4147-A177-3AD203B41FA5}">
                      <a16:colId xmlns:a16="http://schemas.microsoft.com/office/drawing/2014/main" val="3752877280"/>
                    </a:ext>
                  </a:extLst>
                </a:gridCol>
              </a:tblGrid>
              <a:tr h="498741"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Учебные навыки и умения 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Рабочие навыки и умения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0359707"/>
                  </a:ext>
                </a:extLst>
              </a:tr>
              <a:tr h="4606024"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абстрактные аргументы (например, плюсы или минусы при принятии решения).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Достаточно бегло читать, справляясь с требованиями учебного курса. 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Писать понятные для читателя сочинения на заданную тему, развивающие ту или иную идею.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Эффективно участвовать в рабочих встречах и семинарах в определенной сфере. </a:t>
                      </a:r>
                    </a:p>
                    <a:p>
                      <a:pPr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Вести нестандартную профессиональную корреспонденцию.</a:t>
                      </a:r>
                    </a:p>
                    <a:p>
                      <a:pPr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Решать большинство стандартных и нестандартных рабочих вопросов.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8506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6707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рецептивных видах РД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6082266"/>
              </p:ext>
            </p:extLst>
          </p:nvPr>
        </p:nvGraphicFramePr>
        <p:xfrm>
          <a:off x="198120" y="1216023"/>
          <a:ext cx="11384280" cy="460565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692140">
                  <a:extLst>
                    <a:ext uri="{9D8B030D-6E8A-4147-A177-3AD203B41FA5}">
                      <a16:colId xmlns:a16="http://schemas.microsoft.com/office/drawing/2014/main" val="4107939061"/>
                    </a:ext>
                  </a:extLst>
                </a:gridCol>
                <a:gridCol w="5692140">
                  <a:extLst>
                    <a:ext uri="{9D8B030D-6E8A-4147-A177-3AD203B41FA5}">
                      <a16:colId xmlns:a16="http://schemas.microsoft.com/office/drawing/2014/main" val="1638505110"/>
                    </a:ext>
                  </a:extLst>
                </a:gridCol>
              </a:tblGrid>
              <a:tr h="673737"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Аудирование</a:t>
                      </a:r>
                      <a:endParaRPr lang="ru-RU" sz="28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Чтение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9066818"/>
                  </a:ext>
                </a:extLst>
              </a:tr>
              <a:tr h="1639888">
                <a:tc>
                  <a:txBody>
                    <a:bodyPr/>
                    <a:lstStyle/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понимаю развернутые сообщения, даже если они имеют нечеткую логическую структуру и недостаточно выраженные смысловые связи. </a:t>
                      </a:r>
                    </a:p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почти свободно понимаю все телевизионные программы и фильмы.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понимаю большие сложные нехудожественные и художественные тексты, их стилистические особенности.</a:t>
                      </a:r>
                    </a:p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понимаю специальные статьи и технические инструкции большого объема, даже если они не касаются сферы моей деятельности.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8498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015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82245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продуктивных видах РД</a:t>
            </a:r>
            <a:b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(говорение)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5491125"/>
              </p:ext>
            </p:extLst>
          </p:nvPr>
        </p:nvGraphicFramePr>
        <p:xfrm>
          <a:off x="137160" y="1507809"/>
          <a:ext cx="11795760" cy="53079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69480">
                  <a:extLst>
                    <a:ext uri="{9D8B030D-6E8A-4147-A177-3AD203B41FA5}">
                      <a16:colId xmlns:a16="http://schemas.microsoft.com/office/drawing/2014/main" val="3483025375"/>
                    </a:ext>
                  </a:extLst>
                </a:gridCol>
                <a:gridCol w="4526280">
                  <a:extLst>
                    <a:ext uri="{9D8B030D-6E8A-4147-A177-3AD203B41FA5}">
                      <a16:colId xmlns:a16="http://schemas.microsoft.com/office/drawing/2014/main" val="2084563442"/>
                    </a:ext>
                  </a:extLst>
                </a:gridCol>
              </a:tblGrid>
              <a:tr h="522567"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Диалог</a:t>
                      </a:r>
                      <a:endParaRPr lang="ru-RU" sz="28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Монолог</a:t>
                      </a:r>
                      <a:endParaRPr lang="ru-RU" sz="28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521021"/>
                  </a:ext>
                </a:extLst>
              </a:tr>
              <a:tr h="4400905">
                <a:tc>
                  <a:txBody>
                    <a:bodyPr/>
                    <a:lstStyle/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умею спонтанно и бегло, не испытывая трудностей, выражать свои мысли. </a:t>
                      </a:r>
                    </a:p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умею</a:t>
                      </a:r>
                      <a:r>
                        <a:rPr lang="ru-RU" sz="28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использовать точно </a:t>
                      </a: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разнообразные языковые средства в профессиональном и повседневном общения. </a:t>
                      </a:r>
                    </a:p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умею точно формулировать свои мысли и выражать свое мнение, а также активно поддерживать любую беседу.</a:t>
                      </a:r>
                      <a:endParaRPr lang="ru-RU" sz="28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умею понятно и обстоятельно излагать сложные темы, объединять в единое целое составные части, развивать отдельные положения и делать соответствующие выводы.</a:t>
                      </a:r>
                      <a:endParaRPr lang="ru-RU" sz="28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2990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657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Умения в продуктивных видах РД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(письмо)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0041840"/>
              </p:ext>
            </p:extLst>
          </p:nvPr>
        </p:nvGraphicFramePr>
        <p:xfrm>
          <a:off x="457200" y="1859280"/>
          <a:ext cx="10637520" cy="423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7921">
                  <a:extLst>
                    <a:ext uri="{9D8B030D-6E8A-4147-A177-3AD203B41FA5}">
                      <a16:colId xmlns:a16="http://schemas.microsoft.com/office/drawing/2014/main" val="3652893036"/>
                    </a:ext>
                  </a:extLst>
                </a:gridCol>
                <a:gridCol w="8309599">
                  <a:extLst>
                    <a:ext uri="{9D8B030D-6E8A-4147-A177-3AD203B41FA5}">
                      <a16:colId xmlns:a16="http://schemas.microsoft.com/office/drawing/2014/main" val="927943005"/>
                    </a:ext>
                  </a:extLst>
                </a:gridCol>
              </a:tblGrid>
              <a:tr h="4236720">
                <a:tc>
                  <a:txBody>
                    <a:bodyPr/>
                    <a:lstStyle/>
                    <a:p>
                      <a:r>
                        <a:rPr lang="ru-RU" sz="2800" b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Письмо</a:t>
                      </a:r>
                      <a:endParaRPr lang="ru-RU" sz="28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умею четко и логично выражать свои мысли в письменной форме и подробно освещать свои взгляды. </a:t>
                      </a:r>
                    </a:p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умею подробно излагать в письмах, сочинениях, докладах сложные проблемы, выделяя то, что мне представляется наиболее важным. </a:t>
                      </a:r>
                    </a:p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умею использовать языковой стиль, соответствующий предполагаемому адресату.</a:t>
                      </a:r>
                      <a:endParaRPr lang="ru-RU" sz="2800" b="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28538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494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Уровень С2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Понимаю практически любое устное или письменное сообщение, могу составить связный текст, опираясь на несколько устных и письменных источников.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Говорю спонтанно с высоким темпом и высокой степенью точности, подчеркивая оттенки значений даже в самых сложных случаях.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39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2020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Общие и социально-туристические навыки и умения на уровне С2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2279618"/>
              </p:ext>
            </p:extLst>
          </p:nvPr>
        </p:nvGraphicFramePr>
        <p:xfrm>
          <a:off x="289560" y="1249680"/>
          <a:ext cx="11719560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9780">
                  <a:extLst>
                    <a:ext uri="{9D8B030D-6E8A-4147-A177-3AD203B41FA5}">
                      <a16:colId xmlns:a16="http://schemas.microsoft.com/office/drawing/2014/main" val="3899736918"/>
                    </a:ext>
                  </a:extLst>
                </a:gridCol>
                <a:gridCol w="5859780">
                  <a:extLst>
                    <a:ext uri="{9D8B030D-6E8A-4147-A177-3AD203B41FA5}">
                      <a16:colId xmlns:a16="http://schemas.microsoft.com/office/drawing/2014/main" val="138585517"/>
                    </a:ext>
                  </a:extLst>
                </a:gridCol>
              </a:tblGrid>
              <a:tr h="71945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Общие навыки и умения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Социально-туристические навыки и умения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426986"/>
                  </a:ext>
                </a:extLst>
              </a:tr>
              <a:tr h="4404677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Высказывать мнение и вести общение на сложные темы, понимая сленг и культурные аллюзии.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Адекватно и уверенно реагировать на критические замечания и вопросы.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документы, корреспонденцию и отчеты, включая смысловые нюансы в сложных текстах.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Писать письма на любые темы, вести грамотные протоколы встреч и семинаров.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Обсуждать сложные или деликатные вопросы, не испытывая неудобства.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юридические и финансовые тонкости и другие технические моменты, например, при поиске жилья.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Писать письма на любые темы, грамотно и разнообразно выражая свои мысли.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8456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7755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Учебные и рабочие навыки и умения на уровне С2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7283277"/>
              </p:ext>
            </p:extLst>
          </p:nvPr>
        </p:nvGraphicFramePr>
        <p:xfrm>
          <a:off x="838200" y="1325563"/>
          <a:ext cx="10515600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24400">
                  <a:extLst>
                    <a:ext uri="{9D8B030D-6E8A-4147-A177-3AD203B41FA5}">
                      <a16:colId xmlns:a16="http://schemas.microsoft.com/office/drawing/2014/main" val="1105473147"/>
                    </a:ext>
                  </a:extLst>
                </a:gridCol>
                <a:gridCol w="5791200">
                  <a:extLst>
                    <a:ext uri="{9D8B030D-6E8A-4147-A177-3AD203B41FA5}">
                      <a16:colId xmlns:a16="http://schemas.microsoft.com/office/drawing/2014/main" val="28776291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sz="2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Учебные навыки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 умения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Рабочие навыки и умения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65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юмор, культурные аллюзии и сленг.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Эффективно и быстро получать информацию из разнообразных источников.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Полно и точно конспектировать лекции или семинары.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Консультировать по поводу сложных неоднозначных  и трудных</a:t>
                      </a:r>
                      <a:r>
                        <a:rPr lang="ru-RU" sz="28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вопросов, например, финансового или юридического характера.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</a:t>
                      </a:r>
                      <a:r>
                        <a:rPr lang="ru-RU" sz="28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сложные</a:t>
                      </a: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отчеты и статьи с</a:t>
                      </a:r>
                      <a:r>
                        <a:rPr lang="ru-RU" sz="28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техническими нюансами.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Вести грамотный протокол встречи или семинара.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7212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1997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рецептивных видах РД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2677374"/>
              </p:ext>
            </p:extLst>
          </p:nvPr>
        </p:nvGraphicFramePr>
        <p:xfrm>
          <a:off x="403860" y="1004888"/>
          <a:ext cx="11384280" cy="553307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692140">
                  <a:extLst>
                    <a:ext uri="{9D8B030D-6E8A-4147-A177-3AD203B41FA5}">
                      <a16:colId xmlns:a16="http://schemas.microsoft.com/office/drawing/2014/main" val="2227814090"/>
                    </a:ext>
                  </a:extLst>
                </a:gridCol>
                <a:gridCol w="5692140">
                  <a:extLst>
                    <a:ext uri="{9D8B030D-6E8A-4147-A177-3AD203B41FA5}">
                      <a16:colId xmlns:a16="http://schemas.microsoft.com/office/drawing/2014/main" val="3816863469"/>
                    </a:ext>
                  </a:extLst>
                </a:gridCol>
              </a:tblGrid>
              <a:tr h="809403"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Аудирование</a:t>
                      </a:r>
                      <a:endParaRPr lang="ru-RU" sz="28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Чтение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1856051"/>
                  </a:ext>
                </a:extLst>
              </a:tr>
              <a:tr h="4723668">
                <a:tc>
                  <a:txBody>
                    <a:bodyPr/>
                    <a:lstStyle/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свободно понимаю любую разговорную речь при непосредственно или опосредованном общении. </a:t>
                      </a:r>
                    </a:p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свободно понимаю речь носителя языка, говорящего в быстром темпе.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свободно понимаю все типы текстов, включая тексты абстрактного характера, сложные в композиционном или языковом отношении: инструкции, специальные статьи и художественные произведения.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32059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3227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продуктивных видах РД</a:t>
            </a:r>
            <a:b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(говорение)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78379"/>
              </p:ext>
            </p:extLst>
          </p:nvPr>
        </p:nvGraphicFramePr>
        <p:xfrm>
          <a:off x="198120" y="1659256"/>
          <a:ext cx="11795760" cy="4923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240">
                  <a:extLst>
                    <a:ext uri="{9D8B030D-6E8A-4147-A177-3AD203B41FA5}">
                      <a16:colId xmlns:a16="http://schemas.microsoft.com/office/drawing/2014/main" val="1641785872"/>
                    </a:ext>
                  </a:extLst>
                </a:gridCol>
                <a:gridCol w="5684520">
                  <a:extLst>
                    <a:ext uri="{9D8B030D-6E8A-4147-A177-3AD203B41FA5}">
                      <a16:colId xmlns:a16="http://schemas.microsoft.com/office/drawing/2014/main" val="1061184168"/>
                    </a:ext>
                  </a:extLst>
                </a:gridCol>
              </a:tblGrid>
              <a:tr h="522567"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Диалог</a:t>
                      </a:r>
                      <a:endParaRPr lang="ru-RU" sz="24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Монолог</a:t>
                      </a:r>
                      <a:endParaRPr lang="ru-RU" sz="24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635950"/>
                  </a:ext>
                </a:extLst>
              </a:tr>
              <a:tr h="4400905">
                <a:tc>
                  <a:txBody>
                    <a:bodyPr/>
                    <a:lstStyle/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могу свободно участвовать в любом разговоре или дискуссии, владею разнообразными идиоматическими и разговорными выражениями. </a:t>
                      </a:r>
                    </a:p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бегло высказываюсь и умею выражать любые оттенки значения. Я умею быстро и незаметно для окружающих перефразировать свое высказывание</a:t>
                      </a:r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при возникновении трудностей</a:t>
                      </a:r>
                      <a:endParaRPr lang="ru-RU" sz="24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умею бегло свободно и аргументированно высказываться, используя соответствующие языковые средства в зависимости от ситуации. </a:t>
                      </a:r>
                    </a:p>
                    <a:p>
                      <a:pPr marL="457200" indent="-4572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 умею логически построить свое сообщение таким образом, чтобы привлечь внимание слушателей и помочь им отметить и запомнить наиболее важные положения.</a:t>
                      </a:r>
                      <a:endParaRPr lang="ru-RU" sz="24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34427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9176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продуктивных видах РД</a:t>
            </a:r>
            <a:b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(письмо)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4139710"/>
              </p:ext>
            </p:extLst>
          </p:nvPr>
        </p:nvGraphicFramePr>
        <p:xfrm>
          <a:off x="167640" y="1690688"/>
          <a:ext cx="11658600" cy="50139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279575">
                  <a:extLst>
                    <a:ext uri="{9D8B030D-6E8A-4147-A177-3AD203B41FA5}">
                      <a16:colId xmlns:a16="http://schemas.microsoft.com/office/drawing/2014/main" val="760209222"/>
                    </a:ext>
                  </a:extLst>
                </a:gridCol>
                <a:gridCol w="9379025">
                  <a:extLst>
                    <a:ext uri="{9D8B030D-6E8A-4147-A177-3AD203B41FA5}">
                      <a16:colId xmlns:a16="http://schemas.microsoft.com/office/drawing/2014/main" val="1986630218"/>
                    </a:ext>
                  </a:extLst>
                </a:gridCol>
              </a:tblGrid>
              <a:tr h="50139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280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Письмо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 умею логично и последовательно выражать свои мысли в письменной форме, используя при этом необходимые языковые средства. </a:t>
                      </a:r>
                      <a:endParaRPr lang="ru-RU" sz="28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 </a:t>
                      </a:r>
                      <a:r>
                        <a:rPr lang="ru-RU" sz="2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умею писать сложные письма, отчеты, доклады или статьи, которые имеют четкую логическую структуру, помогающую адресату отметить и запомнить наиболее важные моменты. </a:t>
                      </a:r>
                      <a:endParaRPr lang="ru-RU" sz="28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 </a:t>
                      </a:r>
                      <a:r>
                        <a:rPr lang="ru-RU" sz="2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умею писать резюме и рецензии как на работы профессионального характера, так и на художественные произведения.</a:t>
                      </a:r>
                      <a:endParaRPr lang="ru-RU" sz="2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43918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2417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1429</Words>
  <Application>Microsoft Office PowerPoint</Application>
  <PresentationFormat>Широкоэкранный</PresentationFormat>
  <Paragraphs>196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Wingdings</vt:lpstr>
      <vt:lpstr>Тема Office</vt:lpstr>
      <vt:lpstr>Уровни владения иностранным языком</vt:lpstr>
      <vt:lpstr>Уровни свободного владения ИЯ</vt:lpstr>
      <vt:lpstr>Уровень С1</vt:lpstr>
      <vt:lpstr>Общие навыки и умения уровня С1</vt:lpstr>
      <vt:lpstr>Социально-туристические навыки и умения</vt:lpstr>
      <vt:lpstr>Учебные и рабочие навыки и умения уровня С1</vt:lpstr>
      <vt:lpstr>Умения в рецептивных видах РД</vt:lpstr>
      <vt:lpstr>Умения в продуктивных видах РД (говорение)</vt:lpstr>
      <vt:lpstr>Умения в продуктивных видах РД (письмо)</vt:lpstr>
      <vt:lpstr>Уровень С2</vt:lpstr>
      <vt:lpstr>Общие и социально-туристические навыки и умения на уровне С2</vt:lpstr>
      <vt:lpstr>Учебные и рабочие навыки и умения на уровне С2</vt:lpstr>
      <vt:lpstr>Умения в рецептивных видах РД</vt:lpstr>
      <vt:lpstr>Умения в продуктивных видах РД (говорение)</vt:lpstr>
      <vt:lpstr>Умения в продуктивных видах РД (письмо)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Уровни владения иностранным языком</dc:title>
  <dc:creator>Ксения Федулова</dc:creator>
  <cp:lastModifiedBy>Ксения Федулова</cp:lastModifiedBy>
  <cp:revision>36</cp:revision>
  <dcterms:created xsi:type="dcterms:W3CDTF">2019-06-10T12:12:19Z</dcterms:created>
  <dcterms:modified xsi:type="dcterms:W3CDTF">2019-06-10T16:04:09Z</dcterms:modified>
</cp:coreProperties>
</file>