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3" r:id="rId3"/>
    <p:sldId id="272" r:id="rId4"/>
    <p:sldId id="278" r:id="rId5"/>
    <p:sldId id="279" r:id="rId6"/>
    <p:sldId id="274" r:id="rId7"/>
    <p:sldId id="265" r:id="rId8"/>
    <p:sldId id="267" r:id="rId9"/>
    <p:sldId id="266" r:id="rId10"/>
    <p:sldId id="281" r:id="rId11"/>
    <p:sldId id="282" r:id="rId12"/>
    <p:sldId id="275" r:id="rId13"/>
    <p:sldId id="276" r:id="rId14"/>
    <p:sldId id="277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72810" autoAdjust="0"/>
  </p:normalViewPr>
  <p:slideViewPr>
    <p:cSldViewPr snapToGrid="0">
      <p:cViewPr varScale="1">
        <p:scale>
          <a:sx n="53" d="100"/>
          <a:sy n="53" d="100"/>
        </p:scale>
        <p:origin x="13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A089D-FFB9-49C3-9A0F-9450A0D68742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1AB55-FC00-4BE2-8984-90B496DEA3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917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 (самостоятельное владение -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Independent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User) включает 2 подуровня:</a:t>
            </a:r>
          </a:p>
          <a:p>
            <a:pPr algn="l">
              <a:spcAft>
                <a:spcPts val="0"/>
              </a:spcAft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В1</a:t>
            </a:r>
            <a:r>
              <a:rPr lang="ru-RU" sz="3200" baseline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Пороговый уровень</a:t>
            </a:r>
            <a:r>
              <a:rPr lang="ru-RU" sz="3200" baseline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Threshold</a:t>
            </a: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2) В2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Пороговый продвинутый 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Vantage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073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В1 – это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пороговый уровень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ru-RU" sz="3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Threshold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).</a:t>
            </a:r>
          </a:p>
          <a:p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обобщенном виде его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можно описать следующим образом: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основные идеи четких сообщений, сделанных на литературном языке на разные темы, типично возникающие на работе, учебе, досуге и т.д.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Умею общаться в большинстве ситуаций, которые могут возникнуть во время пребывания в стране изучаемого языка.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Могу составить связное сообщение на известные или особо интересующие меня темы.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Могу описать впечатления, события, надежды, стремления, изложить и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обосно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вать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свое мнение и планы на будущее.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87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общим навыкам и умениям на уровне В1 относятся навыки и умения: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b="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Высказывать мнение по поводу абстрактных вопросов и общекультурных тем, используя известные средства.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b="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на слух инструкции и объявления.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b="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бытовую информацию, в общих чертах смысл нетипичной информации на знакомую тему.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b="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Может писать письма и делать записи и заметки на знакомые темы.</a:t>
            </a: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социально-туристическим навыкам и умениям на уровне В1 относятся навыки и умения: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Высказывать мнение по поводу абстрактных вопросов и общекультурных тем, используя ограниченный набор средств, понимая при этом мнение партнера.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фактическую информацию в газетных статьях, стандартные письма или письма, содержащие личное мнение.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Писать письма на ограниченный набор тем.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374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Учебные навыки и умения включают навыки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и умения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указания во время занятий или домашние задания со слов преподавателя или лектора.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большинство инструкций и сообщений).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Записать некоторую информацию во время лекции, если лекция проходит под диктовку.</a:t>
            </a: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Рабочие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навыки и умения включают навыки и умения: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Проконсультировать клиента в известной профессиональной сфере по поводу несложных вопросов.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общий смысл нестандартной корреспонденции и теоретических статей в известной профессиональной сфере.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Вести достаточно адекватно протокол встречи или семинара, где обсуждается знакомая тема.</a:t>
            </a:r>
          </a:p>
          <a:p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726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 рецептивных видах РД уровня В1 включают:</a:t>
            </a:r>
          </a:p>
          <a:p>
            <a:pPr marL="228600" indent="-228600">
              <a:buAutoNum type="arabicParenR"/>
            </a:pPr>
            <a:r>
              <a:rPr lang="ru-RU" sz="3200" baseline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Аудирование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понимаю основные положения четко произнесенных высказываний в пределах литературной нормы на известные мне темы. 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понимаю, о чем идет речь в большинстве радио- и телепрограмм о текущих событиях, а также передач, связанных с моими личными или профессиональными интересами. 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2)</a:t>
            </a:r>
            <a:r>
              <a:rPr lang="ru-RU" sz="3200" baseline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Чтение: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понимаю тексты, построенные на частотном языковом материале повседневного и профессионального общения. 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понимаю описания событий, чувств, намерений в письмах личного характера.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None/>
            </a:pPr>
            <a:endParaRPr lang="ru-RU" sz="3200" baseline="0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None/>
            </a:pPr>
            <a:endParaRPr lang="ru-RU" sz="3200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28600" indent="-228600">
              <a:buAutoNum type="arabicParenR"/>
            </a:pP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439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(говорение) уровня </a:t>
            </a:r>
            <a:r>
              <a:rPr lang="en-US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B1</a:t>
            </a:r>
            <a:r>
              <a:rPr lang="en-US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включают:</a:t>
            </a:r>
          </a:p>
          <a:p>
            <a:pPr marL="228600" indent="-228600">
              <a:buAutoNum type="arabicParenR"/>
            </a:pP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Диалог: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Я умею общаться в большинстве ситуаций, возникающих во время пребывания в стране изучаемого языка.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могу без предварительной подготовки участвовать в диалогах на знакомую мне/ интересующую меня тему</a:t>
            </a:r>
          </a:p>
          <a:p>
            <a:pPr marL="0" indent="0">
              <a:buNone/>
            </a:pP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2) Монолог: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умею строить простые связные высказывания о своих личных впечатлениях, событиях, рассказывать о своих мечтах, надеждах и желаниях.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могу кратко обосновать и объяснить свои взгляды и намерения.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могу рассказать историю или изложить сюжет книги или фильма и выразить к этому свое отношение.</a:t>
            </a:r>
          </a:p>
          <a:p>
            <a:pPr marL="0" indent="0">
              <a:buNone/>
            </a:pPr>
            <a:endParaRPr lang="ru-RU" sz="3200" b="1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718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(письмо)включают</a:t>
            </a:r>
            <a:r>
              <a:rPr lang="ru-RU" sz="3200" b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 себя следующие умения: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умею писать простые связные тексты на знакомые или интересующие меня темы. </a:t>
            </a:r>
          </a:p>
          <a:p>
            <a:pPr marL="0" indent="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b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 умею писать письма личного характера, сообщая в них о своих личных переживаниях и впечатлениях.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638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В2 – это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пороговый продвинутый уровень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</a:t>
            </a:r>
            <a:r>
              <a:rPr lang="ru-RU" sz="3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Vantage</a:t>
            </a:r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).</a:t>
            </a:r>
          </a:p>
          <a:p>
            <a:r>
              <a:rPr lang="ru-RU" sz="3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обобщенном виде его</a:t>
            </a:r>
            <a:r>
              <a:rPr lang="ru-RU" sz="3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можно описать следующим образом: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общее содержание сложных текстов на абстрактные и конкретные темы, в т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ч. узкоспециальные тексты.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Говорю достаточно быстро и спонтанно, чтобы постоянно общаться с носителями языка без особых затруднений для любой из сторон.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Я умею делать четкие, подробные сообщения на различные темы и изложить свой взгляд на основную проблему, показать преимущество и недостатки разных мнений.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3812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общим навыкам и умениям на уровне В2 относятся навыки и умения: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Участвовать в беседе на целый ряд тем.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Находить в тексте необходимую информацию, понимать детальные инструкции и советы.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Делать конспекты, а также писать письма на нестандартные темы</a:t>
            </a: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социально-туристическим навыкам и умениям на уровне В2 относятся навыки и умения: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Поддерживать беседу на достаточно широкий круг тем профессионального или личного характера, а также новостей в СМИ.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детальную информацию, например, кулинарные термины в рецепте, меню ресторана или аббревиации в рекламе гостиницы.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Написать</a:t>
            </a:r>
            <a:r>
              <a:rPr lang="ru-RU" sz="3200" kern="1200" baseline="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3200" kern="1200" dirty="0" smtClean="0">
                <a:solidFill>
                  <a:schemeClr val="dk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письмо, например, в гостиницу с запросом о наличии тех или иных условий или возможностей (например, специальной диеты).</a:t>
            </a:r>
            <a:endParaRPr lang="ru-RU" sz="32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017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Учебные навыки и умения на уровне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В2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 навыки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и умения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Четко выступить на известную тему, ответить после презентации на предсказуемые или фактические вопросы.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Быстро понять основной смысл текста или найти в нем необходимую информацию.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Вести конспекты для дальнейшего использования при написании сочинения или подготовке к экзамену.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Рабочие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навыки и умения на уровне В2 включают навыки и умения: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Получать и передавать стандартные рабочие сообщения.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большую часть корреспонденции, отчеты и фактическую информацию о продукте, с которой сталкивается в ходе работы.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Адекватно реагировать на стандартные заказы товаров или услуг.</a:t>
            </a:r>
          </a:p>
          <a:p>
            <a:endParaRPr lang="ru-RU" sz="3200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534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аудировании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на уровне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B2 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 умения: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Понимать развернутые доклады и лекции и содержащуюся в них даже сложную аргументацию, если тематика этих выступлений достаточно знакома. 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Понимать почти все новости и репортажи о текущих событиях.</a:t>
            </a: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Понимать содержание большинства фильмов, если их герои говорят на литературном языке.</a:t>
            </a: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 чтении на уровне </a:t>
            </a:r>
            <a:r>
              <a:rPr lang="en-US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B2 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 умения: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статьи и сообщения по современной проблематике, авторы которых занимают особую позицию или высказывают особую точку зрения.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Понимать современную художественную прозу.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136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диалогической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речи на уровне </a:t>
            </a:r>
            <a:r>
              <a:rPr lang="en-US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B2 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включают умения: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Без подготовки довольно свободно участвовать в диалогах с носителями изучаемого языка.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Принимать активное участие в дискуссии по знакомой проблеме, обосновывать и отстаивать свою точку зрения.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монологической речи на уровне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3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включают умения: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Понятно и обстоятельно высказываться по широкому кругу интересующих меня вопросов.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Объяснить свою точку зрения по актуальной проблеме, высказывая все аргументы «за» и «против».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4422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письме на уровне В2 включают:</a:t>
            </a:r>
          </a:p>
          <a:p>
            <a:pPr marL="571500" indent="-5715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Писать понятные подробные сообщения по широкому кругу интересующих вопросов. </a:t>
            </a:r>
          </a:p>
          <a:p>
            <a:pPr marL="571500" indent="-5715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Писать эссе или доклады, освещая вопросы или аргументируя точку зрения «за» или «против». </a:t>
            </a:r>
          </a:p>
          <a:p>
            <a:pPr marL="571500" indent="-5715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32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Писать письма, выделяя те события и впечатления, которые являются особо важными.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1AB55-FC00-4BE2-8984-90B496DEA35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994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346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068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15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5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388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495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717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648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912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17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36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5CD35-7969-40B0-8D26-DE3EC3C2BC38}" type="datetimeFigureOut">
              <a:rPr lang="ru-RU" smtClean="0"/>
              <a:t>10.06.2019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46FDA-F27F-41DF-A750-6BD7D6169C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303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Уровни владения иностранным языком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B1 B2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29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445828" y="4254350"/>
            <a:ext cx="5150427" cy="237211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59428" y="4318145"/>
            <a:ext cx="4804063" cy="23083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00400" y="1441306"/>
            <a:ext cx="5652655" cy="155127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927" y="21574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Уровни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самостоятельного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владения ИЯ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7390" y="1710168"/>
            <a:ext cx="6698674" cy="18181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Самостоятельное владение</a:t>
            </a:r>
          </a:p>
          <a:p>
            <a:pPr marL="0" indent="0" algn="ctr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Independent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User)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809" y="4318145"/>
            <a:ext cx="47451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В1</a:t>
            </a:r>
          </a:p>
          <a:p>
            <a:pPr algn="ctr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Пороговый уровень</a:t>
            </a:r>
          </a:p>
          <a:p>
            <a:pPr algn="ctr"/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Threshold</a:t>
            </a: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72991" y="4318145"/>
            <a:ext cx="68718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В2</a:t>
            </a:r>
          </a:p>
          <a:p>
            <a:pPr algn="ctr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Пороговый продвинутый </a:t>
            </a:r>
            <a:endParaRPr lang="en-US" sz="32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sz="3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уровень</a:t>
            </a:r>
            <a:endParaRPr lang="ru-RU" sz="3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3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Vantage</a:t>
            </a:r>
            <a:r>
              <a:rPr lang="ru-RU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3726873" y="2992581"/>
            <a:ext cx="346364" cy="13255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8007927" y="3012060"/>
            <a:ext cx="346364" cy="1242289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36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В1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88720"/>
            <a:ext cx="10515600" cy="5340096"/>
          </a:xfrm>
        </p:spPr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Понимаю основные идеи четких сообщений, сделанных на литературном языке на разные темы, типично возникающие на работе, учебе, досуге и т.д.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Умею общаться в большинстве ситуаций, которые могут возникнуть во время пребывания в стране изучаемого языка.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Могу составить связное сообщение на известные или особо интересующие меня темы.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Могу описать впечатления, события, надежды, стремления, изложить и </a:t>
            </a:r>
            <a:r>
              <a:rPr lang="ru-RU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обосновать </a:t>
            </a:r>
            <a:r>
              <a:rPr lang="ru-RU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свое мнение и планы на будущее.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43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и социально-туристические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навыки и 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на уровне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B1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1455337"/>
              </p:ext>
            </p:extLst>
          </p:nvPr>
        </p:nvGraphicFramePr>
        <p:xfrm>
          <a:off x="292608" y="1325563"/>
          <a:ext cx="11576304" cy="5294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4688">
                  <a:extLst>
                    <a:ext uri="{9D8B030D-6E8A-4147-A177-3AD203B41FA5}">
                      <a16:colId xmlns:a16="http://schemas.microsoft.com/office/drawing/2014/main" val="1464874947"/>
                    </a:ext>
                  </a:extLst>
                </a:gridCol>
                <a:gridCol w="6071616">
                  <a:extLst>
                    <a:ext uri="{9D8B030D-6E8A-4147-A177-3AD203B41FA5}">
                      <a16:colId xmlns:a16="http://schemas.microsoft.com/office/drawing/2014/main" val="1532223231"/>
                    </a:ext>
                  </a:extLst>
                </a:gridCol>
              </a:tblGrid>
              <a:tr h="63236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Социально-туристические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37874"/>
                  </a:ext>
                </a:extLst>
              </a:tr>
              <a:tr h="4662329"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Высказывать мнение по поводу абстрактных вопросов и общекультурных тем, используя известные средства.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на слух инструкции и объявления.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бытовую информацию, в общих чертах смысл нетипичной информации на знакомую тему.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Может писать письма и делать записи и заметки на знакомые темы.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Высказывать мнение по поводу абстрактных вопросов и общекультурных тем, используя ограниченный набор средств, понимая при этом мнение партнера.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фактическую информацию в газетных статьях, стандартные письма или письма, содержащие личное мнение.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Писать письма на ограниченный набор тем.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033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785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Учебные и рабочие навыки и умения на уровне В1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4316119"/>
              </p:ext>
            </p:extLst>
          </p:nvPr>
        </p:nvGraphicFramePr>
        <p:xfrm>
          <a:off x="225552" y="1325563"/>
          <a:ext cx="11740896" cy="545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6256">
                  <a:extLst>
                    <a:ext uri="{9D8B030D-6E8A-4147-A177-3AD203B41FA5}">
                      <a16:colId xmlns:a16="http://schemas.microsoft.com/office/drawing/2014/main" val="2876212216"/>
                    </a:ext>
                  </a:extLst>
                </a:gridCol>
                <a:gridCol w="6644640">
                  <a:extLst>
                    <a:ext uri="{9D8B030D-6E8A-4147-A177-3AD203B41FA5}">
                      <a16:colId xmlns:a16="http://schemas.microsoft.com/office/drawing/2014/main" val="37014508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Учебные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навыки и умения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Рабочие навыки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умения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0603720"/>
                  </a:ext>
                </a:extLst>
              </a:tr>
              <a:tr h="4934320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указания во время занятий или домашние задания со слов преподавателя или лектора.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большинство инструкций и сообщений). 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Записать некоторую информацию во время лекции, если лекция проходит под диктовку.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Проконсультировать клиента в известной профессиональной сфере по поводу несложных вопросов.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общий смысл нестандартной корреспонденции и теоретических статей в известной профессиональной сфере. 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Вести достаточно адекватно</a:t>
                      </a:r>
                      <a:r>
                        <a:rPr lang="ru-RU" sz="2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протокол встречи или семинара, где обсуждается знакомая тема.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553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85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9096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рецептивных видах РД уровня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B1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5291362"/>
              </p:ext>
            </p:extLst>
          </p:nvPr>
        </p:nvGraphicFramePr>
        <p:xfrm>
          <a:off x="798576" y="1843911"/>
          <a:ext cx="10515600" cy="29292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9328405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623420330"/>
                    </a:ext>
                  </a:extLst>
                </a:gridCol>
              </a:tblGrid>
              <a:tr h="14646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618104"/>
                  </a:ext>
                </a:extLst>
              </a:tr>
              <a:tr h="14646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215335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226682"/>
              </p:ext>
            </p:extLst>
          </p:nvPr>
        </p:nvGraphicFramePr>
        <p:xfrm>
          <a:off x="0" y="1325562"/>
          <a:ext cx="12121896" cy="5532437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309360">
                  <a:extLst>
                    <a:ext uri="{9D8B030D-6E8A-4147-A177-3AD203B41FA5}">
                      <a16:colId xmlns:a16="http://schemas.microsoft.com/office/drawing/2014/main" val="3299676812"/>
                    </a:ext>
                  </a:extLst>
                </a:gridCol>
                <a:gridCol w="5812536">
                  <a:extLst>
                    <a:ext uri="{9D8B030D-6E8A-4147-A177-3AD203B41FA5}">
                      <a16:colId xmlns:a16="http://schemas.microsoft.com/office/drawing/2014/main" val="3031872114"/>
                    </a:ext>
                  </a:extLst>
                </a:gridCol>
              </a:tblGrid>
              <a:tr h="5029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Аудирование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Чтение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8819713"/>
                  </a:ext>
                </a:extLst>
              </a:tr>
              <a:tr h="5029488"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Я понимаю основные положения четко произнесенных высказываний в пределах литературной нормы на известные мне темы. 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Я понимаю, о чем идет речь в большинстве радио- и телепрограмм о текущих событиях, а также передач, связанных с моими личными или профессиональными интересами.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Я понимаю тексты, построенные на частотном языковом материале повседневного и профессионального общения. </a:t>
                      </a:r>
                      <a:endParaRPr lang="ru-RU" sz="28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Я </a:t>
                      </a:r>
                      <a:r>
                        <a:rPr lang="ru-RU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понимаю описания событий, чувств, намерений в письмах личного характера.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3346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835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744" y="16395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 </a:t>
            </a:r>
            <a:br>
              <a:rPr lang="ru-RU" sz="49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(говорение) уровня </a:t>
            </a:r>
            <a:r>
              <a:rPr lang="en-US" sz="4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B1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132114"/>
              </p:ext>
            </p:extLst>
          </p:nvPr>
        </p:nvGraphicFramePr>
        <p:xfrm>
          <a:off x="243840" y="1442848"/>
          <a:ext cx="11704320" cy="46939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193792">
                  <a:extLst>
                    <a:ext uri="{9D8B030D-6E8A-4147-A177-3AD203B41FA5}">
                      <a16:colId xmlns:a16="http://schemas.microsoft.com/office/drawing/2014/main" val="660072618"/>
                    </a:ext>
                  </a:extLst>
                </a:gridCol>
                <a:gridCol w="6510528">
                  <a:extLst>
                    <a:ext uri="{9D8B030D-6E8A-4147-A177-3AD203B41FA5}">
                      <a16:colId xmlns:a16="http://schemas.microsoft.com/office/drawing/2014/main" val="365906269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8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Диалог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Монолог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9967776"/>
                  </a:ext>
                </a:extLst>
              </a:tr>
              <a:tr h="2359152">
                <a:tc>
                  <a:txBody>
                    <a:bodyPr/>
                    <a:lstStyle/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Общаться </a:t>
                      </a: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 большинстве ситуаций, возникающих во время пребывания в стране изучаемого языка. </a:t>
                      </a: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Без предварительной </a:t>
                      </a: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подготовки участвовать в диалогах на знакомую мне/ интересующую меня тему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Строить </a:t>
                      </a:r>
                      <a:r>
                        <a:rPr lang="ru-RU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простые связные высказывания о своих личных впечатлениях, событиях, рассказывать о своих мечтах, надеждах и желаниях. </a:t>
                      </a:r>
                      <a:endParaRPr lang="ru-RU" sz="28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Кратко </a:t>
                      </a:r>
                      <a:r>
                        <a:rPr lang="ru-RU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обосновать и объяснить свои взгляды и намерения. </a:t>
                      </a:r>
                      <a:endParaRPr lang="ru-RU" sz="28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Рассказать </a:t>
                      </a:r>
                      <a:r>
                        <a:rPr lang="ru-RU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историю или изложить сюжет книги или фильма и выразить к этому свое отношение.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60802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19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(письмо)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уровня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B1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9153"/>
              </p:ext>
            </p:extLst>
          </p:nvPr>
        </p:nvGraphicFramePr>
        <p:xfrm>
          <a:off x="399288" y="2322576"/>
          <a:ext cx="10719816" cy="384048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399778">
                  <a:extLst>
                    <a:ext uri="{9D8B030D-6E8A-4147-A177-3AD203B41FA5}">
                      <a16:colId xmlns:a16="http://schemas.microsoft.com/office/drawing/2014/main" val="3854747726"/>
                    </a:ext>
                  </a:extLst>
                </a:gridCol>
                <a:gridCol w="8320038">
                  <a:extLst>
                    <a:ext uri="{9D8B030D-6E8A-4147-A177-3AD203B41FA5}">
                      <a16:colId xmlns:a16="http://schemas.microsoft.com/office/drawing/2014/main" val="3062753668"/>
                    </a:ext>
                  </a:extLst>
                </a:gridCol>
              </a:tblGrid>
              <a:tr h="38404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Письмо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Я умею писать простые связные тексты на знакомые или интересующие меня темы. </a:t>
                      </a:r>
                      <a:endParaRPr lang="ru-RU" sz="3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3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Я </a:t>
                      </a: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умею писать письма личного характера, сообщая в них о своих личных переживаниях и впечатлениях.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78034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030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B2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5564"/>
            <a:ext cx="10515600" cy="520325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Понимаю общее содержание сложных текстов на абстрактные и конкретные темы, в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ч. узкоспециальные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тексты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Говорю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достаточно быстро и спонтанно, чтобы постоянно общаться с носителями языка без особых затруднений для любой из сторон. 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Я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умею делать четкие, подробные сообщения на различные темы и изложить свой взгляд на основную проблему, показать преимущество и недостатки разных мнений.</a:t>
            </a:r>
          </a:p>
        </p:txBody>
      </p:sp>
    </p:spTree>
    <p:extLst>
      <p:ext uri="{BB962C8B-B14F-4D97-AF65-F5344CB8AC3E}">
        <p14:creationId xmlns:p14="http://schemas.microsoft.com/office/powerpoint/2010/main" val="359970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и социально-туристические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навыки и 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умения на уровне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4154176"/>
              </p:ext>
            </p:extLst>
          </p:nvPr>
        </p:nvGraphicFramePr>
        <p:xfrm>
          <a:off x="292608" y="1325563"/>
          <a:ext cx="11576304" cy="5485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4688">
                  <a:extLst>
                    <a:ext uri="{9D8B030D-6E8A-4147-A177-3AD203B41FA5}">
                      <a16:colId xmlns:a16="http://schemas.microsoft.com/office/drawing/2014/main" val="1464874947"/>
                    </a:ext>
                  </a:extLst>
                </a:gridCol>
                <a:gridCol w="6071616">
                  <a:extLst>
                    <a:ext uri="{9D8B030D-6E8A-4147-A177-3AD203B41FA5}">
                      <a16:colId xmlns:a16="http://schemas.microsoft.com/office/drawing/2014/main" val="1532223231"/>
                    </a:ext>
                  </a:extLst>
                </a:gridCol>
              </a:tblGrid>
              <a:tr h="63236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навыки</a:t>
                      </a:r>
                      <a:r>
                        <a:rPr lang="ru-RU" sz="2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умения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Социально-туристические навыки и умения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37874"/>
                  </a:ext>
                </a:extLst>
              </a:tr>
              <a:tr h="4662329"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Участвовать в беседе на целый ряд тем.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Находить в тексте необходимую информацию, понимать детальные инструкции и советы.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Делать конспекты, а также писать письма на нестандартные темы.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Поддерживать беседу на достаточно широкий круг тем профессионального или личного характера, а также новостей в СМИ.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детальную информацию, например, кулинарные термины в рецепте, меню ресторана или аббревиации в рекламе гостиницы. </a:t>
                      </a:r>
                    </a:p>
                    <a:p>
                      <a:pPr marL="342900" indent="-342900" algn="just">
                        <a:buFont typeface="Wingdings" panose="05000000000000000000" pitchFamily="2" charset="2"/>
                        <a:buChar char="§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Написать</a:t>
                      </a: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письмо, например, в гостиницу с запросом о наличии тех или иных условий или возможностей (например, специальной диеты).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033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512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Учебные и рабочие навыки и умения на уровне В2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432848"/>
              </p:ext>
            </p:extLst>
          </p:nvPr>
        </p:nvGraphicFramePr>
        <p:xfrm>
          <a:off x="225552" y="1325563"/>
          <a:ext cx="11966448" cy="545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2096">
                  <a:extLst>
                    <a:ext uri="{9D8B030D-6E8A-4147-A177-3AD203B41FA5}">
                      <a16:colId xmlns:a16="http://schemas.microsoft.com/office/drawing/2014/main" val="2876212216"/>
                    </a:ext>
                  </a:extLst>
                </a:gridCol>
                <a:gridCol w="5864352">
                  <a:extLst>
                    <a:ext uri="{9D8B030D-6E8A-4147-A177-3AD203B41FA5}">
                      <a16:colId xmlns:a16="http://schemas.microsoft.com/office/drawing/2014/main" val="37014508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Учебные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навыки и умения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Рабочие навыки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умения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0603720"/>
                  </a:ext>
                </a:extLst>
              </a:tr>
              <a:tr h="4934320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Четко выступить на известную тему, ответить после презентации на предсказуемые или фактические вопросы.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Быстро понять основной смысл текста или найти в нем необходимую информацию. 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Вести конспекты для дальнейшего использования при написании сочинения или подготовке к экзамену.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Получать и передавать стандартные рабочие сообщения. 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Понимать большую часть корреспонденции, отчеты и фактическую информацию о продукте, с которой сталкивается в ходе работы.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Адекватно реагировать на стандартные заказы товаров или услуг.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553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633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3252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Умения в рецептивных видах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РД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уровня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B2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2308657"/>
              </p:ext>
            </p:extLst>
          </p:nvPr>
        </p:nvGraphicFramePr>
        <p:xfrm>
          <a:off x="0" y="1325563"/>
          <a:ext cx="12033504" cy="520325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263353">
                  <a:extLst>
                    <a:ext uri="{9D8B030D-6E8A-4147-A177-3AD203B41FA5}">
                      <a16:colId xmlns:a16="http://schemas.microsoft.com/office/drawing/2014/main" val="2939881738"/>
                    </a:ext>
                  </a:extLst>
                </a:gridCol>
                <a:gridCol w="5770151">
                  <a:extLst>
                    <a:ext uri="{9D8B030D-6E8A-4147-A177-3AD203B41FA5}">
                      <a16:colId xmlns:a16="http://schemas.microsoft.com/office/drawing/2014/main" val="953499399"/>
                    </a:ext>
                  </a:extLst>
                </a:gridCol>
              </a:tblGrid>
              <a:tr h="4730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Аудирование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Чтение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926668"/>
                  </a:ext>
                </a:extLst>
              </a:tr>
              <a:tr h="4730230">
                <a:tc>
                  <a:txBody>
                    <a:bodyPr/>
                    <a:lstStyle/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Понимать развернутые доклады и лекции и содержащуюся в них даже сложную аргументацию, если тематика этих выступлений достаточно знакома. </a:t>
                      </a: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Понимать почти все новости и репортажи о текущих событиях.</a:t>
                      </a: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Понимать содержание большинства фильмов, если их герои говорят на литературном языке.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статьи и сообщения по современной проблематике, авторы которых занимают особую позицию или высказывают особую точку зрения. </a:t>
                      </a: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Понимать современную художественную прозу.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8049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95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9264" y="32829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 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(говорение) уровня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B2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363743"/>
              </p:ext>
            </p:extLst>
          </p:nvPr>
        </p:nvGraphicFramePr>
        <p:xfrm>
          <a:off x="384048" y="1577848"/>
          <a:ext cx="11320272" cy="462178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321808">
                  <a:extLst>
                    <a:ext uri="{9D8B030D-6E8A-4147-A177-3AD203B41FA5}">
                      <a16:colId xmlns:a16="http://schemas.microsoft.com/office/drawing/2014/main" val="660072618"/>
                    </a:ext>
                  </a:extLst>
                </a:gridCol>
                <a:gridCol w="5998464">
                  <a:extLst>
                    <a:ext uri="{9D8B030D-6E8A-4147-A177-3AD203B41FA5}">
                      <a16:colId xmlns:a16="http://schemas.microsoft.com/office/drawing/2014/main" val="3659062690"/>
                    </a:ext>
                  </a:extLst>
                </a:gridCol>
              </a:tblGrid>
              <a:tr h="5207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8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Диалог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Монолог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9967776"/>
                  </a:ext>
                </a:extLst>
              </a:tr>
              <a:tr h="4101072">
                <a:tc>
                  <a:txBody>
                    <a:bodyPr/>
                    <a:lstStyle/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подготовки довольно свободно участвовать в диалогах с носителями изучаемого языка.</a:t>
                      </a: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Принимать активное участие в дискуссии по знакомой проблеме, обосновывать и отстаивать свою точку зрения.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Понятно и обстоятельно высказываться по широкому кругу интересующих меня вопросов.</a:t>
                      </a:r>
                    </a:p>
                    <a:p>
                      <a:pPr marL="457200" indent="-4572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28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Объяснить свою точку зрения по актуальной проблеме, высказывая все аргументы «за» и «против».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60802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61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Умения в продуктивных видах РД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(письмо)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уровня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5873916"/>
              </p:ext>
            </p:extLst>
          </p:nvPr>
        </p:nvGraphicFramePr>
        <p:xfrm>
          <a:off x="600456" y="1975104"/>
          <a:ext cx="10991087" cy="43891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149057">
                  <a:extLst>
                    <a:ext uri="{9D8B030D-6E8A-4147-A177-3AD203B41FA5}">
                      <a16:colId xmlns:a16="http://schemas.microsoft.com/office/drawing/2014/main" val="3201308083"/>
                    </a:ext>
                  </a:extLst>
                </a:gridCol>
                <a:gridCol w="8842030">
                  <a:extLst>
                    <a:ext uri="{9D8B030D-6E8A-4147-A177-3AD203B41FA5}">
                      <a16:colId xmlns:a16="http://schemas.microsoft.com/office/drawing/2014/main" val="1820630091"/>
                    </a:ext>
                  </a:extLst>
                </a:gridCol>
              </a:tblGrid>
              <a:tr h="435254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Письмо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71500" indent="-5715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3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Писать </a:t>
                      </a: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понятные подробные сообщения по широкому кругу интересующих </a:t>
                      </a:r>
                      <a:r>
                        <a:rPr lang="ru-RU" sz="3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вопросов</a:t>
                      </a: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 </a:t>
                      </a:r>
                      <a:endParaRPr lang="ru-RU" sz="3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571500" indent="-5715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3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Писать </a:t>
                      </a: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эссе или доклады, освещая вопросы или аргументируя точку зрения «за» или «против». </a:t>
                      </a:r>
                      <a:endParaRPr lang="ru-RU" sz="3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571500" indent="-571500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ru-RU" sz="3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Писать </a:t>
                      </a: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письма, выделяя те события и впечатления, которые являются </a:t>
                      </a:r>
                      <a:r>
                        <a:rPr lang="ru-RU" sz="3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особо </a:t>
                      </a:r>
                      <a:r>
                        <a:rPr lang="ru-RU" sz="3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важными.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62099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057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1487</Words>
  <Application>Microsoft Office PowerPoint</Application>
  <PresentationFormat>Широкоэкранный</PresentationFormat>
  <Paragraphs>202</Paragraphs>
  <Slides>14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Тема Office</vt:lpstr>
      <vt:lpstr>Уровни владения иностранным языком</vt:lpstr>
      <vt:lpstr>Уровни самостоятельного владения ИЯ</vt:lpstr>
      <vt:lpstr>Уровень В1</vt:lpstr>
      <vt:lpstr>Общие и социально-туристические навыки и умения на уровне B1</vt:lpstr>
      <vt:lpstr>Учебные и рабочие навыки и умения на уровне В1</vt:lpstr>
      <vt:lpstr>Умения в рецептивных видах РД уровня B1</vt:lpstr>
      <vt:lpstr>Умения в продуктивных видах РД  (говорение) уровня B1 </vt:lpstr>
      <vt:lpstr>Умения в продуктивных видах РД (письмо) уровня B1</vt:lpstr>
      <vt:lpstr>Уровень B2</vt:lpstr>
      <vt:lpstr>Общие и социально-туристические навыки и умения на уровне B2</vt:lpstr>
      <vt:lpstr>Учебные и рабочие навыки и умения на уровне В2</vt:lpstr>
      <vt:lpstr>Умения в рецептивных видах РД уровня B2</vt:lpstr>
      <vt:lpstr>Умения в продуктивных видах РД  (говорение) уровня B2</vt:lpstr>
      <vt:lpstr>Умения в продуктивных видах РД (письмо) уровня B2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Уровни владения иностранным языком</dc:title>
  <dc:creator>Ксения Федулова</dc:creator>
  <cp:lastModifiedBy>Ксения Федулова</cp:lastModifiedBy>
  <cp:revision>40</cp:revision>
  <dcterms:created xsi:type="dcterms:W3CDTF">2019-06-10T11:40:08Z</dcterms:created>
  <dcterms:modified xsi:type="dcterms:W3CDTF">2019-06-10T15:40:17Z</dcterms:modified>
</cp:coreProperties>
</file>