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comments+xml" PartName="/ppt/comments/commen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6858000" cx="12192000"/>
  <p:notesSz cx="6858000" cy="9144000"/>
  <p:embeddedFontLst>
    <p:embeddedFont>
      <p:font typeface="Century Gothic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0" roundtripDataSignature="AMtx7miVrS2hDObC0tuxTo+ivBCVCiFbN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mAuthor clrIdx="0" id="0" initials="" lastIdx="2" name="Sad Grey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enturyGothic-regular.fntdata"/><Relationship Id="rId25" Type="http://schemas.openxmlformats.org/officeDocument/2006/relationships/slide" Target="slides/slide20.xml"/><Relationship Id="rId28" Type="http://schemas.openxmlformats.org/officeDocument/2006/relationships/font" Target="fonts/CenturyGothic-italic.fntdata"/><Relationship Id="rId27" Type="http://schemas.openxmlformats.org/officeDocument/2006/relationships/font" Target="fonts/CenturyGothic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CenturyGothic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m authorId="0" idx="1" dt="2020-06-23T13:09:39.600">
    <p:pos x="106" y="720"/>
    <p:text>Презентацию лучше скачать. Потому что здесь не все отображается.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Gp4ULcw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m authorId="0" idx="2" dt="2020-06-23T13:19:03.442">
    <p:pos x="374" y="1310"/>
    <p:text>Если все же не удалось просмотреть презентацию в полном содержании, оставляю ссылку на ее просмотр: https://1drv.ms/p/s!Av2gkcCAy8R6iWI4uyZyDSsnzS2J?e=aX5HEb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Gp4ULds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" name="Google Shape;388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" name="Google Shape;424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8" name="Google Shape;538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0" name="Google Shape;580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2"/>
          <p:cNvSpPr txBox="1"/>
          <p:nvPr>
            <p:ph type="ctrTitle"/>
          </p:nvPr>
        </p:nvSpPr>
        <p:spPr>
          <a:xfrm>
            <a:off x="2589213" y="2514600"/>
            <a:ext cx="8915399" cy="22627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5400"/>
              <a:buFont typeface="Century Gothic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2"/>
          <p:cNvSpPr txBox="1"/>
          <p:nvPr>
            <p:ph idx="1" type="subTitle"/>
          </p:nvPr>
        </p:nvSpPr>
        <p:spPr>
          <a:xfrm>
            <a:off x="2589213" y="4777379"/>
            <a:ext cx="8915399" cy="1126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FEFEFE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22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2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2"/>
          <p:cNvSpPr/>
          <p:nvPr/>
        </p:nvSpPr>
        <p:spPr>
          <a:xfrm>
            <a:off x="0" y="4323810"/>
            <a:ext cx="1744652" cy="778589"/>
          </a:xfrm>
          <a:custGeom>
            <a:rect b="b" l="l" r="r" t="t"/>
            <a:pathLst>
              <a:path extrusionOk="0" h="166" w="372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22"/>
          <p:cNvSpPr txBox="1"/>
          <p:nvPr>
            <p:ph idx="12" type="sldNum"/>
          </p:nvPr>
        </p:nvSpPr>
        <p:spPr>
          <a:xfrm>
            <a:off x="531812" y="4529540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3"/>
          <p:cNvSpPr txBox="1"/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3"/>
          <p:cNvSpPr txBox="1"/>
          <p:nvPr>
            <p:ph idx="1" type="body"/>
          </p:nvPr>
        </p:nvSpPr>
        <p:spPr>
          <a:xfrm>
            <a:off x="2589212" y="2133600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52" name="Google Shape;52;p23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3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3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23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4"/>
          <p:cNvSpPr txBox="1"/>
          <p:nvPr>
            <p:ph type="title"/>
          </p:nvPr>
        </p:nvSpPr>
        <p:spPr>
          <a:xfrm>
            <a:off x="2589212" y="2058750"/>
            <a:ext cx="8915399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4"/>
          <p:cNvSpPr txBox="1"/>
          <p:nvPr>
            <p:ph idx="1" type="body"/>
          </p:nvPr>
        </p:nvSpPr>
        <p:spPr>
          <a:xfrm>
            <a:off x="2589212" y="3530129"/>
            <a:ext cx="8915399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EFEFE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9" name="Google Shape;59;p24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4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4"/>
          <p:cNvSpPr/>
          <p:nvPr/>
        </p:nvSpPr>
        <p:spPr>
          <a:xfrm flipH="1" rot="10800000">
            <a:off x="-4189" y="31781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24"/>
          <p:cNvSpPr txBox="1"/>
          <p:nvPr>
            <p:ph idx="12" type="sldNum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5"/>
          <p:cNvSpPr txBox="1"/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5"/>
          <p:cNvSpPr txBox="1"/>
          <p:nvPr>
            <p:ph idx="1" type="body"/>
          </p:nvPr>
        </p:nvSpPr>
        <p:spPr>
          <a:xfrm>
            <a:off x="2589212" y="2133600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66" name="Google Shape;66;p25"/>
          <p:cNvSpPr txBox="1"/>
          <p:nvPr>
            <p:ph idx="2" type="body"/>
          </p:nvPr>
        </p:nvSpPr>
        <p:spPr>
          <a:xfrm>
            <a:off x="7190747" y="2126222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67" name="Google Shape;67;p25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5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5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25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6"/>
          <p:cNvSpPr txBox="1"/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6"/>
          <p:cNvSpPr txBox="1"/>
          <p:nvPr>
            <p:ph idx="1" type="body"/>
          </p:nvPr>
        </p:nvSpPr>
        <p:spPr>
          <a:xfrm>
            <a:off x="2939373" y="1972703"/>
            <a:ext cx="399273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74" name="Google Shape;74;p26"/>
          <p:cNvSpPr txBox="1"/>
          <p:nvPr>
            <p:ph idx="2" type="body"/>
          </p:nvPr>
        </p:nvSpPr>
        <p:spPr>
          <a:xfrm>
            <a:off x="2589212" y="2548966"/>
            <a:ext cx="4342893" cy="33540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75" name="Google Shape;75;p26"/>
          <p:cNvSpPr txBox="1"/>
          <p:nvPr>
            <p:ph idx="3" type="body"/>
          </p:nvPr>
        </p:nvSpPr>
        <p:spPr>
          <a:xfrm>
            <a:off x="7506629" y="1969475"/>
            <a:ext cx="399900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76" name="Google Shape;76;p26"/>
          <p:cNvSpPr txBox="1"/>
          <p:nvPr>
            <p:ph idx="4" type="body"/>
          </p:nvPr>
        </p:nvSpPr>
        <p:spPr>
          <a:xfrm>
            <a:off x="7166957" y="2545738"/>
            <a:ext cx="4338674" cy="33540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6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6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26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7"/>
          <p:cNvSpPr txBox="1"/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7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7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7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7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8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8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8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8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9"/>
          <p:cNvSpPr txBox="1"/>
          <p:nvPr>
            <p:ph type="title"/>
          </p:nvPr>
        </p:nvSpPr>
        <p:spPr>
          <a:xfrm>
            <a:off x="2589212" y="446088"/>
            <a:ext cx="3505199" cy="9763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000"/>
              <a:buFont typeface="Century Gothic"/>
              <a:buNone/>
              <a:defRPr b="0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9"/>
          <p:cNvSpPr txBox="1"/>
          <p:nvPr>
            <p:ph idx="1" type="body"/>
          </p:nvPr>
        </p:nvSpPr>
        <p:spPr>
          <a:xfrm>
            <a:off x="6323012" y="446088"/>
            <a:ext cx="5181600" cy="54149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95" name="Google Shape;95;p29"/>
          <p:cNvSpPr txBox="1"/>
          <p:nvPr>
            <p:ph idx="2" type="body"/>
          </p:nvPr>
        </p:nvSpPr>
        <p:spPr>
          <a:xfrm>
            <a:off x="2589212" y="1598613"/>
            <a:ext cx="3505199" cy="42624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96" name="Google Shape;96;p29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9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9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9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0"/>
          <p:cNvSpPr txBox="1"/>
          <p:nvPr>
            <p:ph type="title"/>
          </p:nvPr>
        </p:nvSpPr>
        <p:spPr>
          <a:xfrm>
            <a:off x="2589213" y="4800600"/>
            <a:ext cx="8915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0"/>
          <p:cNvSpPr/>
          <p:nvPr>
            <p:ph idx="2" type="pic"/>
          </p:nvPr>
        </p:nvSpPr>
        <p:spPr>
          <a:xfrm>
            <a:off x="2589212" y="634965"/>
            <a:ext cx="8915400" cy="38549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3" name="Google Shape;103;p30"/>
          <p:cNvSpPr txBox="1"/>
          <p:nvPr>
            <p:ph idx="1" type="body"/>
          </p:nvPr>
        </p:nvSpPr>
        <p:spPr>
          <a:xfrm>
            <a:off x="2589213" y="5367338"/>
            <a:ext cx="8915400" cy="49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04" name="Google Shape;104;p30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30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30"/>
          <p:cNvSpPr/>
          <p:nvPr/>
        </p:nvSpPr>
        <p:spPr>
          <a:xfrm flipH="1" rot="10800000">
            <a:off x="-4189" y="491172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30"/>
          <p:cNvSpPr txBox="1"/>
          <p:nvPr>
            <p:ph idx="12" type="sldNum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aption">
  <p:cSld name="Title and Caption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1"/>
          <p:cNvSpPr txBox="1"/>
          <p:nvPr>
            <p:ph type="title"/>
          </p:nvPr>
        </p:nvSpPr>
        <p:spPr>
          <a:xfrm>
            <a:off x="2589212" y="609600"/>
            <a:ext cx="8915399" cy="3117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800"/>
              <a:buFont typeface="Century Gothic"/>
              <a:buNone/>
              <a:defRPr b="0" sz="4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31"/>
          <p:cNvSpPr txBox="1"/>
          <p:nvPr>
            <p:ph idx="1" type="body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EFEFE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1" name="Google Shape;111;p31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31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31"/>
          <p:cNvSpPr/>
          <p:nvPr/>
        </p:nvSpPr>
        <p:spPr>
          <a:xfrm flipH="1" rot="10800000">
            <a:off x="-4189" y="31781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31"/>
          <p:cNvSpPr txBox="1"/>
          <p:nvPr>
            <p:ph idx="12" type="sldNum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 with Caption">
  <p:cSld name="Quote with Caption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2"/>
          <p:cNvSpPr txBox="1"/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800"/>
              <a:buFont typeface="Century Gothic"/>
              <a:buNone/>
              <a:defRPr b="0" sz="4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32"/>
          <p:cNvSpPr txBox="1"/>
          <p:nvPr>
            <p:ph idx="1" type="body"/>
          </p:nvPr>
        </p:nvSpPr>
        <p:spPr>
          <a:xfrm>
            <a:off x="3275012" y="3505200"/>
            <a:ext cx="753655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 sz="1600">
                <a:solidFill>
                  <a:srgbClr val="FEFEFE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18" name="Google Shape;118;p32"/>
          <p:cNvSpPr txBox="1"/>
          <p:nvPr>
            <p:ph idx="2" type="body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EFEFE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9" name="Google Shape;119;p32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32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32"/>
          <p:cNvSpPr/>
          <p:nvPr/>
        </p:nvSpPr>
        <p:spPr>
          <a:xfrm flipH="1" rot="10800000">
            <a:off x="-4189" y="31781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32"/>
          <p:cNvSpPr txBox="1"/>
          <p:nvPr>
            <p:ph idx="12" type="sldNum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3" name="Google Shape;123;p32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4" name="Google Shape;124;p32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Name Card">
  <p:cSld name="Name Card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3"/>
          <p:cNvSpPr txBox="1"/>
          <p:nvPr>
            <p:ph type="title"/>
          </p:nvPr>
        </p:nvSpPr>
        <p:spPr>
          <a:xfrm>
            <a:off x="2589213" y="2438400"/>
            <a:ext cx="8915400" cy="272484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800"/>
              <a:buFont typeface="Century Gothic"/>
              <a:buNone/>
              <a:defRPr b="0"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33"/>
          <p:cNvSpPr txBox="1"/>
          <p:nvPr>
            <p:ph idx="1" type="body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FEFEFE"/>
                </a:solidFill>
              </a:defRPr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28" name="Google Shape;128;p33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33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33"/>
          <p:cNvSpPr/>
          <p:nvPr/>
        </p:nvSpPr>
        <p:spPr>
          <a:xfrm flipH="1" rot="10800000">
            <a:off x="-4189" y="491172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33"/>
          <p:cNvSpPr txBox="1"/>
          <p:nvPr>
            <p:ph idx="12" type="sldNum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 Name Card">
  <p:cSld name="Quote Name Card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4"/>
          <p:cNvSpPr txBox="1"/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800"/>
              <a:buFont typeface="Century Gothic"/>
              <a:buNone/>
              <a:defRPr b="0" sz="4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34"/>
          <p:cNvSpPr txBox="1"/>
          <p:nvPr>
            <p:ph idx="1" type="body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35" name="Google Shape;135;p34"/>
          <p:cNvSpPr txBox="1"/>
          <p:nvPr>
            <p:ph idx="2" type="body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FEFEFE"/>
                </a:solidFill>
              </a:defRPr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36" name="Google Shape;136;p34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4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4"/>
          <p:cNvSpPr/>
          <p:nvPr/>
        </p:nvSpPr>
        <p:spPr>
          <a:xfrm flipH="1" rot="10800000">
            <a:off x="-4189" y="491172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34"/>
          <p:cNvSpPr txBox="1"/>
          <p:nvPr>
            <p:ph idx="12" type="sldNum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0" name="Google Shape;140;p34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41" name="Google Shape;141;p3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rue or False">
  <p:cSld name="True or False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5"/>
          <p:cNvSpPr txBox="1"/>
          <p:nvPr>
            <p:ph type="title"/>
          </p:nvPr>
        </p:nvSpPr>
        <p:spPr>
          <a:xfrm>
            <a:off x="2589212" y="627407"/>
            <a:ext cx="8915399" cy="28800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800"/>
              <a:buFont typeface="Century Gothic"/>
              <a:buNone/>
              <a:defRPr b="0"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35"/>
          <p:cNvSpPr txBox="1"/>
          <p:nvPr>
            <p:ph idx="1" type="body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45" name="Google Shape;145;p35"/>
          <p:cNvSpPr txBox="1"/>
          <p:nvPr>
            <p:ph idx="2" type="body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FEFEFE"/>
                </a:solidFill>
              </a:defRPr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46" name="Google Shape;146;p35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5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5"/>
          <p:cNvSpPr/>
          <p:nvPr/>
        </p:nvSpPr>
        <p:spPr>
          <a:xfrm flipH="1" rot="10800000">
            <a:off x="-4189" y="491172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35"/>
          <p:cNvSpPr txBox="1"/>
          <p:nvPr>
            <p:ph idx="12" type="sldNum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6"/>
          <p:cNvSpPr txBox="1"/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36"/>
          <p:cNvSpPr txBox="1"/>
          <p:nvPr>
            <p:ph idx="1" type="body"/>
          </p:nvPr>
        </p:nvSpPr>
        <p:spPr>
          <a:xfrm rot="5400000">
            <a:off x="5103812" y="-381000"/>
            <a:ext cx="3886200" cy="89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53" name="Google Shape;153;p36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36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6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36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7"/>
          <p:cNvSpPr txBox="1"/>
          <p:nvPr>
            <p:ph type="title"/>
          </p:nvPr>
        </p:nvSpPr>
        <p:spPr>
          <a:xfrm rot="5400000">
            <a:off x="7756704" y="2165513"/>
            <a:ext cx="5283817" cy="22076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37"/>
          <p:cNvSpPr txBox="1"/>
          <p:nvPr>
            <p:ph idx="1" type="body"/>
          </p:nvPr>
        </p:nvSpPr>
        <p:spPr>
          <a:xfrm rot="5400000">
            <a:off x="3185803" y="30814"/>
            <a:ext cx="5283817" cy="6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indent="-342900" lvl="1" marL="914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indent="-342900" lvl="2" marL="1371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indent="-342900" lvl="3" marL="1828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indent="-342900" lvl="4" marL="22860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indent="-342900" lvl="5" marL="27432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indent="-342900" lvl="6" marL="32004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indent="-342900" lvl="7" marL="36576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indent="-342900" lvl="8" marL="41148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/>
        </p:txBody>
      </p:sp>
      <p:sp>
        <p:nvSpPr>
          <p:cNvPr id="160" name="Google Shape;160;p37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37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2" name="Google Shape;162;p37"/>
          <p:cNvSpPr/>
          <p:nvPr/>
        </p:nvSpPr>
        <p:spPr>
          <a:xfrm flipH="1" rot="10800000">
            <a:off x="-4189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37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1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11" name="Google Shape;11;p21"/>
            <p:cNvSpPr/>
            <p:nvPr/>
          </p:nvSpPr>
          <p:spPr>
            <a:xfrm>
              <a:off x="2487613" y="2284413"/>
              <a:ext cx="85725" cy="533400"/>
            </a:xfrm>
            <a:custGeom>
              <a:rect b="b" l="l" r="r" t="t"/>
              <a:pathLst>
                <a:path extrusionOk="0" h="136" w="22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1"/>
            <p:cNvSpPr/>
            <p:nvPr/>
          </p:nvSpPr>
          <p:spPr>
            <a:xfrm>
              <a:off x="2597151" y="2779713"/>
              <a:ext cx="550863" cy="1978025"/>
            </a:xfrm>
            <a:custGeom>
              <a:rect b="b" l="l" r="r" t="t"/>
              <a:pathLst>
                <a:path extrusionOk="0" h="504" w="14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1"/>
            <p:cNvSpPr/>
            <p:nvPr/>
          </p:nvSpPr>
          <p:spPr>
            <a:xfrm>
              <a:off x="3175001" y="4730750"/>
              <a:ext cx="519113" cy="1209675"/>
            </a:xfrm>
            <a:custGeom>
              <a:rect b="b" l="l" r="r" t="t"/>
              <a:pathLst>
                <a:path extrusionOk="0" h="308" w="132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1"/>
            <p:cNvSpPr/>
            <p:nvPr/>
          </p:nvSpPr>
          <p:spPr>
            <a:xfrm>
              <a:off x="3305176" y="5630863"/>
              <a:ext cx="146050" cy="309563"/>
            </a:xfrm>
            <a:custGeom>
              <a:rect b="b" l="l" r="r" t="t"/>
              <a:pathLst>
                <a:path extrusionOk="0" h="79" w="37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1"/>
            <p:cNvSpPr/>
            <p:nvPr/>
          </p:nvSpPr>
          <p:spPr>
            <a:xfrm>
              <a:off x="2573338" y="2817813"/>
              <a:ext cx="700088" cy="2835275"/>
            </a:xfrm>
            <a:custGeom>
              <a:rect b="b" l="l" r="r" t="t"/>
              <a:pathLst>
                <a:path extrusionOk="0" h="722" w="178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1"/>
            <p:cNvSpPr/>
            <p:nvPr/>
          </p:nvSpPr>
          <p:spPr>
            <a:xfrm>
              <a:off x="2506663" y="285750"/>
              <a:ext cx="90488" cy="2493963"/>
            </a:xfrm>
            <a:custGeom>
              <a:rect b="b" l="l" r="r" t="t"/>
              <a:pathLst>
                <a:path extrusionOk="0" h="635" w="23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1"/>
            <p:cNvSpPr/>
            <p:nvPr/>
          </p:nvSpPr>
          <p:spPr>
            <a:xfrm>
              <a:off x="2554288" y="2598738"/>
              <a:ext cx="66675" cy="420688"/>
            </a:xfrm>
            <a:custGeom>
              <a:rect b="b" l="l" r="r" t="t"/>
              <a:pathLst>
                <a:path extrusionOk="0" h="107" w="1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" name="Google Shape;18;p21"/>
            <p:cNvSpPr/>
            <p:nvPr/>
          </p:nvSpPr>
          <p:spPr>
            <a:xfrm>
              <a:off x="3143251" y="4757738"/>
              <a:ext cx="161925" cy="873125"/>
            </a:xfrm>
            <a:custGeom>
              <a:rect b="b" l="l" r="r" t="t"/>
              <a:pathLst>
                <a:path extrusionOk="0" h="222" w="4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" name="Google Shape;19;p21"/>
            <p:cNvSpPr/>
            <p:nvPr/>
          </p:nvSpPr>
          <p:spPr>
            <a:xfrm>
              <a:off x="3148013" y="1282700"/>
              <a:ext cx="1768475" cy="3448050"/>
            </a:xfrm>
            <a:custGeom>
              <a:rect b="b" l="l" r="r" t="t"/>
              <a:pathLst>
                <a:path extrusionOk="0" h="878" w="45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1"/>
            <p:cNvSpPr/>
            <p:nvPr/>
          </p:nvSpPr>
          <p:spPr>
            <a:xfrm>
              <a:off x="3273426" y="5653088"/>
              <a:ext cx="138113" cy="287338"/>
            </a:xfrm>
            <a:custGeom>
              <a:rect b="b" l="l" r="r" t="t"/>
              <a:pathLst>
                <a:path extrusionOk="0" h="73" w="35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1"/>
            <p:cNvSpPr/>
            <p:nvPr/>
          </p:nvSpPr>
          <p:spPr>
            <a:xfrm>
              <a:off x="3143251" y="4656138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21"/>
            <p:cNvSpPr/>
            <p:nvPr/>
          </p:nvSpPr>
          <p:spPr>
            <a:xfrm>
              <a:off x="3211513" y="5410200"/>
              <a:ext cx="203200" cy="530225"/>
            </a:xfrm>
            <a:custGeom>
              <a:rect b="b" l="l" r="r" t="t"/>
              <a:pathLst>
                <a:path extrusionOk="0" h="135" w="52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" name="Google Shape;23;p21"/>
          <p:cNvGrpSpPr/>
          <p:nvPr/>
        </p:nvGrpSpPr>
        <p:grpSpPr>
          <a:xfrm>
            <a:off x="27222" y="-30"/>
            <a:ext cx="2356674" cy="6853283"/>
            <a:chOff x="6627813" y="195452"/>
            <a:chExt cx="1952625" cy="5678299"/>
          </a:xfrm>
        </p:grpSpPr>
        <p:sp>
          <p:nvSpPr>
            <p:cNvPr id="24" name="Google Shape;24;p21"/>
            <p:cNvSpPr/>
            <p:nvPr/>
          </p:nvSpPr>
          <p:spPr>
            <a:xfrm>
              <a:off x="6627813" y="195452"/>
              <a:ext cx="409575" cy="3646488"/>
            </a:xfrm>
            <a:custGeom>
              <a:rect b="b" l="l" r="r" t="t"/>
              <a:pathLst>
                <a:path extrusionOk="0" h="920" w="103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1"/>
            <p:cNvSpPr/>
            <p:nvPr/>
          </p:nvSpPr>
          <p:spPr>
            <a:xfrm>
              <a:off x="7061201" y="3771900"/>
              <a:ext cx="350838" cy="1309688"/>
            </a:xfrm>
            <a:custGeom>
              <a:rect b="b" l="l" r="r" t="t"/>
              <a:pathLst>
                <a:path extrusionOk="0" h="330" w="88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21"/>
            <p:cNvSpPr/>
            <p:nvPr/>
          </p:nvSpPr>
          <p:spPr>
            <a:xfrm>
              <a:off x="7439026" y="5053013"/>
              <a:ext cx="357188" cy="820738"/>
            </a:xfrm>
            <a:custGeom>
              <a:rect b="b" l="l" r="r" t="t"/>
              <a:pathLst>
                <a:path extrusionOk="0" h="207" w="9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1"/>
            <p:cNvSpPr/>
            <p:nvPr/>
          </p:nvSpPr>
          <p:spPr>
            <a:xfrm>
              <a:off x="7037388" y="3811588"/>
              <a:ext cx="457200" cy="1852613"/>
            </a:xfrm>
            <a:custGeom>
              <a:rect b="b" l="l" r="r" t="t"/>
              <a:pathLst>
                <a:path extrusionOk="0" h="467" w="115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1"/>
            <p:cNvSpPr/>
            <p:nvPr/>
          </p:nvSpPr>
          <p:spPr>
            <a:xfrm>
              <a:off x="6992938" y="1263650"/>
              <a:ext cx="144463" cy="2508250"/>
            </a:xfrm>
            <a:custGeom>
              <a:rect b="b" l="l" r="r" t="t"/>
              <a:pathLst>
                <a:path extrusionOk="0" h="633" w="36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1"/>
            <p:cNvSpPr/>
            <p:nvPr/>
          </p:nvSpPr>
          <p:spPr>
            <a:xfrm>
              <a:off x="7526338" y="5640388"/>
              <a:ext cx="111125" cy="233363"/>
            </a:xfrm>
            <a:custGeom>
              <a:rect b="b" l="l" r="r" t="t"/>
              <a:pathLst>
                <a:path extrusionOk="0" h="59" w="28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21"/>
            <p:cNvSpPr/>
            <p:nvPr/>
          </p:nvSpPr>
          <p:spPr>
            <a:xfrm>
              <a:off x="7021513" y="3598863"/>
              <a:ext cx="68263" cy="423863"/>
            </a:xfrm>
            <a:custGeom>
              <a:rect b="b" l="l" r="r" t="t"/>
              <a:pathLst>
                <a:path extrusionOk="0" h="107" w="1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1"/>
            <p:cNvSpPr/>
            <p:nvPr/>
          </p:nvSpPr>
          <p:spPr>
            <a:xfrm>
              <a:off x="7412038" y="2801938"/>
              <a:ext cx="1168400" cy="2251075"/>
            </a:xfrm>
            <a:custGeom>
              <a:rect b="b" l="l" r="r" t="t"/>
              <a:pathLst>
                <a:path extrusionOk="0" h="568" w="294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1"/>
            <p:cNvSpPr/>
            <p:nvPr/>
          </p:nvSpPr>
          <p:spPr>
            <a:xfrm>
              <a:off x="7494588" y="5664200"/>
              <a:ext cx="100013" cy="209550"/>
            </a:xfrm>
            <a:custGeom>
              <a:rect b="b" l="l" r="r" t="t"/>
              <a:pathLst>
                <a:path extrusionOk="0" h="53" w="25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1"/>
            <p:cNvSpPr/>
            <p:nvPr/>
          </p:nvSpPr>
          <p:spPr>
            <a:xfrm>
              <a:off x="7412038" y="5081588"/>
              <a:ext cx="114300" cy="558800"/>
            </a:xfrm>
            <a:custGeom>
              <a:rect b="b" l="l" r="r" t="t"/>
              <a:pathLst>
                <a:path extrusionOk="0" h="141" w="29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21"/>
            <p:cNvSpPr/>
            <p:nvPr/>
          </p:nvSpPr>
          <p:spPr>
            <a:xfrm>
              <a:off x="7412038" y="4978400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21"/>
            <p:cNvSpPr/>
            <p:nvPr/>
          </p:nvSpPr>
          <p:spPr>
            <a:xfrm>
              <a:off x="7439026" y="5434013"/>
              <a:ext cx="174625" cy="439738"/>
            </a:xfrm>
            <a:custGeom>
              <a:rect b="b" l="l" r="r" t="t"/>
              <a:pathLst>
                <a:path extrusionOk="0" h="111" w="44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Google Shape;36;p2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21"/>
          <p:cNvSpPr txBox="1"/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3600"/>
              <a:buFont typeface="Century Gothic"/>
              <a:buNone/>
              <a:defRPr b="0" i="0" sz="3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38" name="Google Shape;38;p21"/>
          <p:cNvSpPr txBox="1"/>
          <p:nvPr>
            <p:ph idx="1" type="body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🠶"/>
              <a:defRPr b="0" i="0" sz="1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3020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🠶"/>
              <a:defRPr b="0" i="0" sz="16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17500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🠶"/>
              <a:defRPr b="0" i="0" sz="14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0480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0480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0480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0480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04800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04800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39" name="Google Shape;39;p21"/>
          <p:cNvSpPr txBox="1"/>
          <p:nvPr>
            <p:ph idx="10" type="dt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0" name="Google Shape;40;p21"/>
          <p:cNvSpPr txBox="1"/>
          <p:nvPr>
            <p:ph idx="11" type="ftr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1" name="Google Shape;41;p21"/>
          <p:cNvSpPr txBox="1"/>
          <p:nvPr>
            <p:ph idx="12" type="sldNum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2000" u="none" cap="none" strike="noStrik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omments" Target="../comments/comment1.xml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comments" Target="../comments/comment2.xml"/><Relationship Id="rId4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0" name="Google Shape;170;p1"/>
          <p:cNvSpPr/>
          <p:nvPr/>
        </p:nvSpPr>
        <p:spPr>
          <a:xfrm>
            <a:off x="-1" y="0"/>
            <a:ext cx="4639734" cy="6858000"/>
          </a:xfrm>
          <a:prstGeom prst="rect">
            <a:avLst/>
          </a:prstGeom>
          <a:solidFill>
            <a:srgbClr val="AF1CAF">
              <a:alpha val="8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"/>
          <p:cNvSpPr txBox="1"/>
          <p:nvPr>
            <p:ph type="ctrTitle"/>
          </p:nvPr>
        </p:nvSpPr>
        <p:spPr>
          <a:xfrm>
            <a:off x="342723" y="1866405"/>
            <a:ext cx="3976425" cy="311481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800"/>
              <a:buFont typeface="Century Gothic"/>
              <a:buNone/>
            </a:pPr>
            <a:r>
              <a:rPr lang="en-US" sz="2800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Профессиограмма преподавателя иностранного языка</a:t>
            </a:r>
            <a:endParaRPr sz="2800">
              <a:solidFill>
                <a:srgbClr val="FE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2" name="Google Shape;172;p1"/>
          <p:cNvPicPr preferRelativeResize="0"/>
          <p:nvPr/>
        </p:nvPicPr>
        <p:blipFill rotWithShape="1">
          <a:blip r:embed="rId4">
            <a:alphaModFix/>
          </a:blip>
          <a:srcRect b="2069" l="7976" r="24946" t="7019"/>
          <a:stretch/>
        </p:blipFill>
        <p:spPr>
          <a:xfrm>
            <a:off x="4639732" y="10"/>
            <a:ext cx="7552267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"/>
          <p:cNvSpPr/>
          <p:nvPr/>
        </p:nvSpPr>
        <p:spPr>
          <a:xfrm>
            <a:off x="0" y="5033007"/>
            <a:ext cx="5404022" cy="857047"/>
          </a:xfrm>
          <a:custGeom>
            <a:rect b="b" l="l" r="r" t="t"/>
            <a:pathLst>
              <a:path extrusionOk="0" h="163" w="1117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4" name="Google Shape;174;p1"/>
          <p:cNvSpPr txBox="1"/>
          <p:nvPr>
            <p:ph idx="1" type="subTitle"/>
          </p:nvPr>
        </p:nvSpPr>
        <p:spPr>
          <a:xfrm>
            <a:off x="342723" y="5189400"/>
            <a:ext cx="3778870" cy="544260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US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Работу выполнила </a:t>
            </a:r>
            <a:br>
              <a:rPr b="1" lang="en-US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b="1" lang="en-US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Паршина Татьяна</a:t>
            </a:r>
            <a:endParaRPr b="1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1" name="Google Shape;181;p2"/>
          <p:cNvSpPr txBox="1"/>
          <p:nvPr>
            <p:ph type="title"/>
          </p:nvPr>
        </p:nvSpPr>
        <p:spPr>
          <a:xfrm>
            <a:off x="621002" y="278217"/>
            <a:ext cx="3650279" cy="12598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Содержание</a:t>
            </a:r>
            <a:endParaRPr sz="2800"/>
          </a:p>
        </p:txBody>
      </p:sp>
      <p:pic>
        <p:nvPicPr>
          <p:cNvPr descr="A picture containing toy, room&#10;&#10;Description generated with very high confidence" id="182" name="Google Shape;182;p2"/>
          <p:cNvPicPr preferRelativeResize="0"/>
          <p:nvPr/>
        </p:nvPicPr>
        <p:blipFill rotWithShape="1">
          <a:blip r:embed="rId4">
            <a:alphaModFix/>
          </a:blip>
          <a:srcRect b="0" l="7738" r="20667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3" name="Google Shape;183;p2"/>
          <p:cNvGrpSpPr/>
          <p:nvPr/>
        </p:nvGrpSpPr>
        <p:grpSpPr>
          <a:xfrm>
            <a:off x="155338" y="1569157"/>
            <a:ext cx="4398164" cy="5001028"/>
            <a:chOff x="0" y="0"/>
            <a:chExt cx="4398164" cy="5001028"/>
          </a:xfrm>
        </p:grpSpPr>
        <p:sp>
          <p:nvSpPr>
            <p:cNvPr id="184" name="Google Shape;184;p2"/>
            <p:cNvSpPr/>
            <p:nvPr/>
          </p:nvSpPr>
          <p:spPr>
            <a:xfrm>
              <a:off x="0" y="0"/>
              <a:ext cx="3518532" cy="110022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2"/>
            <p:cNvSpPr txBox="1"/>
            <p:nvPr/>
          </p:nvSpPr>
          <p:spPr>
            <a:xfrm>
              <a:off x="32225" y="32225"/>
              <a:ext cx="2238331" cy="10357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b="0" i="0" lang="en-US" sz="1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ПОНЯТИЕ "ПРОФЕССИОГРАММА"</a:t>
              </a: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294677" y="1300267"/>
              <a:ext cx="3518532" cy="110022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2"/>
            <p:cNvSpPr txBox="1"/>
            <p:nvPr/>
          </p:nvSpPr>
          <p:spPr>
            <a:xfrm>
              <a:off x="326902" y="1332492"/>
              <a:ext cx="2444257" cy="10357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b="0" i="0" lang="en-US" sz="1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ПЕДАГОГИЧЕСКИЕ ФУНКЦИИ И МЕТОДИЧЕСКИЕ УМЕНИЯ</a:t>
              </a: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584955" y="2600535"/>
              <a:ext cx="3518532" cy="110022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" name="Google Shape;189;p2"/>
            <p:cNvSpPr txBox="1"/>
            <p:nvPr/>
          </p:nvSpPr>
          <p:spPr>
            <a:xfrm>
              <a:off x="617180" y="2632760"/>
              <a:ext cx="2448655" cy="10357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EFFFF"/>
                </a:buClr>
                <a:buSzPts val="1000"/>
                <a:buFont typeface="Century Gothic"/>
                <a:buNone/>
              </a:pPr>
              <a:r>
                <a:rPr b="0" i="0" lang="en-US" sz="1000" u="none" cap="none" strike="noStrike">
                  <a:solidFill>
                    <a:srgbClr val="FEFFF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ПРОФЕССИОНАЛЬНЫЕ И ЛИЧНОСТНЫЕ КАЧЕСТВА УЧИТЕЛЯ ИНОСТРАННОГО ЯЗЫКА</a:t>
              </a:r>
              <a:endParaRPr b="0" i="0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879632" y="3900802"/>
              <a:ext cx="3518532" cy="110022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2"/>
            <p:cNvSpPr txBox="1"/>
            <p:nvPr/>
          </p:nvSpPr>
          <p:spPr>
            <a:xfrm>
              <a:off x="911857" y="3933027"/>
              <a:ext cx="2444257" cy="10357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b="0" i="0" lang="en-US" sz="1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КОМПЕТЕНЦИИ УЧИТЕЛЯ</a:t>
              </a: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2803384" y="842673"/>
              <a:ext cx="715147" cy="71514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CCCD">
                <a:alpha val="89803"/>
              </a:srgbClr>
            </a:solidFill>
            <a:ln cap="rnd" cmpd="sng" w="9525">
              <a:solidFill>
                <a:srgbClr val="CBCCCD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2"/>
            <p:cNvSpPr txBox="1"/>
            <p:nvPr/>
          </p:nvSpPr>
          <p:spPr>
            <a:xfrm>
              <a:off x="2964292" y="842673"/>
              <a:ext cx="393331" cy="5381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300"/>
                <a:buFont typeface="Century Gothic"/>
                <a:buNone/>
              </a:pPr>
              <a:r>
                <a:t/>
              </a:r>
              <a:endParaRPr sz="33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3098061" y="2142940"/>
              <a:ext cx="715147" cy="71514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CCCD">
                <a:alpha val="89803"/>
              </a:srgbClr>
            </a:solidFill>
            <a:ln cap="rnd" cmpd="sng" w="9525">
              <a:solidFill>
                <a:srgbClr val="CBCCCD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2"/>
            <p:cNvSpPr txBox="1"/>
            <p:nvPr/>
          </p:nvSpPr>
          <p:spPr>
            <a:xfrm>
              <a:off x="3258969" y="2142940"/>
              <a:ext cx="393331" cy="5381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300"/>
                <a:buFont typeface="Century Gothic"/>
                <a:buNone/>
              </a:pPr>
              <a:r>
                <a:t/>
              </a:r>
              <a:endParaRPr sz="33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3388340" y="3443208"/>
              <a:ext cx="715147" cy="71514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CCCD">
                <a:alpha val="89803"/>
              </a:srgbClr>
            </a:solidFill>
            <a:ln cap="rnd" cmpd="sng" w="9525">
              <a:solidFill>
                <a:srgbClr val="CBCCCD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2"/>
            <p:cNvSpPr txBox="1"/>
            <p:nvPr/>
          </p:nvSpPr>
          <p:spPr>
            <a:xfrm>
              <a:off x="3549248" y="3443208"/>
              <a:ext cx="393331" cy="5381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300"/>
                <a:buFont typeface="Century Gothic"/>
                <a:buNone/>
              </a:pPr>
              <a:r>
                <a:t/>
              </a:r>
              <a:endParaRPr sz="33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4" name="Google Shape;204;p3"/>
          <p:cNvSpPr txBox="1"/>
          <p:nvPr>
            <p:ph type="title"/>
          </p:nvPr>
        </p:nvSpPr>
        <p:spPr>
          <a:xfrm>
            <a:off x="113002" y="264107"/>
            <a:ext cx="4327612" cy="16691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Профессиограмма преподавателя </a:t>
            </a:r>
            <a:br>
              <a:rPr lang="en-US" sz="2800"/>
            </a:br>
            <a:r>
              <a:rPr lang="en-US" sz="2800"/>
              <a:t>иностранного языка</a:t>
            </a:r>
            <a:endParaRPr sz="2800"/>
          </a:p>
        </p:txBody>
      </p:sp>
      <p:sp>
        <p:nvSpPr>
          <p:cNvPr id="205" name="Google Shape;205;p3"/>
          <p:cNvSpPr txBox="1"/>
          <p:nvPr>
            <p:ph idx="1" type="body"/>
          </p:nvPr>
        </p:nvSpPr>
        <p:spPr>
          <a:xfrm>
            <a:off x="113003" y="2190044"/>
            <a:ext cx="4440499" cy="3956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«Искусство воспитательной </a:t>
            </a:r>
            <a:br>
              <a:rPr lang="en-US"/>
            </a:br>
            <a:r>
              <a:rPr lang="en-US"/>
              <a:t>деятельности зависит от меры владения педагогической техникой: так в ситуации назревающего конфликтаучитель с помощью интонации в голосе, мимической</a:t>
            </a:r>
            <a:br>
              <a:rPr lang="en-US"/>
            </a:br>
            <a:r>
              <a:rPr lang="en-US"/>
              <a:t>маски, позы может устранить пик враждебных отношений»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 В.А. Крутецкий</a:t>
            </a:r>
            <a:endParaRPr/>
          </a:p>
        </p:txBody>
      </p:sp>
      <p:pic>
        <p:nvPicPr>
          <p:cNvPr id="206" name="Google Shape;206;p3"/>
          <p:cNvPicPr preferRelativeResize="0"/>
          <p:nvPr/>
        </p:nvPicPr>
        <p:blipFill rotWithShape="1">
          <a:blip r:embed="rId3">
            <a:alphaModFix/>
          </a:blip>
          <a:srcRect b="0" l="21430" r="20796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2" name="Google Shape;212;p4"/>
          <p:cNvSpPr txBox="1"/>
          <p:nvPr>
            <p:ph type="title"/>
          </p:nvPr>
        </p:nvSpPr>
        <p:spPr>
          <a:xfrm>
            <a:off x="42447" y="207661"/>
            <a:ext cx="4567500" cy="16973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Понятие "Профессиограмма"</a:t>
            </a:r>
            <a:endParaRPr/>
          </a:p>
        </p:txBody>
      </p:sp>
      <p:sp>
        <p:nvSpPr>
          <p:cNvPr id="213" name="Google Shape;213;p4"/>
          <p:cNvSpPr txBox="1"/>
          <p:nvPr>
            <p:ph idx="1" type="body"/>
          </p:nvPr>
        </p:nvSpPr>
        <p:spPr>
          <a:xfrm>
            <a:off x="115" y="1865490"/>
            <a:ext cx="4609832" cy="4888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just">
              <a:spcBef>
                <a:spcPts val="0"/>
              </a:spcBef>
              <a:spcAft>
                <a:spcPts val="0"/>
              </a:spcAft>
              <a:buSzPts val="1650"/>
              <a:buChar char="🠶"/>
            </a:pPr>
            <a:r>
              <a:rPr lang="en-US" sz="1650"/>
              <a:t>Профессиограмма – это идеальная модель учителя, преподавателя, классного руководителя, педагога. Это образец, эталон, в котором представлены основные качества личности, которыми должен обладать учитель; знания, умения, навыки для выполнения функции учителя. </a:t>
            </a:r>
            <a:endParaRPr sz="1650"/>
          </a:p>
          <a:p>
            <a:pPr indent="-342900" lvl="0" marL="342900" rtl="0" algn="just">
              <a:spcBef>
                <a:spcPts val="1000"/>
              </a:spcBef>
              <a:spcAft>
                <a:spcPts val="0"/>
              </a:spcAft>
              <a:buSzPts val="1650"/>
              <a:buChar char="🠶"/>
            </a:pPr>
            <a:r>
              <a:rPr lang="en-US" sz="1650"/>
              <a:t>Профессиограмма учителя –документ, в котором дана полная квалификационная характеристика учителя с позиции требований, предъявляемых к его знаниям, умениям и навыкам, его личности, способностям,  психофизиологических возможностям и уровню подготовки.</a:t>
            </a:r>
            <a:endParaRPr sz="1650"/>
          </a:p>
        </p:txBody>
      </p:sp>
      <p:pic>
        <p:nvPicPr>
          <p:cNvPr descr="A picture containing graffiti, room&#10;&#10;Description generated with very high confidence" id="214" name="Google Shape;214;p4"/>
          <p:cNvPicPr preferRelativeResize="0"/>
          <p:nvPr/>
        </p:nvPicPr>
        <p:blipFill rotWithShape="1">
          <a:blip r:embed="rId3">
            <a:alphaModFix/>
          </a:blip>
          <a:srcRect b="1" l="9268" r="22454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5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0" name="Google Shape;220;p5"/>
          <p:cNvSpPr/>
          <p:nvPr/>
        </p:nvSpPr>
        <p:spPr>
          <a:xfrm flipH="1" rot="10800000">
            <a:off x="4645704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close up of graphics&#10;&#10;Description generated with high confidence" id="221" name="Google Shape;221;p5"/>
          <p:cNvPicPr preferRelativeResize="0"/>
          <p:nvPr/>
        </p:nvPicPr>
        <p:blipFill rotWithShape="1">
          <a:blip r:embed="rId3">
            <a:alphaModFix/>
          </a:blip>
          <a:srcRect b="0" l="34382" r="17416" t="0"/>
          <a:stretch/>
        </p:blipFill>
        <p:spPr>
          <a:xfrm>
            <a:off x="20" y="1731"/>
            <a:ext cx="465583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2" name="Google Shape;222;p5"/>
          <p:cNvGrpSpPr/>
          <p:nvPr/>
        </p:nvGrpSpPr>
        <p:grpSpPr>
          <a:xfrm>
            <a:off x="4654305" y="228600"/>
            <a:ext cx="2851523" cy="6638625"/>
            <a:chOff x="2487613" y="285750"/>
            <a:chExt cx="2428875" cy="5654676"/>
          </a:xfrm>
        </p:grpSpPr>
        <p:sp>
          <p:nvSpPr>
            <p:cNvPr id="223" name="Google Shape;223;p5"/>
            <p:cNvSpPr/>
            <p:nvPr/>
          </p:nvSpPr>
          <p:spPr>
            <a:xfrm>
              <a:off x="2487613" y="2284413"/>
              <a:ext cx="85725" cy="533400"/>
            </a:xfrm>
            <a:custGeom>
              <a:rect b="b" l="l" r="r" t="t"/>
              <a:pathLst>
                <a:path extrusionOk="0" h="136" w="22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5"/>
            <p:cNvSpPr/>
            <p:nvPr/>
          </p:nvSpPr>
          <p:spPr>
            <a:xfrm>
              <a:off x="2597151" y="2779713"/>
              <a:ext cx="550863" cy="1978025"/>
            </a:xfrm>
            <a:custGeom>
              <a:rect b="b" l="l" r="r" t="t"/>
              <a:pathLst>
                <a:path extrusionOk="0" h="504" w="14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5"/>
            <p:cNvSpPr/>
            <p:nvPr/>
          </p:nvSpPr>
          <p:spPr>
            <a:xfrm>
              <a:off x="3175001" y="4730750"/>
              <a:ext cx="519113" cy="1209675"/>
            </a:xfrm>
            <a:custGeom>
              <a:rect b="b" l="l" r="r" t="t"/>
              <a:pathLst>
                <a:path extrusionOk="0" h="308" w="132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5"/>
            <p:cNvSpPr/>
            <p:nvPr/>
          </p:nvSpPr>
          <p:spPr>
            <a:xfrm>
              <a:off x="3305176" y="5630863"/>
              <a:ext cx="146050" cy="309563"/>
            </a:xfrm>
            <a:custGeom>
              <a:rect b="b" l="l" r="r" t="t"/>
              <a:pathLst>
                <a:path extrusionOk="0" h="79" w="37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5"/>
            <p:cNvSpPr/>
            <p:nvPr/>
          </p:nvSpPr>
          <p:spPr>
            <a:xfrm>
              <a:off x="2573338" y="2817813"/>
              <a:ext cx="700088" cy="2835275"/>
            </a:xfrm>
            <a:custGeom>
              <a:rect b="b" l="l" r="r" t="t"/>
              <a:pathLst>
                <a:path extrusionOk="0" h="722" w="178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5"/>
            <p:cNvSpPr/>
            <p:nvPr/>
          </p:nvSpPr>
          <p:spPr>
            <a:xfrm>
              <a:off x="2506663" y="285750"/>
              <a:ext cx="90488" cy="2493963"/>
            </a:xfrm>
            <a:custGeom>
              <a:rect b="b" l="l" r="r" t="t"/>
              <a:pathLst>
                <a:path extrusionOk="0" h="635" w="23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5"/>
            <p:cNvSpPr/>
            <p:nvPr/>
          </p:nvSpPr>
          <p:spPr>
            <a:xfrm>
              <a:off x="2554288" y="2598738"/>
              <a:ext cx="66675" cy="420688"/>
            </a:xfrm>
            <a:custGeom>
              <a:rect b="b" l="l" r="r" t="t"/>
              <a:pathLst>
                <a:path extrusionOk="0" h="107" w="1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5"/>
            <p:cNvSpPr/>
            <p:nvPr/>
          </p:nvSpPr>
          <p:spPr>
            <a:xfrm>
              <a:off x="3143251" y="4757738"/>
              <a:ext cx="161925" cy="873125"/>
            </a:xfrm>
            <a:custGeom>
              <a:rect b="b" l="l" r="r" t="t"/>
              <a:pathLst>
                <a:path extrusionOk="0" h="222" w="4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5"/>
            <p:cNvSpPr/>
            <p:nvPr/>
          </p:nvSpPr>
          <p:spPr>
            <a:xfrm>
              <a:off x="3148013" y="1282700"/>
              <a:ext cx="1768475" cy="3448050"/>
            </a:xfrm>
            <a:custGeom>
              <a:rect b="b" l="l" r="r" t="t"/>
              <a:pathLst>
                <a:path extrusionOk="0" h="878" w="45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5"/>
            <p:cNvSpPr/>
            <p:nvPr/>
          </p:nvSpPr>
          <p:spPr>
            <a:xfrm>
              <a:off x="3273426" y="5653088"/>
              <a:ext cx="138113" cy="287338"/>
            </a:xfrm>
            <a:custGeom>
              <a:rect b="b" l="l" r="r" t="t"/>
              <a:pathLst>
                <a:path extrusionOk="0" h="73" w="35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5"/>
            <p:cNvSpPr/>
            <p:nvPr/>
          </p:nvSpPr>
          <p:spPr>
            <a:xfrm>
              <a:off x="3143251" y="4656138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5"/>
            <p:cNvSpPr/>
            <p:nvPr/>
          </p:nvSpPr>
          <p:spPr>
            <a:xfrm>
              <a:off x="3211513" y="5410200"/>
              <a:ext cx="203200" cy="530225"/>
            </a:xfrm>
            <a:custGeom>
              <a:rect b="b" l="l" r="r" t="t"/>
              <a:pathLst>
                <a:path extrusionOk="0" h="135" w="52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5" name="Google Shape;235;p5"/>
          <p:cNvGrpSpPr/>
          <p:nvPr/>
        </p:nvGrpSpPr>
        <p:grpSpPr>
          <a:xfrm>
            <a:off x="4681520" y="-30"/>
            <a:ext cx="2356675" cy="6853284"/>
            <a:chOff x="6627813" y="195452"/>
            <a:chExt cx="1952625" cy="5678299"/>
          </a:xfrm>
        </p:grpSpPr>
        <p:sp>
          <p:nvSpPr>
            <p:cNvPr id="236" name="Google Shape;236;p5"/>
            <p:cNvSpPr/>
            <p:nvPr/>
          </p:nvSpPr>
          <p:spPr>
            <a:xfrm>
              <a:off x="6627813" y="195452"/>
              <a:ext cx="409575" cy="3646488"/>
            </a:xfrm>
            <a:custGeom>
              <a:rect b="b" l="l" r="r" t="t"/>
              <a:pathLst>
                <a:path extrusionOk="0" h="920" w="103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5"/>
            <p:cNvSpPr/>
            <p:nvPr/>
          </p:nvSpPr>
          <p:spPr>
            <a:xfrm>
              <a:off x="7061201" y="3771900"/>
              <a:ext cx="350838" cy="1309688"/>
            </a:xfrm>
            <a:custGeom>
              <a:rect b="b" l="l" r="r" t="t"/>
              <a:pathLst>
                <a:path extrusionOk="0" h="330" w="88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5"/>
            <p:cNvSpPr/>
            <p:nvPr/>
          </p:nvSpPr>
          <p:spPr>
            <a:xfrm>
              <a:off x="7439026" y="5053013"/>
              <a:ext cx="357188" cy="820738"/>
            </a:xfrm>
            <a:custGeom>
              <a:rect b="b" l="l" r="r" t="t"/>
              <a:pathLst>
                <a:path extrusionOk="0" h="207" w="9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5"/>
            <p:cNvSpPr/>
            <p:nvPr/>
          </p:nvSpPr>
          <p:spPr>
            <a:xfrm>
              <a:off x="7037388" y="3811588"/>
              <a:ext cx="457200" cy="1852613"/>
            </a:xfrm>
            <a:custGeom>
              <a:rect b="b" l="l" r="r" t="t"/>
              <a:pathLst>
                <a:path extrusionOk="0" h="467" w="115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5"/>
            <p:cNvSpPr/>
            <p:nvPr/>
          </p:nvSpPr>
          <p:spPr>
            <a:xfrm>
              <a:off x="6992938" y="1263650"/>
              <a:ext cx="144463" cy="2508250"/>
            </a:xfrm>
            <a:custGeom>
              <a:rect b="b" l="l" r="r" t="t"/>
              <a:pathLst>
                <a:path extrusionOk="0" h="633" w="36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5"/>
            <p:cNvSpPr/>
            <p:nvPr/>
          </p:nvSpPr>
          <p:spPr>
            <a:xfrm>
              <a:off x="7526338" y="5640388"/>
              <a:ext cx="111125" cy="233363"/>
            </a:xfrm>
            <a:custGeom>
              <a:rect b="b" l="l" r="r" t="t"/>
              <a:pathLst>
                <a:path extrusionOk="0" h="59" w="28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5"/>
            <p:cNvSpPr/>
            <p:nvPr/>
          </p:nvSpPr>
          <p:spPr>
            <a:xfrm>
              <a:off x="7021513" y="3598863"/>
              <a:ext cx="68263" cy="423863"/>
            </a:xfrm>
            <a:custGeom>
              <a:rect b="b" l="l" r="r" t="t"/>
              <a:pathLst>
                <a:path extrusionOk="0" h="107" w="1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5"/>
            <p:cNvSpPr/>
            <p:nvPr/>
          </p:nvSpPr>
          <p:spPr>
            <a:xfrm>
              <a:off x="7412038" y="2801938"/>
              <a:ext cx="1168400" cy="2251075"/>
            </a:xfrm>
            <a:custGeom>
              <a:rect b="b" l="l" r="r" t="t"/>
              <a:pathLst>
                <a:path extrusionOk="0" h="568" w="294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5"/>
            <p:cNvSpPr/>
            <p:nvPr/>
          </p:nvSpPr>
          <p:spPr>
            <a:xfrm>
              <a:off x="7494588" y="5664200"/>
              <a:ext cx="100013" cy="209550"/>
            </a:xfrm>
            <a:custGeom>
              <a:rect b="b" l="l" r="r" t="t"/>
              <a:pathLst>
                <a:path extrusionOk="0" h="53" w="25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5"/>
            <p:cNvSpPr/>
            <p:nvPr/>
          </p:nvSpPr>
          <p:spPr>
            <a:xfrm>
              <a:off x="7412038" y="5081588"/>
              <a:ext cx="114300" cy="558800"/>
            </a:xfrm>
            <a:custGeom>
              <a:rect b="b" l="l" r="r" t="t"/>
              <a:pathLst>
                <a:path extrusionOk="0" h="141" w="29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5"/>
            <p:cNvSpPr/>
            <p:nvPr/>
          </p:nvSpPr>
          <p:spPr>
            <a:xfrm>
              <a:off x="7412038" y="4978400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5"/>
            <p:cNvSpPr/>
            <p:nvPr/>
          </p:nvSpPr>
          <p:spPr>
            <a:xfrm>
              <a:off x="7439026" y="5434013"/>
              <a:ext cx="174625" cy="439738"/>
            </a:xfrm>
            <a:custGeom>
              <a:rect b="b" l="l" r="r" t="t"/>
              <a:pathLst>
                <a:path extrusionOk="0" h="111" w="44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8" name="Google Shape;248;p5"/>
          <p:cNvSpPr txBox="1"/>
          <p:nvPr>
            <p:ph type="title"/>
          </p:nvPr>
        </p:nvSpPr>
        <p:spPr>
          <a:xfrm>
            <a:off x="6483096" y="624110"/>
            <a:ext cx="5021516" cy="12808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Педагогические функции и методические умения</a:t>
            </a:r>
            <a:endParaRPr/>
          </a:p>
        </p:txBody>
      </p:sp>
      <p:sp>
        <p:nvSpPr>
          <p:cNvPr id="249" name="Google Shape;249;p5"/>
          <p:cNvSpPr/>
          <p:nvPr/>
        </p:nvSpPr>
        <p:spPr>
          <a:xfrm>
            <a:off x="4654296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0" name="Google Shape;250;p5"/>
          <p:cNvGrpSpPr/>
          <p:nvPr/>
        </p:nvGrpSpPr>
        <p:grpSpPr>
          <a:xfrm>
            <a:off x="6438191" y="2201845"/>
            <a:ext cx="5066419" cy="3641131"/>
            <a:chOff x="0" y="68245"/>
            <a:chExt cx="5066419" cy="3641131"/>
          </a:xfrm>
        </p:grpSpPr>
        <p:sp>
          <p:nvSpPr>
            <p:cNvPr id="251" name="Google Shape;251;p5"/>
            <p:cNvSpPr/>
            <p:nvPr/>
          </p:nvSpPr>
          <p:spPr>
            <a:xfrm>
              <a:off x="0" y="68245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" name="Google Shape;252;p5"/>
            <p:cNvSpPr txBox="1"/>
            <p:nvPr/>
          </p:nvSpPr>
          <p:spPr>
            <a:xfrm>
              <a:off x="26930" y="95175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Развивающая</a:t>
              </a:r>
              <a:endParaRPr/>
            </a:p>
          </p:txBody>
        </p:sp>
        <p:sp>
          <p:nvSpPr>
            <p:cNvPr id="253" name="Google Shape;253;p5"/>
            <p:cNvSpPr/>
            <p:nvPr/>
          </p:nvSpPr>
          <p:spPr>
            <a:xfrm>
              <a:off x="0" y="686140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55A9E7"/>
                </a:gs>
                <a:gs pos="100000">
                  <a:srgbClr val="2396DF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5"/>
            <p:cNvSpPr txBox="1"/>
            <p:nvPr/>
          </p:nvSpPr>
          <p:spPr>
            <a:xfrm>
              <a:off x="26930" y="713070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Воспитывающая </a:t>
              </a:r>
              <a:endParaRPr/>
            </a:p>
          </p:txBody>
        </p:sp>
        <p:sp>
          <p:nvSpPr>
            <p:cNvPr id="255" name="Google Shape;255;p5"/>
            <p:cNvSpPr/>
            <p:nvPr/>
          </p:nvSpPr>
          <p:spPr>
            <a:xfrm>
              <a:off x="0" y="1304035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7077F7"/>
                </a:gs>
                <a:gs pos="100000">
                  <a:srgbClr val="404CF2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5"/>
            <p:cNvSpPr txBox="1"/>
            <p:nvPr/>
          </p:nvSpPr>
          <p:spPr>
            <a:xfrm>
              <a:off x="26930" y="1330965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Коммуникативная </a:t>
              </a:r>
              <a:endParaRPr/>
            </a:p>
          </p:txBody>
        </p:sp>
        <p:sp>
          <p:nvSpPr>
            <p:cNvPr id="257" name="Google Shape;257;p5"/>
            <p:cNvSpPr/>
            <p:nvPr/>
          </p:nvSpPr>
          <p:spPr>
            <a:xfrm>
              <a:off x="0" y="1921931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781EA"/>
                </a:gs>
                <a:gs pos="100000">
                  <a:srgbClr val="7759E0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5"/>
            <p:cNvSpPr txBox="1"/>
            <p:nvPr/>
          </p:nvSpPr>
          <p:spPr>
            <a:xfrm>
              <a:off x="26930" y="1948861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Гностическая</a:t>
              </a:r>
              <a:endParaRPr/>
            </a:p>
          </p:txBody>
        </p:sp>
        <p:sp>
          <p:nvSpPr>
            <p:cNvPr id="259" name="Google Shape;259;p5"/>
            <p:cNvSpPr/>
            <p:nvPr/>
          </p:nvSpPr>
          <p:spPr>
            <a:xfrm>
              <a:off x="0" y="2539826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47ECA"/>
                </a:gs>
                <a:gs pos="100000">
                  <a:srgbClr val="ED52B8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5"/>
            <p:cNvSpPr txBox="1"/>
            <p:nvPr/>
          </p:nvSpPr>
          <p:spPr>
            <a:xfrm>
              <a:off x="26930" y="2566756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Конструктивно-планирующая</a:t>
              </a:r>
              <a:endParaRPr/>
            </a:p>
          </p:txBody>
        </p:sp>
        <p:sp>
          <p:nvSpPr>
            <p:cNvPr id="261" name="Google Shape;261;p5"/>
            <p:cNvSpPr/>
            <p:nvPr/>
          </p:nvSpPr>
          <p:spPr>
            <a:xfrm>
              <a:off x="0" y="3157721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5"/>
            <p:cNvSpPr txBox="1"/>
            <p:nvPr/>
          </p:nvSpPr>
          <p:spPr>
            <a:xfrm>
              <a:off x="26930" y="3184651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Организаторская</a:t>
              </a: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6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8" name="Google Shape;268;p6"/>
          <p:cNvSpPr txBox="1"/>
          <p:nvPr>
            <p:ph type="title"/>
          </p:nvPr>
        </p:nvSpPr>
        <p:spPr>
          <a:xfrm>
            <a:off x="296447" y="419329"/>
            <a:ext cx="4115945" cy="16267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520"/>
              <a:buFont typeface="Century Gothic"/>
              <a:buNone/>
            </a:pPr>
            <a:r>
              <a:rPr lang="en-US" sz="2520"/>
              <a:t>Педагогические функции и методические умения</a:t>
            </a:r>
            <a:endParaRPr sz="252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810"/>
              <a:buFont typeface="Century Gothic"/>
              <a:buNone/>
            </a:pPr>
            <a:r>
              <a:t/>
            </a:r>
            <a:endParaRPr sz="810"/>
          </a:p>
        </p:txBody>
      </p:sp>
      <p:sp>
        <p:nvSpPr>
          <p:cNvPr id="269" name="Google Shape;269;p6"/>
          <p:cNvSpPr txBox="1"/>
          <p:nvPr>
            <p:ph idx="1" type="body"/>
          </p:nvPr>
        </p:nvSpPr>
        <p:spPr>
          <a:xfrm>
            <a:off x="479892" y="2599267"/>
            <a:ext cx="3974833" cy="27291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Успешное выполнение педагогических функций предполагает владение соответствующей им системой общепедагогических и методических умений и необходимым объемом знаний. </a:t>
            </a:r>
            <a:endParaRPr/>
          </a:p>
        </p:txBody>
      </p:sp>
      <p:pic>
        <p:nvPicPr>
          <p:cNvPr descr="A picture containing text&#10;&#10;Description generated with very high confidence" id="270" name="Google Shape;270;p6"/>
          <p:cNvPicPr preferRelativeResize="0"/>
          <p:nvPr/>
        </p:nvPicPr>
        <p:blipFill rotWithShape="1">
          <a:blip r:embed="rId3">
            <a:alphaModFix/>
          </a:blip>
          <a:srcRect b="0" l="7259" r="15341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7"/>
          <p:cNvSpPr/>
          <p:nvPr/>
        </p:nvSpPr>
        <p:spPr>
          <a:xfrm>
            <a:off x="-4189" y="0"/>
            <a:ext cx="12188952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room&#10;&#10;Description generated with very high confidence" id="276" name="Google Shape;276;p7"/>
          <p:cNvPicPr preferRelativeResize="0"/>
          <p:nvPr/>
        </p:nvPicPr>
        <p:blipFill rotWithShape="1">
          <a:blip r:embed="rId3">
            <a:alphaModFix amt="35000"/>
          </a:blip>
          <a:srcRect b="9738" l="0" r="0" t="20603"/>
          <a:stretch/>
        </p:blipFill>
        <p:spPr>
          <a:xfrm>
            <a:off x="-8825" y="10"/>
            <a:ext cx="1219200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7"/>
          <p:cNvSpPr txBox="1"/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Педагогические функции и методические умения</a:t>
            </a:r>
            <a:endParaRPr sz="2800"/>
          </a:p>
        </p:txBody>
      </p:sp>
      <p:grpSp>
        <p:nvGrpSpPr>
          <p:cNvPr id="278" name="Google Shape;278;p7"/>
          <p:cNvGrpSpPr/>
          <p:nvPr/>
        </p:nvGrpSpPr>
        <p:grpSpPr>
          <a:xfrm>
            <a:off x="2589212" y="2133600"/>
            <a:ext cx="8915399" cy="3777621"/>
            <a:chOff x="0" y="0"/>
            <a:chExt cx="8915399" cy="3777621"/>
          </a:xfrm>
        </p:grpSpPr>
        <p:sp>
          <p:nvSpPr>
            <p:cNvPr id="279" name="Google Shape;279;p7"/>
            <p:cNvSpPr/>
            <p:nvPr/>
          </p:nvSpPr>
          <p:spPr>
            <a:xfrm>
              <a:off x="0" y="0"/>
              <a:ext cx="7578090" cy="1133286"/>
            </a:xfrm>
            <a:prstGeom prst="roundRect">
              <a:avLst>
                <a:gd fmla="val 10000" name="adj"/>
              </a:avLst>
            </a:prstGeom>
            <a:solidFill>
              <a:srgbClr val="F22A8A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" name="Google Shape;280;p7"/>
            <p:cNvSpPr txBox="1"/>
            <p:nvPr/>
          </p:nvSpPr>
          <p:spPr>
            <a:xfrm>
              <a:off x="33193" y="33193"/>
              <a:ext cx="6355185" cy="1066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entury Gothic"/>
                <a:buNone/>
              </a:pPr>
              <a:r>
                <a:rPr lang="en-US" sz="2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Перечисленные функции в профессиональной деятельности учителя можно разделить на две группы:</a:t>
              </a:r>
              <a:endParaRPr/>
            </a:p>
          </p:txBody>
        </p:sp>
        <p:sp>
          <p:nvSpPr>
            <p:cNvPr id="281" name="Google Shape;281;p7"/>
            <p:cNvSpPr/>
            <p:nvPr/>
          </p:nvSpPr>
          <p:spPr>
            <a:xfrm>
              <a:off x="668654" y="1322167"/>
              <a:ext cx="7578090" cy="1133286"/>
            </a:xfrm>
            <a:prstGeom prst="roundRect">
              <a:avLst>
                <a:gd fmla="val 10000" name="adj"/>
              </a:avLst>
            </a:prstGeom>
            <a:solidFill>
              <a:srgbClr val="F22A8A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" name="Google Shape;282;p7"/>
            <p:cNvSpPr txBox="1"/>
            <p:nvPr/>
          </p:nvSpPr>
          <p:spPr>
            <a:xfrm>
              <a:off x="701847" y="1355360"/>
              <a:ext cx="6106412" cy="1066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entury Gothic"/>
                <a:buNone/>
              </a:pPr>
              <a:r>
                <a:rPr lang="en-US" sz="2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Целеполагающие</a:t>
              </a:r>
              <a:endParaRPr/>
            </a:p>
          </p:txBody>
        </p:sp>
        <p:sp>
          <p:nvSpPr>
            <p:cNvPr id="283" name="Google Shape;283;p7"/>
            <p:cNvSpPr/>
            <p:nvPr/>
          </p:nvSpPr>
          <p:spPr>
            <a:xfrm>
              <a:off x="1337309" y="2644335"/>
              <a:ext cx="7578090" cy="1133286"/>
            </a:xfrm>
            <a:prstGeom prst="roundRect">
              <a:avLst>
                <a:gd fmla="val 10000" name="adj"/>
              </a:avLst>
            </a:prstGeom>
            <a:solidFill>
              <a:srgbClr val="F22A8A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7"/>
            <p:cNvSpPr txBox="1"/>
            <p:nvPr/>
          </p:nvSpPr>
          <p:spPr>
            <a:xfrm>
              <a:off x="1370502" y="2677528"/>
              <a:ext cx="6106412" cy="1066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Century Gothic"/>
                <a:buNone/>
              </a:pPr>
              <a:r>
                <a:rPr lang="en-US" sz="2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Операционно-структурные</a:t>
              </a:r>
              <a:endParaRPr/>
            </a:p>
          </p:txBody>
        </p:sp>
        <p:sp>
          <p:nvSpPr>
            <p:cNvPr id="285" name="Google Shape;285;p7"/>
            <p:cNvSpPr/>
            <p:nvPr/>
          </p:nvSpPr>
          <p:spPr>
            <a:xfrm>
              <a:off x="6841453" y="859409"/>
              <a:ext cx="736636" cy="736636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FBCAD8">
                <a:alpha val="89803"/>
              </a:srgbClr>
            </a:solidFill>
            <a:ln cap="rnd" cmpd="sng" w="15875">
              <a:solidFill>
                <a:srgbClr val="FBCAD8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" name="Google Shape;286;p7"/>
            <p:cNvSpPr txBox="1"/>
            <p:nvPr/>
          </p:nvSpPr>
          <p:spPr>
            <a:xfrm>
              <a:off x="7007196" y="859409"/>
              <a:ext cx="405150" cy="5543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3175" lIns="43175" spcFirstLastPara="1" rIns="43175" wrap="square" tIns="43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400"/>
                <a:buFont typeface="Century Gothic"/>
                <a:buNone/>
              </a:pPr>
              <a:r>
                <a:t/>
              </a:r>
              <a:endParaRPr sz="3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7" name="Google Shape;287;p7"/>
            <p:cNvSpPr/>
            <p:nvPr/>
          </p:nvSpPr>
          <p:spPr>
            <a:xfrm>
              <a:off x="7510108" y="2174021"/>
              <a:ext cx="736636" cy="736636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FBCAD8">
                <a:alpha val="89803"/>
              </a:srgbClr>
            </a:solidFill>
            <a:ln cap="rnd" cmpd="sng" w="15875">
              <a:solidFill>
                <a:srgbClr val="FBCAD8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" name="Google Shape;288;p7"/>
            <p:cNvSpPr txBox="1"/>
            <p:nvPr/>
          </p:nvSpPr>
          <p:spPr>
            <a:xfrm>
              <a:off x="7675851" y="2174021"/>
              <a:ext cx="405150" cy="5543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3175" lIns="43175" spcFirstLastPara="1" rIns="43175" wrap="square" tIns="43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400"/>
                <a:buFont typeface="Century Gothic"/>
                <a:buNone/>
              </a:pPr>
              <a:r>
                <a:t/>
              </a:r>
              <a:endParaRPr sz="3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table, room&#10;&#10;Description generated with very high confidence" id="293" name="Google Shape;293;p8"/>
          <p:cNvPicPr preferRelativeResize="0"/>
          <p:nvPr/>
        </p:nvPicPr>
        <p:blipFill rotWithShape="1">
          <a:blip r:embed="rId3">
            <a:alphaModFix/>
          </a:blip>
          <a:srcRect b="18869" l="0" r="9091" t="21841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8"/>
          <p:cNvSpPr/>
          <p:nvPr/>
        </p:nvSpPr>
        <p:spPr>
          <a:xfrm>
            <a:off x="0" y="0"/>
            <a:ext cx="10391775" cy="6858000"/>
          </a:xfrm>
          <a:custGeom>
            <a:rect b="b" l="l" r="r" t="t"/>
            <a:pathLst>
              <a:path extrusionOk="0" h="1441" w="2184">
                <a:moveTo>
                  <a:pt x="0" y="1441"/>
                </a:moveTo>
                <a:cubicBezTo>
                  <a:pt x="1482" y="1441"/>
                  <a:pt x="1482" y="1441"/>
                  <a:pt x="1482" y="1441"/>
                </a:cubicBezTo>
                <a:cubicBezTo>
                  <a:pt x="2161" y="762"/>
                  <a:pt x="2161" y="762"/>
                  <a:pt x="2161" y="762"/>
                </a:cubicBezTo>
                <a:cubicBezTo>
                  <a:pt x="2184" y="739"/>
                  <a:pt x="2184" y="701"/>
                  <a:pt x="2161" y="678"/>
                </a:cubicBezTo>
                <a:cubicBezTo>
                  <a:pt x="1483" y="0"/>
                  <a:pt x="1483" y="0"/>
                  <a:pt x="1483" y="0"/>
                </a:cubicBezTo>
                <a:cubicBezTo>
                  <a:pt x="0" y="0"/>
                  <a:pt x="0" y="0"/>
                  <a:pt x="0" y="0"/>
                </a:cubicBezTo>
                <a:lnTo>
                  <a:pt x="0" y="1441"/>
                </a:lnTo>
                <a:close/>
              </a:path>
            </a:pathLst>
          </a:custGeom>
          <a:solidFill>
            <a:srgbClr val="AF1CAF">
              <a:alpha val="89803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5" name="Google Shape;295;p8"/>
          <p:cNvSpPr txBox="1"/>
          <p:nvPr>
            <p:ph type="title"/>
          </p:nvPr>
        </p:nvSpPr>
        <p:spPr>
          <a:xfrm>
            <a:off x="541867" y="626533"/>
            <a:ext cx="7128933" cy="1278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t/>
            </a:r>
            <a:endParaRPr sz="2800">
              <a:solidFill>
                <a:srgbClr val="FEFFFF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800"/>
              <a:buFont typeface="Century Gothic"/>
              <a:buNone/>
            </a:pPr>
            <a:r>
              <a:rPr lang="en-US" sz="2800">
                <a:solidFill>
                  <a:srgbClr val="FEFFFF"/>
                </a:solidFill>
              </a:rPr>
              <a:t>Педагогические функции и методические умения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000"/>
              <a:buFont typeface="Century Gothic"/>
              <a:buNone/>
            </a:pPr>
            <a:r>
              <a:t/>
            </a:r>
            <a:endParaRPr sz="2000">
              <a:solidFill>
                <a:srgbClr val="FEFFFF"/>
              </a:solidFill>
            </a:endParaRPr>
          </a:p>
        </p:txBody>
      </p:sp>
      <p:grpSp>
        <p:nvGrpSpPr>
          <p:cNvPr id="296" name="Google Shape;296;p8"/>
          <p:cNvGrpSpPr/>
          <p:nvPr/>
        </p:nvGrpSpPr>
        <p:grpSpPr>
          <a:xfrm>
            <a:off x="541868" y="2607114"/>
            <a:ext cx="7493000" cy="2862968"/>
            <a:chOff x="0" y="473515"/>
            <a:chExt cx="7493000" cy="2862968"/>
          </a:xfrm>
        </p:grpSpPr>
        <p:sp>
          <p:nvSpPr>
            <p:cNvPr id="297" name="Google Shape;297;p8"/>
            <p:cNvSpPr/>
            <p:nvPr/>
          </p:nvSpPr>
          <p:spPr>
            <a:xfrm>
              <a:off x="0" y="753955"/>
              <a:ext cx="7493000" cy="793012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rnd" cmpd="sng" w="1587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8"/>
            <p:cNvSpPr txBox="1"/>
            <p:nvPr/>
          </p:nvSpPr>
          <p:spPr>
            <a:xfrm>
              <a:off x="0" y="753955"/>
              <a:ext cx="7493000" cy="7930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5125" lIns="581525" spcFirstLastPara="1" rIns="581525" wrap="square" tIns="395725">
              <a:noAutofit/>
            </a:bodyPr>
            <a:lstStyle/>
            <a:p>
              <a:pPr indent="-1714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Char char="•"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коммуникативно-обучающая функция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9" name="Google Shape;299;p8"/>
            <p:cNvSpPr/>
            <p:nvPr/>
          </p:nvSpPr>
          <p:spPr>
            <a:xfrm>
              <a:off x="374650" y="473515"/>
              <a:ext cx="5245100" cy="560880"/>
            </a:xfrm>
            <a:prstGeom prst="roundRect">
              <a:avLst>
                <a:gd fmla="val 16667" name="adj"/>
              </a:avLst>
            </a:prstGeom>
            <a:solidFill>
              <a:schemeClr val="accent5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" name="Google Shape;300;p8"/>
            <p:cNvSpPr txBox="1"/>
            <p:nvPr/>
          </p:nvSpPr>
          <p:spPr>
            <a:xfrm>
              <a:off x="402030" y="500895"/>
              <a:ext cx="5190340" cy="5061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98250" spcFirstLastPara="1" rIns="19825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None/>
              </a:pPr>
              <a:r>
                <a:rPr lang="en-US" sz="19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Целеполагающие функции:</a:t>
              </a:r>
              <a:endParaRPr/>
            </a:p>
          </p:txBody>
        </p:sp>
        <p:sp>
          <p:nvSpPr>
            <p:cNvPr id="301" name="Google Shape;301;p8"/>
            <p:cNvSpPr/>
            <p:nvPr/>
          </p:nvSpPr>
          <p:spPr>
            <a:xfrm>
              <a:off x="0" y="1930008"/>
              <a:ext cx="7493000" cy="1406475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rnd" cmpd="sng" w="1587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" name="Google Shape;302;p8"/>
            <p:cNvSpPr txBox="1"/>
            <p:nvPr/>
          </p:nvSpPr>
          <p:spPr>
            <a:xfrm>
              <a:off x="0" y="1930008"/>
              <a:ext cx="7493000" cy="14064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5125" lIns="581525" spcFirstLastPara="1" rIns="581525" wrap="square" tIns="395725">
              <a:noAutofit/>
            </a:bodyPr>
            <a:lstStyle/>
            <a:p>
              <a:pPr indent="-1714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Char char="•"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мотивационно-стимулирующий компонент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285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Char char="•"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контрольно-коррегирующий компонент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-171450" lvl="1" marL="171450" marR="0" rtl="0" algn="l">
                <a:lnSpc>
                  <a:spcPct val="90000"/>
                </a:lnSpc>
                <a:spcBef>
                  <a:spcPts val="285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Char char="•"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Информационно-ориентирующий компонент</a:t>
              </a:r>
              <a:endParaRPr/>
            </a:p>
          </p:txBody>
        </p:sp>
        <p:sp>
          <p:nvSpPr>
            <p:cNvPr id="303" name="Google Shape;303;p8"/>
            <p:cNvSpPr/>
            <p:nvPr/>
          </p:nvSpPr>
          <p:spPr>
            <a:xfrm>
              <a:off x="374650" y="1649568"/>
              <a:ext cx="5245100" cy="560880"/>
            </a:xfrm>
            <a:prstGeom prst="roundRect">
              <a:avLst>
                <a:gd fmla="val 16667" name="adj"/>
              </a:avLst>
            </a:prstGeom>
            <a:solidFill>
              <a:schemeClr val="accent5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" name="Google Shape;304;p8"/>
            <p:cNvSpPr txBox="1"/>
            <p:nvPr/>
          </p:nvSpPr>
          <p:spPr>
            <a:xfrm>
              <a:off x="402030" y="1676948"/>
              <a:ext cx="5190340" cy="5061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98250" spcFirstLastPara="1" rIns="19825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None/>
              </a:pPr>
              <a:r>
                <a:rPr lang="en-US" sz="19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 коммуникативно-обучающая функция</a:t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9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0" name="Google Shape;310;p9"/>
          <p:cNvSpPr txBox="1"/>
          <p:nvPr>
            <p:ph type="title"/>
          </p:nvPr>
        </p:nvSpPr>
        <p:spPr>
          <a:xfrm>
            <a:off x="479891" y="278217"/>
            <a:ext cx="3650279" cy="12598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520"/>
              <a:buFont typeface="Century Gothic"/>
              <a:buNone/>
            </a:pPr>
            <a:r>
              <a:rPr lang="en-US" sz="2520"/>
              <a:t>Педагогические функции и методические умения</a:t>
            </a:r>
            <a:endParaRPr sz="2520"/>
          </a:p>
        </p:txBody>
      </p:sp>
      <p:sp>
        <p:nvSpPr>
          <p:cNvPr id="311" name="Google Shape;311;p9"/>
          <p:cNvSpPr txBox="1"/>
          <p:nvPr>
            <p:ph idx="1" type="body"/>
          </p:nvPr>
        </p:nvSpPr>
        <p:spPr>
          <a:xfrm>
            <a:off x="42449" y="1823156"/>
            <a:ext cx="4511053" cy="49445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400"/>
              <a:t>Информационно-ориентирующий компонент:</a:t>
            </a:r>
            <a:endParaRPr/>
          </a:p>
          <a:p>
            <a:pPr indent="-342900" lvl="0" marL="3429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Char char="🠶"/>
            </a:pPr>
            <a:r>
              <a:rPr lang="en-US" sz="1400"/>
              <a:t>связь между языком и культурой страны изучаемого языка</a:t>
            </a:r>
            <a:endParaRPr/>
          </a:p>
          <a:p>
            <a:pPr indent="-342900" lvl="0" marL="3429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Char char="🠶"/>
            </a:pPr>
            <a:r>
              <a:rPr lang="en-US" sz="1400"/>
              <a:t>черты сходства и различия в культурах родной и чужой страны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US" sz="1400"/>
              <a:t>Мотивационно-стимулирующий компонент:</a:t>
            </a:r>
            <a:endParaRPr/>
          </a:p>
          <a:p>
            <a:pPr indent="-342900" lvl="0" marL="3429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Char char="🠶"/>
            </a:pPr>
            <a:r>
              <a:rPr lang="en-US" sz="1400"/>
              <a:t>создание у учащихся внутренней потребность пользоваться иностранным языком: 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US" sz="1400"/>
              <a:t>а) путём включения аутентичных материалов (текстов, стихов, песен, видеоматериалов и др.) в процесс изучения языка.</a:t>
            </a:r>
            <a:endParaRPr sz="1400"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US" sz="1400"/>
              <a:t>б) путём использования активных форм обучения (проблемных заданий, ролевых игр социокультурной направленности)</a:t>
            </a:r>
            <a:endParaRPr sz="1400"/>
          </a:p>
          <a:p>
            <a:pPr indent="-342900" lvl="0" marL="3429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US" sz="1400"/>
              <a:t>в) путём привлечения учащихся к различным видам внеклассной работы (культурно-страноведческие викторины и конкурсы, переписка с зарубежным другом и др.)</a:t>
            </a:r>
            <a:endParaRPr sz="14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</a:pPr>
            <a:r>
              <a:t/>
            </a:r>
            <a:endParaRPr sz="1000"/>
          </a:p>
        </p:txBody>
      </p:sp>
      <p:pic>
        <p:nvPicPr>
          <p:cNvPr descr="A picture containing toy&#10;&#10;Description generated with very high confidence" id="312" name="Google Shape;312;p9"/>
          <p:cNvPicPr preferRelativeResize="0"/>
          <p:nvPr/>
        </p:nvPicPr>
        <p:blipFill rotWithShape="1">
          <a:blip r:embed="rId3">
            <a:alphaModFix/>
          </a:blip>
          <a:srcRect b="-1" l="20660" r="15485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0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8" name="Google Shape;318;p10"/>
          <p:cNvSpPr txBox="1"/>
          <p:nvPr>
            <p:ph type="title"/>
          </p:nvPr>
        </p:nvSpPr>
        <p:spPr>
          <a:xfrm>
            <a:off x="169447" y="292329"/>
            <a:ext cx="4130056" cy="16126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Педагогические функции и методические умения</a:t>
            </a:r>
            <a:endParaRPr sz="2800"/>
          </a:p>
        </p:txBody>
      </p:sp>
      <p:pic>
        <p:nvPicPr>
          <p:cNvPr descr="A picture containing shirt, refrigerator&#10;&#10;Description generated with very high confidence" id="319" name="Google Shape;319;p10"/>
          <p:cNvPicPr preferRelativeResize="0"/>
          <p:nvPr/>
        </p:nvPicPr>
        <p:blipFill rotWithShape="1">
          <a:blip r:embed="rId3">
            <a:alphaModFix/>
          </a:blip>
          <a:srcRect b="2" l="17624" r="2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10"/>
          <p:cNvGrpSpPr/>
          <p:nvPr/>
        </p:nvGrpSpPr>
        <p:grpSpPr>
          <a:xfrm>
            <a:off x="71218" y="2069902"/>
            <a:ext cx="4495846" cy="4281758"/>
            <a:chOff x="548" y="359635"/>
            <a:chExt cx="4495846" cy="4281758"/>
          </a:xfrm>
        </p:grpSpPr>
        <p:sp>
          <p:nvSpPr>
            <p:cNvPr id="321" name="Google Shape;321;p10"/>
            <p:cNvSpPr/>
            <p:nvPr/>
          </p:nvSpPr>
          <p:spPr>
            <a:xfrm>
              <a:off x="548" y="359635"/>
              <a:ext cx="2140879" cy="1284527"/>
            </a:xfrm>
            <a:prstGeom prst="rect">
              <a:avLst/>
            </a:prstGeom>
            <a:solidFill>
              <a:srgbClr val="F22A8A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" name="Google Shape;322;p10"/>
            <p:cNvSpPr txBox="1"/>
            <p:nvPr/>
          </p:nvSpPr>
          <p:spPr>
            <a:xfrm>
              <a:off x="548" y="359635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Развивающая функция предполагает умение учителя намечать пути формирования и развития интеллектуальной, эмоциональной сфер личности учащихся.</a:t>
              </a:r>
              <a:endParaRPr/>
            </a:p>
          </p:txBody>
        </p:sp>
        <p:sp>
          <p:nvSpPr>
            <p:cNvPr id="323" name="Google Shape;323;p10"/>
            <p:cNvSpPr/>
            <p:nvPr/>
          </p:nvSpPr>
          <p:spPr>
            <a:xfrm>
              <a:off x="2355515" y="359635"/>
              <a:ext cx="2140879" cy="1284527"/>
            </a:xfrm>
            <a:prstGeom prst="rect">
              <a:avLst/>
            </a:prstGeom>
            <a:solidFill>
              <a:srgbClr val="339FE5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" name="Google Shape;324;p10"/>
            <p:cNvSpPr txBox="1"/>
            <p:nvPr/>
          </p:nvSpPr>
          <p:spPr>
            <a:xfrm>
              <a:off x="2355515" y="359635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Воспитывающая функция формируется с нравственным, этическим и патриотическим воспитанием учащихся</a:t>
              </a:r>
              <a:endParaRPr/>
            </a:p>
          </p:txBody>
        </p:sp>
        <p:sp>
          <p:nvSpPr>
            <p:cNvPr id="325" name="Google Shape;325;p10"/>
            <p:cNvSpPr/>
            <p:nvPr/>
          </p:nvSpPr>
          <p:spPr>
            <a:xfrm>
              <a:off x="548" y="1858251"/>
              <a:ext cx="2140879" cy="1284527"/>
            </a:xfrm>
            <a:prstGeom prst="rect">
              <a:avLst/>
            </a:prstGeom>
            <a:solidFill>
              <a:srgbClr val="545FF7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10"/>
            <p:cNvSpPr txBox="1"/>
            <p:nvPr/>
          </p:nvSpPr>
          <p:spPr>
            <a:xfrm>
              <a:off x="548" y="1858251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Использования аутентичных материалов в учебном процессе</a:t>
              </a:r>
              <a:endParaRPr/>
            </a:p>
          </p:txBody>
        </p:sp>
        <p:sp>
          <p:nvSpPr>
            <p:cNvPr id="327" name="Google Shape;327;p10"/>
            <p:cNvSpPr/>
            <p:nvPr/>
          </p:nvSpPr>
          <p:spPr>
            <a:xfrm>
              <a:off x="2355515" y="1858251"/>
              <a:ext cx="2140879" cy="1284527"/>
            </a:xfrm>
            <a:prstGeom prst="rect">
              <a:avLst/>
            </a:prstGeom>
            <a:solidFill>
              <a:schemeClr val="accent5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10"/>
            <p:cNvSpPr txBox="1"/>
            <p:nvPr/>
          </p:nvSpPr>
          <p:spPr>
            <a:xfrm>
              <a:off x="2355515" y="1858251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Умение учеников самостоятельно познавать незнакомую культуру</a:t>
              </a:r>
              <a:endParaRPr/>
            </a:p>
          </p:txBody>
        </p:sp>
        <p:sp>
          <p:nvSpPr>
            <p:cNvPr id="329" name="Google Shape;329;p10"/>
            <p:cNvSpPr/>
            <p:nvPr/>
          </p:nvSpPr>
          <p:spPr>
            <a:xfrm>
              <a:off x="548" y="3356866"/>
              <a:ext cx="2140879" cy="1284527"/>
            </a:xfrm>
            <a:prstGeom prst="rect">
              <a:avLst/>
            </a:prstGeom>
            <a:solidFill>
              <a:srgbClr val="F266C2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" name="Google Shape;330;p10"/>
            <p:cNvSpPr txBox="1"/>
            <p:nvPr/>
          </p:nvSpPr>
          <p:spPr>
            <a:xfrm>
              <a:off x="548" y="3356866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Воспитание учащихся в духе уважения к народу</a:t>
              </a:r>
              <a:endParaRPr/>
            </a:p>
          </p:txBody>
        </p:sp>
        <p:sp>
          <p:nvSpPr>
            <p:cNvPr id="331" name="Google Shape;331;p10"/>
            <p:cNvSpPr/>
            <p:nvPr/>
          </p:nvSpPr>
          <p:spPr>
            <a:xfrm>
              <a:off x="2355515" y="3356866"/>
              <a:ext cx="2140879" cy="1284527"/>
            </a:xfrm>
            <a:prstGeom prst="rect">
              <a:avLst/>
            </a:prstGeom>
            <a:solidFill>
              <a:srgbClr val="F22A8A"/>
            </a:solidFill>
            <a:ln cap="rnd" cmpd="sng" w="222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" name="Google Shape;332;p10"/>
            <p:cNvSpPr txBox="1"/>
            <p:nvPr/>
          </p:nvSpPr>
          <p:spPr>
            <a:xfrm>
              <a:off x="2355515" y="3356866"/>
              <a:ext cx="2140879" cy="12845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entury Gothic"/>
                <a:buNone/>
              </a:pPr>
              <a:r>
                <a:rPr lang="en-US" sz="11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Воспитание в учащихся уважение к национальным традициям, родной страны.</a:t>
              </a: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 up of a logo&#10;&#10;Description generated with very high confidence" id="337" name="Google Shape;337;p11"/>
          <p:cNvPicPr preferRelativeResize="0"/>
          <p:nvPr/>
        </p:nvPicPr>
        <p:blipFill rotWithShape="1">
          <a:blip r:embed="rId3">
            <a:alphaModFix/>
          </a:blip>
          <a:srcRect b="3870" l="0" r="8662" t="242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11"/>
          <p:cNvSpPr/>
          <p:nvPr/>
        </p:nvSpPr>
        <p:spPr>
          <a:xfrm>
            <a:off x="0" y="0"/>
            <a:ext cx="10391775" cy="6858000"/>
          </a:xfrm>
          <a:custGeom>
            <a:rect b="b" l="l" r="r" t="t"/>
            <a:pathLst>
              <a:path extrusionOk="0" h="1441" w="2184">
                <a:moveTo>
                  <a:pt x="0" y="1441"/>
                </a:moveTo>
                <a:cubicBezTo>
                  <a:pt x="1482" y="1441"/>
                  <a:pt x="1482" y="1441"/>
                  <a:pt x="1482" y="1441"/>
                </a:cubicBezTo>
                <a:cubicBezTo>
                  <a:pt x="2161" y="762"/>
                  <a:pt x="2161" y="762"/>
                  <a:pt x="2161" y="762"/>
                </a:cubicBezTo>
                <a:cubicBezTo>
                  <a:pt x="2184" y="739"/>
                  <a:pt x="2184" y="701"/>
                  <a:pt x="2161" y="678"/>
                </a:cubicBezTo>
                <a:cubicBezTo>
                  <a:pt x="1483" y="0"/>
                  <a:pt x="1483" y="0"/>
                  <a:pt x="1483" y="0"/>
                </a:cubicBezTo>
                <a:cubicBezTo>
                  <a:pt x="0" y="0"/>
                  <a:pt x="0" y="0"/>
                  <a:pt x="0" y="0"/>
                </a:cubicBezTo>
                <a:lnTo>
                  <a:pt x="0" y="1441"/>
                </a:lnTo>
                <a:close/>
              </a:path>
            </a:pathLst>
          </a:custGeom>
          <a:solidFill>
            <a:srgbClr val="AF1CAF">
              <a:alpha val="89803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39" name="Google Shape;339;p11"/>
          <p:cNvSpPr txBox="1"/>
          <p:nvPr>
            <p:ph type="title"/>
          </p:nvPr>
        </p:nvSpPr>
        <p:spPr>
          <a:xfrm>
            <a:off x="541867" y="203200"/>
            <a:ext cx="7128933" cy="1278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200"/>
              <a:buFont typeface="Century Gothic"/>
              <a:buNone/>
            </a:pPr>
            <a:r>
              <a:t/>
            </a:r>
            <a:endParaRPr sz="2200">
              <a:solidFill>
                <a:srgbClr val="FEFFFF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800"/>
              <a:buFont typeface="Century Gothic"/>
              <a:buNone/>
            </a:pPr>
            <a:r>
              <a:rPr lang="en-US" sz="2800">
                <a:solidFill>
                  <a:srgbClr val="FEFFFF"/>
                </a:solidFill>
              </a:rPr>
              <a:t>Педагогические функции и методические умения</a:t>
            </a:r>
            <a:endParaRPr/>
          </a:p>
        </p:txBody>
      </p:sp>
      <p:grpSp>
        <p:nvGrpSpPr>
          <p:cNvPr id="340" name="Google Shape;340;p11"/>
          <p:cNvGrpSpPr/>
          <p:nvPr/>
        </p:nvGrpSpPr>
        <p:grpSpPr>
          <a:xfrm>
            <a:off x="1981201" y="1569154"/>
            <a:ext cx="5094110" cy="5094110"/>
            <a:chOff x="1439333" y="0"/>
            <a:chExt cx="5094110" cy="5094110"/>
          </a:xfrm>
        </p:grpSpPr>
        <p:sp>
          <p:nvSpPr>
            <p:cNvPr id="341" name="Google Shape;341;p11"/>
            <p:cNvSpPr/>
            <p:nvPr/>
          </p:nvSpPr>
          <p:spPr>
            <a:xfrm>
              <a:off x="1439333" y="0"/>
              <a:ext cx="5094110" cy="5094110"/>
            </a:xfrm>
            <a:prstGeom prst="diamond">
              <a:avLst/>
            </a:prstGeom>
            <a:solidFill>
              <a:srgbClr val="CBCCC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" name="Google Shape;342;p11"/>
            <p:cNvSpPr/>
            <p:nvPr/>
          </p:nvSpPr>
          <p:spPr>
            <a:xfrm>
              <a:off x="1923273" y="483940"/>
              <a:ext cx="1986702" cy="1986702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" name="Google Shape;343;p11"/>
            <p:cNvSpPr txBox="1"/>
            <p:nvPr/>
          </p:nvSpPr>
          <p:spPr>
            <a:xfrm>
              <a:off x="2020256" y="580923"/>
              <a:ext cx="1792736" cy="17927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entury Gothic"/>
                <a:buNone/>
              </a:pPr>
              <a:r>
                <a:rPr lang="en-US" sz="1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Операционно-структурные функции:</a:t>
              </a:r>
              <a:endParaRPr/>
            </a:p>
          </p:txBody>
        </p:sp>
        <p:sp>
          <p:nvSpPr>
            <p:cNvPr id="344" name="Google Shape;344;p11"/>
            <p:cNvSpPr/>
            <p:nvPr/>
          </p:nvSpPr>
          <p:spPr>
            <a:xfrm>
              <a:off x="4062800" y="483940"/>
              <a:ext cx="1986702" cy="1986702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" name="Google Shape;345;p11"/>
            <p:cNvSpPr txBox="1"/>
            <p:nvPr/>
          </p:nvSpPr>
          <p:spPr>
            <a:xfrm>
              <a:off x="4159783" y="580923"/>
              <a:ext cx="1792736" cy="17927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entury Gothic"/>
                <a:buNone/>
              </a:pPr>
              <a:r>
                <a:rPr lang="en-US" sz="1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Гностическая</a:t>
              </a:r>
              <a:endParaRPr/>
            </a:p>
          </p:txBody>
        </p:sp>
        <p:sp>
          <p:nvSpPr>
            <p:cNvPr id="346" name="Google Shape;346;p11"/>
            <p:cNvSpPr/>
            <p:nvPr/>
          </p:nvSpPr>
          <p:spPr>
            <a:xfrm>
              <a:off x="1923273" y="2623466"/>
              <a:ext cx="1986702" cy="1986702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" name="Google Shape;347;p11"/>
            <p:cNvSpPr txBox="1"/>
            <p:nvPr/>
          </p:nvSpPr>
          <p:spPr>
            <a:xfrm>
              <a:off x="2020256" y="2720449"/>
              <a:ext cx="1792736" cy="17927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entury Gothic"/>
                <a:buNone/>
              </a:pPr>
              <a:r>
                <a:rPr lang="en-US" sz="1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Конструктивно-планирующая</a:t>
              </a:r>
              <a:endParaRPr/>
            </a:p>
          </p:txBody>
        </p:sp>
        <p:sp>
          <p:nvSpPr>
            <p:cNvPr id="348" name="Google Shape;348;p11"/>
            <p:cNvSpPr/>
            <p:nvPr/>
          </p:nvSpPr>
          <p:spPr>
            <a:xfrm>
              <a:off x="4062800" y="2623466"/>
              <a:ext cx="1986702" cy="1986702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" name="Google Shape;349;p11"/>
            <p:cNvSpPr txBox="1"/>
            <p:nvPr/>
          </p:nvSpPr>
          <p:spPr>
            <a:xfrm>
              <a:off x="4159783" y="2720449"/>
              <a:ext cx="1792736" cy="17927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entury Gothic"/>
                <a:buNone/>
              </a:pPr>
              <a:r>
                <a:rPr lang="en-US" sz="1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Организаторская</a:t>
              </a: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2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5" name="Google Shape;355;p12"/>
          <p:cNvSpPr txBox="1"/>
          <p:nvPr>
            <p:ph type="title"/>
          </p:nvPr>
        </p:nvSpPr>
        <p:spPr>
          <a:xfrm>
            <a:off x="169447" y="292329"/>
            <a:ext cx="4130056" cy="16126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520"/>
              <a:buFont typeface="Century Gothic"/>
              <a:buNone/>
            </a:pPr>
            <a:r>
              <a:rPr lang="en-US" sz="2520">
                <a:solidFill>
                  <a:srgbClr val="FEFFFF"/>
                </a:solidFill>
              </a:rPr>
              <a:t>Педагогические функции и методические умения</a:t>
            </a:r>
            <a:endParaRPr sz="25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3240"/>
              <a:buFont typeface="Century Gothic"/>
              <a:buNone/>
            </a:pPr>
            <a:r>
              <a:t/>
            </a:r>
            <a:endParaRPr sz="3240"/>
          </a:p>
        </p:txBody>
      </p:sp>
      <p:pic>
        <p:nvPicPr>
          <p:cNvPr id="356" name="Google Shape;356;p12"/>
          <p:cNvPicPr preferRelativeResize="0"/>
          <p:nvPr/>
        </p:nvPicPr>
        <p:blipFill rotWithShape="1">
          <a:blip r:embed="rId3">
            <a:alphaModFix/>
          </a:blip>
          <a:srcRect b="25484" l="0" r="0" t="2165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7" name="Google Shape;357;p12"/>
          <p:cNvGrpSpPr/>
          <p:nvPr/>
        </p:nvGrpSpPr>
        <p:grpSpPr>
          <a:xfrm>
            <a:off x="169447" y="2129295"/>
            <a:ext cx="4299388" cy="4247639"/>
            <a:chOff x="0" y="136806"/>
            <a:chExt cx="4299388" cy="4247639"/>
          </a:xfrm>
        </p:grpSpPr>
        <p:sp>
          <p:nvSpPr>
            <p:cNvPr id="358" name="Google Shape;358;p12"/>
            <p:cNvSpPr/>
            <p:nvPr/>
          </p:nvSpPr>
          <p:spPr>
            <a:xfrm>
              <a:off x="0" y="136806"/>
              <a:ext cx="4299388" cy="1022580"/>
            </a:xfrm>
            <a:prstGeom prst="roundRect">
              <a:avLst>
                <a:gd fmla="val 16667" name="adj"/>
              </a:avLst>
            </a:prstGeom>
            <a:solidFill>
              <a:schemeClr val="accent5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" name="Google Shape;359;p12"/>
            <p:cNvSpPr txBox="1"/>
            <p:nvPr/>
          </p:nvSpPr>
          <p:spPr>
            <a:xfrm>
              <a:off x="49918" y="186724"/>
              <a:ext cx="4199552" cy="9227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Century Gothic"/>
                <a:buNone/>
              </a:pPr>
              <a:r>
                <a:rPr lang="en-US" sz="19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Гностическая функция реализуется через следующие умения:</a:t>
              </a:r>
              <a:endParaRPr/>
            </a:p>
          </p:txBody>
        </p:sp>
        <p:sp>
          <p:nvSpPr>
            <p:cNvPr id="360" name="Google Shape;360;p12"/>
            <p:cNvSpPr/>
            <p:nvPr/>
          </p:nvSpPr>
          <p:spPr>
            <a:xfrm>
              <a:off x="0" y="1159386"/>
              <a:ext cx="4299388" cy="3225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" name="Google Shape;361;p12"/>
            <p:cNvSpPr txBox="1"/>
            <p:nvPr/>
          </p:nvSpPr>
          <p:spPr>
            <a:xfrm>
              <a:off x="0" y="1159386"/>
              <a:ext cx="4299388" cy="3225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4125" lIns="136500" spcFirstLastPara="1" rIns="135125" wrap="square" tIns="24125">
              <a:noAutofit/>
            </a:bodyPr>
            <a:lstStyle/>
            <a:p>
              <a:pPr indent="-1143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Century Gothic"/>
                <a:buChar char="•"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Конструктивно-планирующая функция - планирование учебного материала в системе уроков, конструирование деятельности учителя и деятельности учащихся с учетом условий обучения в каждом классе</a:t>
              </a:r>
              <a:endParaRPr/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Century Gothic"/>
                <a:buChar char="•"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Указания, обеспечивающие конструктивно-планирующую функцию:</a:t>
              </a:r>
              <a:endParaRPr/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lt1"/>
                </a:buClr>
                <a:buSzPts val="1500"/>
                <a:buFont typeface="Century Gothic"/>
                <a:buChar char="•"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Организационная функция реализуется на базе умений выбирать оптимальные способы организации своей деятельности и деятельности учащихся, с целью наиболее эффективного усвоения фактов иноязычной культуры.</a:t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3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7" name="Google Shape;367;p13"/>
          <p:cNvSpPr/>
          <p:nvPr/>
        </p:nvSpPr>
        <p:spPr>
          <a:xfrm>
            <a:off x="-1" y="0"/>
            <a:ext cx="8229600" cy="6858000"/>
          </a:xfrm>
          <a:prstGeom prst="rect">
            <a:avLst/>
          </a:prstGeom>
          <a:solidFill>
            <a:srgbClr val="AF1CAF">
              <a:alpha val="8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picture containing toy, library, room, table&#10;&#10;Description generated with very high confidence" id="368" name="Google Shape;368;p13"/>
          <p:cNvPicPr preferRelativeResize="0"/>
          <p:nvPr/>
        </p:nvPicPr>
        <p:blipFill rotWithShape="1">
          <a:blip r:embed="rId3">
            <a:alphaModFix/>
          </a:blip>
          <a:srcRect b="411" l="10493" r="31686" t="-412"/>
          <a:stretch/>
        </p:blipFill>
        <p:spPr>
          <a:xfrm>
            <a:off x="8229598" y="10"/>
            <a:ext cx="396528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13"/>
          <p:cNvSpPr/>
          <p:nvPr/>
        </p:nvSpPr>
        <p:spPr>
          <a:xfrm>
            <a:off x="1" y="659027"/>
            <a:ext cx="9042690" cy="1035152"/>
          </a:xfrm>
          <a:custGeom>
            <a:rect b="b" l="l" r="r" t="t"/>
            <a:pathLst>
              <a:path extrusionOk="0" h="163" w="1902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0" name="Google Shape;370;p13"/>
          <p:cNvSpPr txBox="1"/>
          <p:nvPr>
            <p:ph type="title"/>
          </p:nvPr>
        </p:nvSpPr>
        <p:spPr>
          <a:xfrm>
            <a:off x="541867" y="787400"/>
            <a:ext cx="7145866" cy="7789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500"/>
              <a:buFont typeface="Century Gothic"/>
              <a:buNone/>
            </a:pPr>
            <a:r>
              <a:rPr lang="en-US" sz="2500">
                <a:solidFill>
                  <a:srgbClr val="FEFFFF"/>
                </a:solidFill>
              </a:rPr>
              <a:t>Профессиональные и личностные</a:t>
            </a:r>
            <a:endParaRPr sz="2500">
              <a:solidFill>
                <a:srgbClr val="FE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500"/>
              <a:buFont typeface="Century Gothic"/>
              <a:buNone/>
            </a:pPr>
            <a:r>
              <a:rPr lang="en-US" sz="2500">
                <a:solidFill>
                  <a:srgbClr val="FEFFFF"/>
                </a:solidFill>
              </a:rPr>
              <a:t>качества учителя иностранного языка</a:t>
            </a:r>
            <a:endParaRPr sz="2500">
              <a:solidFill>
                <a:srgbClr val="FEFFFF"/>
              </a:solidFill>
            </a:endParaRPr>
          </a:p>
        </p:txBody>
      </p:sp>
      <p:grpSp>
        <p:nvGrpSpPr>
          <p:cNvPr id="371" name="Google Shape;371;p13"/>
          <p:cNvGrpSpPr/>
          <p:nvPr/>
        </p:nvGrpSpPr>
        <p:grpSpPr>
          <a:xfrm>
            <a:off x="541866" y="2032000"/>
            <a:ext cx="7145866" cy="3879221"/>
            <a:chOff x="0" y="0"/>
            <a:chExt cx="7145866" cy="3879221"/>
          </a:xfrm>
        </p:grpSpPr>
        <p:sp>
          <p:nvSpPr>
            <p:cNvPr id="372" name="Google Shape;372;p13"/>
            <p:cNvSpPr/>
            <p:nvPr/>
          </p:nvSpPr>
          <p:spPr>
            <a:xfrm>
              <a:off x="0" y="0"/>
              <a:ext cx="5716693" cy="853428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13"/>
            <p:cNvSpPr txBox="1"/>
            <p:nvPr/>
          </p:nvSpPr>
          <p:spPr>
            <a:xfrm>
              <a:off x="24996" y="24996"/>
              <a:ext cx="4723662" cy="8034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4750" lIns="64750" spcFirstLastPara="1" rIns="64750" wrap="square" tIns="647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entury Gothic"/>
                <a:buNone/>
              </a:pPr>
              <a:r>
                <a:rPr lang="en-US" sz="1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Педагогическая направленность</a:t>
              </a:r>
              <a:endParaRPr/>
            </a:p>
          </p:txBody>
        </p:sp>
        <p:sp>
          <p:nvSpPr>
            <p:cNvPr id="374" name="Google Shape;374;p13"/>
            <p:cNvSpPr/>
            <p:nvPr/>
          </p:nvSpPr>
          <p:spPr>
            <a:xfrm>
              <a:off x="478773" y="1008597"/>
              <a:ext cx="5716693" cy="853428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55A9E7"/>
                </a:gs>
                <a:gs pos="100000">
                  <a:srgbClr val="2396DF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" name="Google Shape;375;p13"/>
            <p:cNvSpPr txBox="1"/>
            <p:nvPr/>
          </p:nvSpPr>
          <p:spPr>
            <a:xfrm>
              <a:off x="503769" y="1033593"/>
              <a:ext cx="4633199" cy="8034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4750" lIns="64750" spcFirstLastPara="1" rIns="64750" wrap="square" tIns="647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entury Gothic"/>
                <a:buNone/>
              </a:pPr>
              <a:r>
                <a:rPr lang="en-US" sz="1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Научные знания</a:t>
              </a:r>
              <a:endParaRPr/>
            </a:p>
          </p:txBody>
        </p:sp>
        <p:sp>
          <p:nvSpPr>
            <p:cNvPr id="376" name="Google Shape;376;p13"/>
            <p:cNvSpPr/>
            <p:nvPr/>
          </p:nvSpPr>
          <p:spPr>
            <a:xfrm>
              <a:off x="950400" y="2017195"/>
              <a:ext cx="5716693" cy="853428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7077F7"/>
                </a:gs>
                <a:gs pos="100000">
                  <a:srgbClr val="404CF2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13"/>
            <p:cNvSpPr txBox="1"/>
            <p:nvPr/>
          </p:nvSpPr>
          <p:spPr>
            <a:xfrm>
              <a:off x="975396" y="2042191"/>
              <a:ext cx="4640345" cy="8034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4750" lIns="64750" spcFirstLastPara="1" rIns="64750" wrap="square" tIns="647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entury Gothic"/>
                <a:buNone/>
              </a:pPr>
              <a:r>
                <a:rPr lang="en-US" sz="1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Уровень развития педагогических способностей</a:t>
              </a:r>
              <a:endParaRPr/>
            </a:p>
          </p:txBody>
        </p:sp>
        <p:sp>
          <p:nvSpPr>
            <p:cNvPr id="378" name="Google Shape;378;p13"/>
            <p:cNvSpPr/>
            <p:nvPr/>
          </p:nvSpPr>
          <p:spPr>
            <a:xfrm>
              <a:off x="1429173" y="3025793"/>
              <a:ext cx="5716693" cy="853428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9781EA"/>
                </a:gs>
                <a:gs pos="100000">
                  <a:srgbClr val="7759E0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" name="Google Shape;379;p13"/>
            <p:cNvSpPr txBox="1"/>
            <p:nvPr/>
          </p:nvSpPr>
          <p:spPr>
            <a:xfrm>
              <a:off x="1454169" y="3050789"/>
              <a:ext cx="4633199" cy="80343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4750" lIns="64750" spcFirstLastPara="1" rIns="64750" wrap="square" tIns="647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Century Gothic"/>
                <a:buNone/>
              </a:pPr>
              <a:r>
                <a:rPr lang="en-US" sz="1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Особенности характера учителя</a:t>
              </a:r>
              <a:endParaRPr/>
            </a:p>
          </p:txBody>
        </p:sp>
        <p:sp>
          <p:nvSpPr>
            <p:cNvPr id="380" name="Google Shape;380;p13"/>
            <p:cNvSpPr/>
            <p:nvPr/>
          </p:nvSpPr>
          <p:spPr>
            <a:xfrm>
              <a:off x="5161964" y="653648"/>
              <a:ext cx="554728" cy="554728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FBCAD8">
                <a:alpha val="89803"/>
              </a:srgbClr>
            </a:solidFill>
            <a:ln cap="rnd" cmpd="sng" w="9525">
              <a:solidFill>
                <a:srgbClr val="FBCAD8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13"/>
            <p:cNvSpPr txBox="1"/>
            <p:nvPr/>
          </p:nvSpPr>
          <p:spPr>
            <a:xfrm>
              <a:off x="5286778" y="653648"/>
              <a:ext cx="305100" cy="41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1750" lIns="31750" spcFirstLastPara="1" rIns="31750" wrap="square" tIns="317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Century Gothic"/>
                <a:buNone/>
              </a:pPr>
              <a:r>
                <a:t/>
              </a:r>
              <a:endParaRPr sz="2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2" name="Google Shape;382;p13"/>
            <p:cNvSpPr/>
            <p:nvPr/>
          </p:nvSpPr>
          <p:spPr>
            <a:xfrm>
              <a:off x="5640737" y="1662246"/>
              <a:ext cx="554728" cy="554728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CDFF6">
                <a:alpha val="89803"/>
              </a:srgbClr>
            </a:solidFill>
            <a:ln cap="rnd" cmpd="sng" w="9525">
              <a:solidFill>
                <a:srgbClr val="CCDFF6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13"/>
            <p:cNvSpPr txBox="1"/>
            <p:nvPr/>
          </p:nvSpPr>
          <p:spPr>
            <a:xfrm>
              <a:off x="5765551" y="1662246"/>
              <a:ext cx="305100" cy="41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1750" lIns="31750" spcFirstLastPara="1" rIns="31750" wrap="square" tIns="317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Century Gothic"/>
                <a:buNone/>
              </a:pPr>
              <a:r>
                <a:t/>
              </a:r>
              <a:endParaRPr sz="2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4" name="Google Shape;384;p13"/>
            <p:cNvSpPr/>
            <p:nvPr/>
          </p:nvSpPr>
          <p:spPr>
            <a:xfrm>
              <a:off x="6112365" y="2670844"/>
              <a:ext cx="554728" cy="554728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FD0FB">
                <a:alpha val="89803"/>
              </a:srgbClr>
            </a:solidFill>
            <a:ln cap="rnd" cmpd="sng" w="9525">
              <a:solidFill>
                <a:srgbClr val="CFD0FB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13"/>
            <p:cNvSpPr txBox="1"/>
            <p:nvPr/>
          </p:nvSpPr>
          <p:spPr>
            <a:xfrm>
              <a:off x="6237179" y="2670844"/>
              <a:ext cx="305100" cy="417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1750" lIns="31750" spcFirstLastPara="1" rIns="31750" wrap="square" tIns="317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500"/>
                <a:buFont typeface="Century Gothic"/>
                <a:buNone/>
              </a:pPr>
              <a:r>
                <a:t/>
              </a:r>
              <a:endParaRPr sz="2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4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Google Shape;391;p14"/>
          <p:cNvSpPr txBox="1"/>
          <p:nvPr>
            <p:ph type="title"/>
          </p:nvPr>
        </p:nvSpPr>
        <p:spPr>
          <a:xfrm>
            <a:off x="6674668" y="66550"/>
            <a:ext cx="3650279" cy="12598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Компетенции учителя</a:t>
            </a:r>
            <a:endParaRPr sz="2800"/>
          </a:p>
        </p:txBody>
      </p:sp>
      <p:pic>
        <p:nvPicPr>
          <p:cNvPr descr="A picture containing text&#10;&#10;Description generated with very high confidence" id="392" name="Google Shape;392;p14"/>
          <p:cNvPicPr preferRelativeResize="0"/>
          <p:nvPr/>
        </p:nvPicPr>
        <p:blipFill rotWithShape="1">
          <a:blip r:embed="rId3">
            <a:alphaModFix/>
          </a:blip>
          <a:srcRect b="3437" l="-86" r="-2425" t="16791"/>
          <a:stretch/>
        </p:blipFill>
        <p:spPr>
          <a:xfrm>
            <a:off x="4627142" y="1190081"/>
            <a:ext cx="7762561" cy="604064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3" name="Google Shape;393;p14"/>
          <p:cNvGrpSpPr/>
          <p:nvPr/>
        </p:nvGrpSpPr>
        <p:grpSpPr>
          <a:xfrm>
            <a:off x="56559" y="1405944"/>
            <a:ext cx="4482830" cy="4763009"/>
            <a:chOff x="0" y="217788"/>
            <a:chExt cx="4482830" cy="4763009"/>
          </a:xfrm>
        </p:grpSpPr>
        <p:sp>
          <p:nvSpPr>
            <p:cNvPr id="394" name="Google Shape;394;p14"/>
            <p:cNvSpPr/>
            <p:nvPr/>
          </p:nvSpPr>
          <p:spPr>
            <a:xfrm>
              <a:off x="0" y="217788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14"/>
            <p:cNvSpPr txBox="1"/>
            <p:nvPr/>
          </p:nvSpPr>
          <p:spPr>
            <a:xfrm>
              <a:off x="0" y="217788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Ориентационные</a:t>
              </a:r>
              <a:endParaRPr/>
            </a:p>
          </p:txBody>
        </p:sp>
        <p:sp>
          <p:nvSpPr>
            <p:cNvPr id="396" name="Google Shape;396;p14"/>
            <p:cNvSpPr/>
            <p:nvPr/>
          </p:nvSpPr>
          <p:spPr>
            <a:xfrm>
              <a:off x="1540973" y="217788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" name="Google Shape;397;p14"/>
            <p:cNvSpPr txBox="1"/>
            <p:nvPr/>
          </p:nvSpPr>
          <p:spPr>
            <a:xfrm>
              <a:off x="1540973" y="217788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Академические</a:t>
              </a:r>
              <a:endParaRPr/>
            </a:p>
          </p:txBody>
        </p:sp>
        <p:sp>
          <p:nvSpPr>
            <p:cNvPr id="398" name="Google Shape;398;p14"/>
            <p:cNvSpPr/>
            <p:nvPr/>
          </p:nvSpPr>
          <p:spPr>
            <a:xfrm>
              <a:off x="3081946" y="217788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14"/>
            <p:cNvSpPr txBox="1"/>
            <p:nvPr/>
          </p:nvSpPr>
          <p:spPr>
            <a:xfrm>
              <a:off x="3081946" y="217788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Перцептивные</a:t>
              </a:r>
              <a:endParaRPr/>
            </a:p>
          </p:txBody>
        </p:sp>
        <p:sp>
          <p:nvSpPr>
            <p:cNvPr id="400" name="Google Shape;400;p14"/>
            <p:cNvSpPr/>
            <p:nvPr/>
          </p:nvSpPr>
          <p:spPr>
            <a:xfrm>
              <a:off x="0" y="1198407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14"/>
            <p:cNvSpPr txBox="1"/>
            <p:nvPr/>
          </p:nvSpPr>
          <p:spPr>
            <a:xfrm>
              <a:off x="0" y="1198407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Мобилизационные</a:t>
              </a:r>
              <a:endParaRPr/>
            </a:p>
          </p:txBody>
        </p:sp>
        <p:sp>
          <p:nvSpPr>
            <p:cNvPr id="402" name="Google Shape;402;p14"/>
            <p:cNvSpPr/>
            <p:nvPr/>
          </p:nvSpPr>
          <p:spPr>
            <a:xfrm>
              <a:off x="1540973" y="1198407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14"/>
            <p:cNvSpPr txBox="1"/>
            <p:nvPr/>
          </p:nvSpPr>
          <p:spPr>
            <a:xfrm>
              <a:off x="1540973" y="1198407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Организационные</a:t>
              </a:r>
              <a:endParaRPr/>
            </a:p>
          </p:txBody>
        </p:sp>
        <p:sp>
          <p:nvSpPr>
            <p:cNvPr id="404" name="Google Shape;404;p14"/>
            <p:cNvSpPr/>
            <p:nvPr/>
          </p:nvSpPr>
          <p:spPr>
            <a:xfrm>
              <a:off x="3081946" y="1198407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" name="Google Shape;405;p14"/>
            <p:cNvSpPr txBox="1"/>
            <p:nvPr/>
          </p:nvSpPr>
          <p:spPr>
            <a:xfrm>
              <a:off x="3081946" y="1198407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Коммуникативные</a:t>
              </a:r>
              <a:endParaRPr/>
            </a:p>
          </p:txBody>
        </p:sp>
        <p:sp>
          <p:nvSpPr>
            <p:cNvPr id="406" name="Google Shape;406;p14"/>
            <p:cNvSpPr/>
            <p:nvPr/>
          </p:nvSpPr>
          <p:spPr>
            <a:xfrm>
              <a:off x="0" y="2179027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14"/>
            <p:cNvSpPr txBox="1"/>
            <p:nvPr/>
          </p:nvSpPr>
          <p:spPr>
            <a:xfrm>
              <a:off x="0" y="2179027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Гностические</a:t>
              </a:r>
              <a:endParaRPr/>
            </a:p>
          </p:txBody>
        </p:sp>
        <p:sp>
          <p:nvSpPr>
            <p:cNvPr id="408" name="Google Shape;408;p14"/>
            <p:cNvSpPr/>
            <p:nvPr/>
          </p:nvSpPr>
          <p:spPr>
            <a:xfrm>
              <a:off x="1540973" y="2179027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" name="Google Shape;409;p14"/>
            <p:cNvSpPr txBox="1"/>
            <p:nvPr/>
          </p:nvSpPr>
          <p:spPr>
            <a:xfrm>
              <a:off x="1540973" y="2179027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Дидактические</a:t>
              </a:r>
              <a:endParaRPr/>
            </a:p>
          </p:txBody>
        </p:sp>
        <p:sp>
          <p:nvSpPr>
            <p:cNvPr id="410" name="Google Shape;410;p14"/>
            <p:cNvSpPr/>
            <p:nvPr/>
          </p:nvSpPr>
          <p:spPr>
            <a:xfrm>
              <a:off x="3081946" y="217902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14"/>
            <p:cNvSpPr txBox="1"/>
            <p:nvPr/>
          </p:nvSpPr>
          <p:spPr>
            <a:xfrm>
              <a:off x="3081946" y="217902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Конструктивные</a:t>
              </a:r>
              <a:endParaRPr/>
            </a:p>
          </p:txBody>
        </p:sp>
        <p:sp>
          <p:nvSpPr>
            <p:cNvPr id="412" name="Google Shape;412;p14"/>
            <p:cNvSpPr/>
            <p:nvPr/>
          </p:nvSpPr>
          <p:spPr>
            <a:xfrm>
              <a:off x="0" y="315964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14"/>
            <p:cNvSpPr txBox="1"/>
            <p:nvPr/>
          </p:nvSpPr>
          <p:spPr>
            <a:xfrm>
              <a:off x="0" y="315964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Прикладные</a:t>
              </a:r>
              <a:endParaRPr/>
            </a:p>
          </p:txBody>
        </p:sp>
        <p:sp>
          <p:nvSpPr>
            <p:cNvPr id="414" name="Google Shape;414;p14"/>
            <p:cNvSpPr/>
            <p:nvPr/>
          </p:nvSpPr>
          <p:spPr>
            <a:xfrm>
              <a:off x="1540973" y="315964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14"/>
            <p:cNvSpPr txBox="1"/>
            <p:nvPr/>
          </p:nvSpPr>
          <p:spPr>
            <a:xfrm>
              <a:off x="1540973" y="315964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Умения педагогического мышления</a:t>
              </a:r>
              <a:endParaRPr/>
            </a:p>
          </p:txBody>
        </p:sp>
        <p:sp>
          <p:nvSpPr>
            <p:cNvPr id="416" name="Google Shape;416;p14"/>
            <p:cNvSpPr/>
            <p:nvPr/>
          </p:nvSpPr>
          <p:spPr>
            <a:xfrm>
              <a:off x="3081946" y="315964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14"/>
            <p:cNvSpPr txBox="1"/>
            <p:nvPr/>
          </p:nvSpPr>
          <p:spPr>
            <a:xfrm>
              <a:off x="3081946" y="315964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Умения педагогической техники</a:t>
              </a:r>
              <a:endParaRPr/>
            </a:p>
          </p:txBody>
        </p:sp>
        <p:sp>
          <p:nvSpPr>
            <p:cNvPr id="418" name="Google Shape;418;p14"/>
            <p:cNvSpPr/>
            <p:nvPr/>
          </p:nvSpPr>
          <p:spPr>
            <a:xfrm>
              <a:off x="770486" y="414026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" name="Google Shape;419;p14"/>
            <p:cNvSpPr txBox="1"/>
            <p:nvPr/>
          </p:nvSpPr>
          <p:spPr>
            <a:xfrm>
              <a:off x="770486" y="414026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Речевые</a:t>
              </a:r>
              <a:endParaRPr/>
            </a:p>
          </p:txBody>
        </p:sp>
        <p:sp>
          <p:nvSpPr>
            <p:cNvPr id="420" name="Google Shape;420;p14"/>
            <p:cNvSpPr/>
            <p:nvPr/>
          </p:nvSpPr>
          <p:spPr>
            <a:xfrm>
              <a:off x="2311460" y="4140266"/>
              <a:ext cx="1400884" cy="840531"/>
            </a:xfrm>
            <a:prstGeom prst="rect">
              <a:avLst/>
            </a:prstGeom>
            <a:gradFill>
              <a:gsLst>
                <a:gs pos="0">
                  <a:srgbClr val="F35197"/>
                </a:gs>
                <a:gs pos="100000">
                  <a:srgbClr val="ED197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" name="Google Shape;421;p14"/>
            <p:cNvSpPr txBox="1"/>
            <p:nvPr/>
          </p:nvSpPr>
          <p:spPr>
            <a:xfrm>
              <a:off x="2311460" y="4140266"/>
              <a:ext cx="1400884" cy="8405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entury Gothic"/>
                <a:buNone/>
              </a:pPr>
              <a:r>
                <a:rPr lang="en-US" sz="10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Исследовательские умения</a:t>
              </a:r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5"/>
          <p:cNvSpPr/>
          <p:nvPr/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rgbClr val="15191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7" name="Google Shape;427;p15"/>
          <p:cNvSpPr txBox="1"/>
          <p:nvPr>
            <p:ph type="title"/>
          </p:nvPr>
        </p:nvSpPr>
        <p:spPr>
          <a:xfrm>
            <a:off x="649224" y="645106"/>
            <a:ext cx="3650279" cy="12598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Психолого-педагогические умения</a:t>
            </a:r>
            <a:endParaRPr sz="2800"/>
          </a:p>
        </p:txBody>
      </p:sp>
      <p:sp>
        <p:nvSpPr>
          <p:cNvPr id="428" name="Google Shape;428;p15"/>
          <p:cNvSpPr txBox="1"/>
          <p:nvPr>
            <p:ph idx="1" type="body"/>
          </p:nvPr>
        </p:nvSpPr>
        <p:spPr>
          <a:xfrm>
            <a:off x="225892" y="2133600"/>
            <a:ext cx="4214722" cy="4422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читать и анализировать специальную психолого-педагогическую литературу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самостоятельно анализировать педагогические явления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анализировать передовой педагогический опыт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проводить самоанализ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проявлять эмпатию к учащимся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en-US"/>
              <a:t>организовать себя, управлять своим состоянием</a:t>
            </a:r>
            <a:endParaRPr/>
          </a:p>
        </p:txBody>
      </p:sp>
      <p:pic>
        <p:nvPicPr>
          <p:cNvPr descr="A picture containing graffiti, clock&#10;&#10;Description generated with very high confidence" id="429" name="Google Shape;429;p15"/>
          <p:cNvPicPr preferRelativeResize="0"/>
          <p:nvPr/>
        </p:nvPicPr>
        <p:blipFill rotWithShape="1">
          <a:blip r:embed="rId3">
            <a:alphaModFix/>
          </a:blip>
          <a:srcRect b="2" l="9885" r="1" t="0"/>
          <a:stretch/>
        </p:blipFill>
        <p:spPr>
          <a:xfrm>
            <a:off x="4619543" y="4748"/>
            <a:ext cx="7572457" cy="6848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6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5" name="Google Shape;435;p16"/>
          <p:cNvSpPr/>
          <p:nvPr/>
        </p:nvSpPr>
        <p:spPr>
          <a:xfrm flipH="1" rot="10800000">
            <a:off x="4645704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close up of text on a white background&#10;&#10;Description generated with high confidence" id="436" name="Google Shape;436;p16"/>
          <p:cNvPicPr preferRelativeResize="0"/>
          <p:nvPr/>
        </p:nvPicPr>
        <p:blipFill rotWithShape="1">
          <a:blip r:embed="rId3">
            <a:alphaModFix/>
          </a:blip>
          <a:srcRect b="0" l="6717" r="0" t="0"/>
          <a:stretch/>
        </p:blipFill>
        <p:spPr>
          <a:xfrm>
            <a:off x="20" y="1731"/>
            <a:ext cx="465583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7" name="Google Shape;437;p16"/>
          <p:cNvGrpSpPr/>
          <p:nvPr/>
        </p:nvGrpSpPr>
        <p:grpSpPr>
          <a:xfrm>
            <a:off x="4654305" y="228600"/>
            <a:ext cx="2851523" cy="6638625"/>
            <a:chOff x="2487613" y="285750"/>
            <a:chExt cx="2428875" cy="5654676"/>
          </a:xfrm>
        </p:grpSpPr>
        <p:sp>
          <p:nvSpPr>
            <p:cNvPr id="438" name="Google Shape;438;p16"/>
            <p:cNvSpPr/>
            <p:nvPr/>
          </p:nvSpPr>
          <p:spPr>
            <a:xfrm>
              <a:off x="2487613" y="2284413"/>
              <a:ext cx="85725" cy="533400"/>
            </a:xfrm>
            <a:custGeom>
              <a:rect b="b" l="l" r="r" t="t"/>
              <a:pathLst>
                <a:path extrusionOk="0" h="136" w="22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2597151" y="2779713"/>
              <a:ext cx="550863" cy="1978025"/>
            </a:xfrm>
            <a:custGeom>
              <a:rect b="b" l="l" r="r" t="t"/>
              <a:pathLst>
                <a:path extrusionOk="0" h="504" w="14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175001" y="4730750"/>
              <a:ext cx="519113" cy="1209675"/>
            </a:xfrm>
            <a:custGeom>
              <a:rect b="b" l="l" r="r" t="t"/>
              <a:pathLst>
                <a:path extrusionOk="0" h="308" w="132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05176" y="5630863"/>
              <a:ext cx="146050" cy="309563"/>
            </a:xfrm>
            <a:custGeom>
              <a:rect b="b" l="l" r="r" t="t"/>
              <a:pathLst>
                <a:path extrusionOk="0" h="79" w="37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2573338" y="2817813"/>
              <a:ext cx="700088" cy="2835275"/>
            </a:xfrm>
            <a:custGeom>
              <a:rect b="b" l="l" r="r" t="t"/>
              <a:pathLst>
                <a:path extrusionOk="0" h="722" w="178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2506663" y="285750"/>
              <a:ext cx="90488" cy="2493963"/>
            </a:xfrm>
            <a:custGeom>
              <a:rect b="b" l="l" r="r" t="t"/>
              <a:pathLst>
                <a:path extrusionOk="0" h="635" w="23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2554288" y="2598738"/>
              <a:ext cx="66675" cy="420688"/>
            </a:xfrm>
            <a:custGeom>
              <a:rect b="b" l="l" r="r" t="t"/>
              <a:pathLst>
                <a:path extrusionOk="0" h="107" w="1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143251" y="4757738"/>
              <a:ext cx="161925" cy="873125"/>
            </a:xfrm>
            <a:custGeom>
              <a:rect b="b" l="l" r="r" t="t"/>
              <a:pathLst>
                <a:path extrusionOk="0" h="222" w="4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148013" y="1282700"/>
              <a:ext cx="1768475" cy="3448050"/>
            </a:xfrm>
            <a:custGeom>
              <a:rect b="b" l="l" r="r" t="t"/>
              <a:pathLst>
                <a:path extrusionOk="0" h="878" w="45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273426" y="5653088"/>
              <a:ext cx="138113" cy="287338"/>
            </a:xfrm>
            <a:custGeom>
              <a:rect b="b" l="l" r="r" t="t"/>
              <a:pathLst>
                <a:path extrusionOk="0" h="73" w="35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143251" y="4656138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211513" y="5410200"/>
              <a:ext cx="203200" cy="530225"/>
            </a:xfrm>
            <a:custGeom>
              <a:rect b="b" l="l" r="r" t="t"/>
              <a:pathLst>
                <a:path extrusionOk="0" h="135" w="52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0" name="Google Shape;450;p16"/>
          <p:cNvGrpSpPr/>
          <p:nvPr/>
        </p:nvGrpSpPr>
        <p:grpSpPr>
          <a:xfrm>
            <a:off x="4681520" y="-30"/>
            <a:ext cx="2356675" cy="6853284"/>
            <a:chOff x="6627813" y="195452"/>
            <a:chExt cx="1952625" cy="5678299"/>
          </a:xfrm>
        </p:grpSpPr>
        <p:sp>
          <p:nvSpPr>
            <p:cNvPr id="451" name="Google Shape;451;p16"/>
            <p:cNvSpPr/>
            <p:nvPr/>
          </p:nvSpPr>
          <p:spPr>
            <a:xfrm>
              <a:off x="6627813" y="195452"/>
              <a:ext cx="409575" cy="3646488"/>
            </a:xfrm>
            <a:custGeom>
              <a:rect b="b" l="l" r="r" t="t"/>
              <a:pathLst>
                <a:path extrusionOk="0" h="920" w="103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7061201" y="3771900"/>
              <a:ext cx="350838" cy="1309688"/>
            </a:xfrm>
            <a:custGeom>
              <a:rect b="b" l="l" r="r" t="t"/>
              <a:pathLst>
                <a:path extrusionOk="0" h="330" w="88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7439026" y="5053013"/>
              <a:ext cx="357188" cy="820738"/>
            </a:xfrm>
            <a:custGeom>
              <a:rect b="b" l="l" r="r" t="t"/>
              <a:pathLst>
                <a:path extrusionOk="0" h="207" w="9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7037388" y="3811588"/>
              <a:ext cx="457200" cy="1852613"/>
            </a:xfrm>
            <a:custGeom>
              <a:rect b="b" l="l" r="r" t="t"/>
              <a:pathLst>
                <a:path extrusionOk="0" h="467" w="115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6992938" y="1263650"/>
              <a:ext cx="144463" cy="2508250"/>
            </a:xfrm>
            <a:custGeom>
              <a:rect b="b" l="l" r="r" t="t"/>
              <a:pathLst>
                <a:path extrusionOk="0" h="633" w="36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7526338" y="5640388"/>
              <a:ext cx="111125" cy="233363"/>
            </a:xfrm>
            <a:custGeom>
              <a:rect b="b" l="l" r="r" t="t"/>
              <a:pathLst>
                <a:path extrusionOk="0" h="59" w="28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7021513" y="3598863"/>
              <a:ext cx="68263" cy="423863"/>
            </a:xfrm>
            <a:custGeom>
              <a:rect b="b" l="l" r="r" t="t"/>
              <a:pathLst>
                <a:path extrusionOk="0" h="107" w="1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7412038" y="2801938"/>
              <a:ext cx="1168400" cy="2251075"/>
            </a:xfrm>
            <a:custGeom>
              <a:rect b="b" l="l" r="r" t="t"/>
              <a:pathLst>
                <a:path extrusionOk="0" h="568" w="294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7494588" y="5664200"/>
              <a:ext cx="100013" cy="209550"/>
            </a:xfrm>
            <a:custGeom>
              <a:rect b="b" l="l" r="r" t="t"/>
              <a:pathLst>
                <a:path extrusionOk="0" h="53" w="25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7412038" y="5081588"/>
              <a:ext cx="114300" cy="558800"/>
            </a:xfrm>
            <a:custGeom>
              <a:rect b="b" l="l" r="r" t="t"/>
              <a:pathLst>
                <a:path extrusionOk="0" h="141" w="29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7412038" y="4978400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7439026" y="5434013"/>
              <a:ext cx="174625" cy="439738"/>
            </a:xfrm>
            <a:custGeom>
              <a:rect b="b" l="l" r="r" t="t"/>
              <a:pathLst>
                <a:path extrusionOk="0" h="111" w="44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3" name="Google Shape;463;p16"/>
          <p:cNvSpPr txBox="1"/>
          <p:nvPr>
            <p:ph type="title"/>
          </p:nvPr>
        </p:nvSpPr>
        <p:spPr>
          <a:xfrm>
            <a:off x="6483096" y="624110"/>
            <a:ext cx="5021516" cy="1280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Профессионально-личностные</a:t>
            </a:r>
            <a:endParaRPr sz="28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качества</a:t>
            </a:r>
            <a:endParaRPr sz="2800"/>
          </a:p>
        </p:txBody>
      </p:sp>
      <p:sp>
        <p:nvSpPr>
          <p:cNvPr id="464" name="Google Shape;464;p16"/>
          <p:cNvSpPr/>
          <p:nvPr/>
        </p:nvSpPr>
        <p:spPr>
          <a:xfrm>
            <a:off x="4654296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65" name="Google Shape;465;p16"/>
          <p:cNvGrpSpPr/>
          <p:nvPr/>
        </p:nvGrpSpPr>
        <p:grpSpPr>
          <a:xfrm>
            <a:off x="6438191" y="2201845"/>
            <a:ext cx="5066419" cy="3641131"/>
            <a:chOff x="0" y="68245"/>
            <a:chExt cx="5066419" cy="3641131"/>
          </a:xfrm>
        </p:grpSpPr>
        <p:sp>
          <p:nvSpPr>
            <p:cNvPr id="466" name="Google Shape;466;p16"/>
            <p:cNvSpPr/>
            <p:nvPr/>
          </p:nvSpPr>
          <p:spPr>
            <a:xfrm>
              <a:off x="0" y="68245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" name="Google Shape;467;p16"/>
            <p:cNvSpPr txBox="1"/>
            <p:nvPr/>
          </p:nvSpPr>
          <p:spPr>
            <a:xfrm>
              <a:off x="26930" y="95175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потребность в самопознании</a:t>
              </a:r>
              <a:endParaRPr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0" y="686140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" name="Google Shape;469;p16"/>
            <p:cNvSpPr txBox="1"/>
            <p:nvPr/>
          </p:nvSpPr>
          <p:spPr>
            <a:xfrm>
              <a:off x="26930" y="713070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самостоятельность</a:t>
              </a:r>
              <a:endParaRPr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0" y="1304035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16"/>
            <p:cNvSpPr txBox="1"/>
            <p:nvPr/>
          </p:nvSpPr>
          <p:spPr>
            <a:xfrm>
              <a:off x="26930" y="1330965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трудолюбие и прилежание</a:t>
              </a:r>
              <a:endParaRPr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0" y="1921931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16"/>
            <p:cNvSpPr txBox="1"/>
            <p:nvPr/>
          </p:nvSpPr>
          <p:spPr>
            <a:xfrm>
              <a:off x="26930" y="1948861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самокритичность</a:t>
              </a:r>
              <a:endParaRPr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0" y="2539826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" name="Google Shape;475;p16"/>
            <p:cNvSpPr txBox="1"/>
            <p:nvPr/>
          </p:nvSpPr>
          <p:spPr>
            <a:xfrm>
              <a:off x="26930" y="2566756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дисциплинированность</a:t>
              </a:r>
              <a:endParaRPr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0" y="3157721"/>
              <a:ext cx="5066419" cy="55165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494E52"/>
                </a:gs>
                <a:gs pos="100000">
                  <a:srgbClr val="272F35"/>
                </a:gs>
              </a:gsLst>
              <a:lin ang="5400000" scaled="0"/>
            </a:gradFill>
            <a:ln>
              <a:noFill/>
            </a:ln>
            <a:effectLst>
              <a:outerShdw blurRad="50800" rotWithShape="0" dir="5400000" dist="381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16"/>
            <p:cNvSpPr txBox="1"/>
            <p:nvPr/>
          </p:nvSpPr>
          <p:spPr>
            <a:xfrm>
              <a:off x="26930" y="3184651"/>
              <a:ext cx="5012559" cy="497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entury Gothic"/>
                <a:buNone/>
              </a:pPr>
              <a:r>
                <a:rPr lang="en-US" sz="23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культура поведения и общения</a:t>
              </a:r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7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3" name="Google Shape;483;p17"/>
          <p:cNvSpPr/>
          <p:nvPr/>
        </p:nvSpPr>
        <p:spPr>
          <a:xfrm flipH="1" rot="10800000">
            <a:off x="4645704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picture containing toy, clock&#10;&#10;Description generated with very high confidence" id="484" name="Google Shape;484;p17"/>
          <p:cNvPicPr preferRelativeResize="0"/>
          <p:nvPr/>
        </p:nvPicPr>
        <p:blipFill rotWithShape="1">
          <a:blip r:embed="rId3">
            <a:alphaModFix/>
          </a:blip>
          <a:srcRect b="0" l="18754" r="13356" t="0"/>
          <a:stretch/>
        </p:blipFill>
        <p:spPr>
          <a:xfrm>
            <a:off x="20" y="1731"/>
            <a:ext cx="465583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5" name="Google Shape;485;p17"/>
          <p:cNvGrpSpPr/>
          <p:nvPr/>
        </p:nvGrpSpPr>
        <p:grpSpPr>
          <a:xfrm>
            <a:off x="4654305" y="228600"/>
            <a:ext cx="2851523" cy="6638625"/>
            <a:chOff x="2487613" y="285750"/>
            <a:chExt cx="2428875" cy="5654676"/>
          </a:xfrm>
        </p:grpSpPr>
        <p:sp>
          <p:nvSpPr>
            <p:cNvPr id="486" name="Google Shape;486;p17"/>
            <p:cNvSpPr/>
            <p:nvPr/>
          </p:nvSpPr>
          <p:spPr>
            <a:xfrm>
              <a:off x="2487613" y="2284413"/>
              <a:ext cx="85725" cy="533400"/>
            </a:xfrm>
            <a:custGeom>
              <a:rect b="b" l="l" r="r" t="t"/>
              <a:pathLst>
                <a:path extrusionOk="0" h="136" w="22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17"/>
            <p:cNvSpPr/>
            <p:nvPr/>
          </p:nvSpPr>
          <p:spPr>
            <a:xfrm>
              <a:off x="2597151" y="2779713"/>
              <a:ext cx="550863" cy="1978025"/>
            </a:xfrm>
            <a:custGeom>
              <a:rect b="b" l="l" r="r" t="t"/>
              <a:pathLst>
                <a:path extrusionOk="0" h="504" w="14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17"/>
            <p:cNvSpPr/>
            <p:nvPr/>
          </p:nvSpPr>
          <p:spPr>
            <a:xfrm>
              <a:off x="3175001" y="4730750"/>
              <a:ext cx="519113" cy="1209675"/>
            </a:xfrm>
            <a:custGeom>
              <a:rect b="b" l="l" r="r" t="t"/>
              <a:pathLst>
                <a:path extrusionOk="0" h="308" w="132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17"/>
            <p:cNvSpPr/>
            <p:nvPr/>
          </p:nvSpPr>
          <p:spPr>
            <a:xfrm>
              <a:off x="3305176" y="5630863"/>
              <a:ext cx="146050" cy="309563"/>
            </a:xfrm>
            <a:custGeom>
              <a:rect b="b" l="l" r="r" t="t"/>
              <a:pathLst>
                <a:path extrusionOk="0" h="79" w="37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17"/>
            <p:cNvSpPr/>
            <p:nvPr/>
          </p:nvSpPr>
          <p:spPr>
            <a:xfrm>
              <a:off x="2573338" y="2817813"/>
              <a:ext cx="700088" cy="2835275"/>
            </a:xfrm>
            <a:custGeom>
              <a:rect b="b" l="l" r="r" t="t"/>
              <a:pathLst>
                <a:path extrusionOk="0" h="722" w="178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17"/>
            <p:cNvSpPr/>
            <p:nvPr/>
          </p:nvSpPr>
          <p:spPr>
            <a:xfrm>
              <a:off x="2506663" y="285750"/>
              <a:ext cx="90488" cy="2493963"/>
            </a:xfrm>
            <a:custGeom>
              <a:rect b="b" l="l" r="r" t="t"/>
              <a:pathLst>
                <a:path extrusionOk="0" h="635" w="23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" name="Google Shape;492;p17"/>
            <p:cNvSpPr/>
            <p:nvPr/>
          </p:nvSpPr>
          <p:spPr>
            <a:xfrm>
              <a:off x="2554288" y="2598738"/>
              <a:ext cx="66675" cy="420688"/>
            </a:xfrm>
            <a:custGeom>
              <a:rect b="b" l="l" r="r" t="t"/>
              <a:pathLst>
                <a:path extrusionOk="0" h="107" w="1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17"/>
            <p:cNvSpPr/>
            <p:nvPr/>
          </p:nvSpPr>
          <p:spPr>
            <a:xfrm>
              <a:off x="3143251" y="4757738"/>
              <a:ext cx="161925" cy="873125"/>
            </a:xfrm>
            <a:custGeom>
              <a:rect b="b" l="l" r="r" t="t"/>
              <a:pathLst>
                <a:path extrusionOk="0" h="222" w="4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17"/>
            <p:cNvSpPr/>
            <p:nvPr/>
          </p:nvSpPr>
          <p:spPr>
            <a:xfrm>
              <a:off x="3148013" y="1282700"/>
              <a:ext cx="1768475" cy="3448050"/>
            </a:xfrm>
            <a:custGeom>
              <a:rect b="b" l="l" r="r" t="t"/>
              <a:pathLst>
                <a:path extrusionOk="0" h="878" w="45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17"/>
            <p:cNvSpPr/>
            <p:nvPr/>
          </p:nvSpPr>
          <p:spPr>
            <a:xfrm>
              <a:off x="3273426" y="5653088"/>
              <a:ext cx="138113" cy="287338"/>
            </a:xfrm>
            <a:custGeom>
              <a:rect b="b" l="l" r="r" t="t"/>
              <a:pathLst>
                <a:path extrusionOk="0" h="73" w="35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17"/>
            <p:cNvSpPr/>
            <p:nvPr/>
          </p:nvSpPr>
          <p:spPr>
            <a:xfrm>
              <a:off x="3143251" y="4656138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17"/>
            <p:cNvSpPr/>
            <p:nvPr/>
          </p:nvSpPr>
          <p:spPr>
            <a:xfrm>
              <a:off x="3211513" y="5410200"/>
              <a:ext cx="203200" cy="530225"/>
            </a:xfrm>
            <a:custGeom>
              <a:rect b="b" l="l" r="r" t="t"/>
              <a:pathLst>
                <a:path extrusionOk="0" h="135" w="52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8" name="Google Shape;498;p17"/>
          <p:cNvGrpSpPr/>
          <p:nvPr/>
        </p:nvGrpSpPr>
        <p:grpSpPr>
          <a:xfrm>
            <a:off x="4681520" y="-30"/>
            <a:ext cx="2356675" cy="6853284"/>
            <a:chOff x="6627813" y="195452"/>
            <a:chExt cx="1952625" cy="5678299"/>
          </a:xfrm>
        </p:grpSpPr>
        <p:sp>
          <p:nvSpPr>
            <p:cNvPr id="499" name="Google Shape;499;p17"/>
            <p:cNvSpPr/>
            <p:nvPr/>
          </p:nvSpPr>
          <p:spPr>
            <a:xfrm>
              <a:off x="6627813" y="195452"/>
              <a:ext cx="409575" cy="3646488"/>
            </a:xfrm>
            <a:custGeom>
              <a:rect b="b" l="l" r="r" t="t"/>
              <a:pathLst>
                <a:path extrusionOk="0" h="920" w="103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" name="Google Shape;500;p17"/>
            <p:cNvSpPr/>
            <p:nvPr/>
          </p:nvSpPr>
          <p:spPr>
            <a:xfrm>
              <a:off x="7061201" y="3771900"/>
              <a:ext cx="350838" cy="1309688"/>
            </a:xfrm>
            <a:custGeom>
              <a:rect b="b" l="l" r="r" t="t"/>
              <a:pathLst>
                <a:path extrusionOk="0" h="330" w="88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" name="Google Shape;501;p17"/>
            <p:cNvSpPr/>
            <p:nvPr/>
          </p:nvSpPr>
          <p:spPr>
            <a:xfrm>
              <a:off x="7439026" y="5053013"/>
              <a:ext cx="357188" cy="820738"/>
            </a:xfrm>
            <a:custGeom>
              <a:rect b="b" l="l" r="r" t="t"/>
              <a:pathLst>
                <a:path extrusionOk="0" h="207" w="9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" name="Google Shape;502;p17"/>
            <p:cNvSpPr/>
            <p:nvPr/>
          </p:nvSpPr>
          <p:spPr>
            <a:xfrm>
              <a:off x="7037388" y="3811588"/>
              <a:ext cx="457200" cy="1852613"/>
            </a:xfrm>
            <a:custGeom>
              <a:rect b="b" l="l" r="r" t="t"/>
              <a:pathLst>
                <a:path extrusionOk="0" h="467" w="115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" name="Google Shape;503;p17"/>
            <p:cNvSpPr/>
            <p:nvPr/>
          </p:nvSpPr>
          <p:spPr>
            <a:xfrm>
              <a:off x="6992938" y="1263650"/>
              <a:ext cx="144463" cy="2508250"/>
            </a:xfrm>
            <a:custGeom>
              <a:rect b="b" l="l" r="r" t="t"/>
              <a:pathLst>
                <a:path extrusionOk="0" h="633" w="36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17"/>
            <p:cNvSpPr/>
            <p:nvPr/>
          </p:nvSpPr>
          <p:spPr>
            <a:xfrm>
              <a:off x="7526338" y="5640388"/>
              <a:ext cx="111125" cy="233363"/>
            </a:xfrm>
            <a:custGeom>
              <a:rect b="b" l="l" r="r" t="t"/>
              <a:pathLst>
                <a:path extrusionOk="0" h="59" w="28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5" name="Google Shape;505;p17"/>
            <p:cNvSpPr/>
            <p:nvPr/>
          </p:nvSpPr>
          <p:spPr>
            <a:xfrm>
              <a:off x="7021513" y="3598863"/>
              <a:ext cx="68263" cy="423863"/>
            </a:xfrm>
            <a:custGeom>
              <a:rect b="b" l="l" r="r" t="t"/>
              <a:pathLst>
                <a:path extrusionOk="0" h="107" w="1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17"/>
            <p:cNvSpPr/>
            <p:nvPr/>
          </p:nvSpPr>
          <p:spPr>
            <a:xfrm>
              <a:off x="7412038" y="2801938"/>
              <a:ext cx="1168400" cy="2251075"/>
            </a:xfrm>
            <a:custGeom>
              <a:rect b="b" l="l" r="r" t="t"/>
              <a:pathLst>
                <a:path extrusionOk="0" h="568" w="294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17"/>
            <p:cNvSpPr/>
            <p:nvPr/>
          </p:nvSpPr>
          <p:spPr>
            <a:xfrm>
              <a:off x="7494588" y="5664200"/>
              <a:ext cx="100013" cy="209550"/>
            </a:xfrm>
            <a:custGeom>
              <a:rect b="b" l="l" r="r" t="t"/>
              <a:pathLst>
                <a:path extrusionOk="0" h="53" w="25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8" name="Google Shape;508;p17"/>
            <p:cNvSpPr/>
            <p:nvPr/>
          </p:nvSpPr>
          <p:spPr>
            <a:xfrm>
              <a:off x="7412038" y="5081588"/>
              <a:ext cx="114300" cy="558800"/>
            </a:xfrm>
            <a:custGeom>
              <a:rect b="b" l="l" r="r" t="t"/>
              <a:pathLst>
                <a:path extrusionOk="0" h="141" w="29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9" name="Google Shape;509;p17"/>
            <p:cNvSpPr/>
            <p:nvPr/>
          </p:nvSpPr>
          <p:spPr>
            <a:xfrm>
              <a:off x="7412038" y="4978400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17"/>
            <p:cNvSpPr/>
            <p:nvPr/>
          </p:nvSpPr>
          <p:spPr>
            <a:xfrm>
              <a:off x="7439026" y="5434013"/>
              <a:ext cx="174625" cy="439738"/>
            </a:xfrm>
            <a:custGeom>
              <a:rect b="b" l="l" r="r" t="t"/>
              <a:pathLst>
                <a:path extrusionOk="0" h="111" w="44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11" name="Google Shape;511;p17"/>
          <p:cNvSpPr txBox="1"/>
          <p:nvPr>
            <p:ph type="title"/>
          </p:nvPr>
        </p:nvSpPr>
        <p:spPr>
          <a:xfrm>
            <a:off x="6313763" y="158443"/>
            <a:ext cx="5021516" cy="12808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Частно-методические умения</a:t>
            </a:r>
            <a:endParaRPr sz="2800"/>
          </a:p>
        </p:txBody>
      </p:sp>
      <p:sp>
        <p:nvSpPr>
          <p:cNvPr id="512" name="Google Shape;512;p17"/>
          <p:cNvSpPr/>
          <p:nvPr/>
        </p:nvSpPr>
        <p:spPr>
          <a:xfrm>
            <a:off x="4654296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13" name="Google Shape;513;p17"/>
          <p:cNvGrpSpPr/>
          <p:nvPr/>
        </p:nvGrpSpPr>
        <p:grpSpPr>
          <a:xfrm>
            <a:off x="5322074" y="1400653"/>
            <a:ext cx="6875318" cy="5954201"/>
            <a:chOff x="83326" y="830"/>
            <a:chExt cx="6875318" cy="5954201"/>
          </a:xfrm>
        </p:grpSpPr>
        <p:sp>
          <p:nvSpPr>
            <p:cNvPr id="514" name="Google Shape;514;p17"/>
            <p:cNvSpPr/>
            <p:nvPr/>
          </p:nvSpPr>
          <p:spPr>
            <a:xfrm>
              <a:off x="2157635" y="830"/>
              <a:ext cx="2726701" cy="2726701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chemeClr val="accent5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5" name="Google Shape;515;p17"/>
            <p:cNvSpPr txBox="1"/>
            <p:nvPr/>
          </p:nvSpPr>
          <p:spPr>
            <a:xfrm>
              <a:off x="2839310" y="830"/>
              <a:ext cx="1363351" cy="22495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5325" lIns="85325" spcFirstLastPara="1" rIns="85325" wrap="square" tIns="85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планирование материала</a:t>
              </a:r>
              <a:endParaRPr/>
            </a:p>
          </p:txBody>
        </p:sp>
        <p:sp>
          <p:nvSpPr>
            <p:cNvPr id="516" name="Google Shape;516;p17"/>
            <p:cNvSpPr/>
            <p:nvPr/>
          </p:nvSpPr>
          <p:spPr>
            <a:xfrm rot="7200000">
              <a:off x="3732923" y="2729309"/>
              <a:ext cx="2726701" cy="2726701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rgbClr val="CF68EC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7" name="Google Shape;517;p17"/>
            <p:cNvSpPr txBox="1"/>
            <p:nvPr/>
          </p:nvSpPr>
          <p:spPr>
            <a:xfrm rot="1800000">
              <a:off x="4178132" y="3530277"/>
              <a:ext cx="2249528" cy="13633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5325" lIns="85325" spcFirstLastPara="1" rIns="85325" wrap="square" tIns="85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анализ уроков</a:t>
              </a:r>
              <a:endParaRPr/>
            </a:p>
          </p:txBody>
        </p:sp>
        <p:sp>
          <p:nvSpPr>
            <p:cNvPr id="518" name="Google Shape;518;p17"/>
            <p:cNvSpPr/>
            <p:nvPr/>
          </p:nvSpPr>
          <p:spPr>
            <a:xfrm rot="-7200000">
              <a:off x="582347" y="2729309"/>
              <a:ext cx="2726701" cy="2726701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rgbClr val="F167C1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9" name="Google Shape;519;p17"/>
            <p:cNvSpPr txBox="1"/>
            <p:nvPr/>
          </p:nvSpPr>
          <p:spPr>
            <a:xfrm rot="-1800000">
              <a:off x="614312" y="3530277"/>
              <a:ext cx="2249528" cy="13633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5325" lIns="85325" spcFirstLastPara="1" rIns="85325" wrap="square" tIns="85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оценка действий работы своей и школьников</a:t>
              </a:r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18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5" name="Google Shape;525;p18"/>
          <p:cNvSpPr/>
          <p:nvPr/>
        </p:nvSpPr>
        <p:spPr>
          <a:xfrm>
            <a:off x="-1" y="0"/>
            <a:ext cx="8229600" cy="6858000"/>
          </a:xfrm>
          <a:prstGeom prst="rect">
            <a:avLst/>
          </a:prstGeom>
          <a:solidFill>
            <a:srgbClr val="AF1CAF">
              <a:alpha val="8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close up of a logo&#10;&#10;Description generated with very high confidence" id="526" name="Google Shape;526;p18"/>
          <p:cNvPicPr preferRelativeResize="0"/>
          <p:nvPr/>
        </p:nvPicPr>
        <p:blipFill rotWithShape="1">
          <a:blip r:embed="rId3">
            <a:alphaModFix/>
          </a:blip>
          <a:srcRect b="-2" l="18715" r="38095" t="0"/>
          <a:stretch/>
        </p:blipFill>
        <p:spPr>
          <a:xfrm>
            <a:off x="8229598" y="10"/>
            <a:ext cx="396240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18"/>
          <p:cNvSpPr/>
          <p:nvPr/>
        </p:nvSpPr>
        <p:spPr>
          <a:xfrm>
            <a:off x="1" y="659027"/>
            <a:ext cx="9042690" cy="1035152"/>
          </a:xfrm>
          <a:custGeom>
            <a:rect b="b" l="l" r="r" t="t"/>
            <a:pathLst>
              <a:path extrusionOk="0" h="163" w="1902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8" name="Google Shape;528;p18"/>
          <p:cNvSpPr txBox="1"/>
          <p:nvPr>
            <p:ph type="title"/>
          </p:nvPr>
        </p:nvSpPr>
        <p:spPr>
          <a:xfrm>
            <a:off x="541867" y="787400"/>
            <a:ext cx="7145866" cy="7789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500"/>
              <a:buFont typeface="Century Gothic"/>
              <a:buNone/>
            </a:pPr>
            <a:r>
              <a:rPr lang="en-US" sz="2500">
                <a:solidFill>
                  <a:srgbClr val="FEFFFF"/>
                </a:solidFill>
              </a:rPr>
              <a:t>Коммуникативно-организаторские</a:t>
            </a:r>
            <a:endParaRPr sz="2500">
              <a:solidFill>
                <a:srgbClr val="FE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FFF"/>
              </a:buClr>
              <a:buSzPts val="2500"/>
              <a:buFont typeface="Century Gothic"/>
              <a:buNone/>
            </a:pPr>
            <a:r>
              <a:rPr lang="en-US" sz="2500">
                <a:solidFill>
                  <a:srgbClr val="FEFFFF"/>
                </a:solidFill>
              </a:rPr>
              <a:t>умения</a:t>
            </a:r>
            <a:endParaRPr sz="2500">
              <a:solidFill>
                <a:srgbClr val="FEFFFF"/>
              </a:solidFill>
            </a:endParaRPr>
          </a:p>
        </p:txBody>
      </p:sp>
      <p:grpSp>
        <p:nvGrpSpPr>
          <p:cNvPr id="529" name="Google Shape;529;p18"/>
          <p:cNvGrpSpPr/>
          <p:nvPr/>
        </p:nvGrpSpPr>
        <p:grpSpPr>
          <a:xfrm>
            <a:off x="542738" y="2837906"/>
            <a:ext cx="7144121" cy="2267408"/>
            <a:chOff x="872" y="805906"/>
            <a:chExt cx="7144121" cy="2267408"/>
          </a:xfrm>
        </p:grpSpPr>
        <p:sp>
          <p:nvSpPr>
            <p:cNvPr id="530" name="Google Shape;530;p18"/>
            <p:cNvSpPr/>
            <p:nvPr/>
          </p:nvSpPr>
          <p:spPr>
            <a:xfrm>
              <a:off x="872" y="805906"/>
              <a:ext cx="3061766" cy="1944221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55A9E7"/>
                </a:gs>
                <a:gs pos="100000">
                  <a:srgbClr val="2396D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1" name="Google Shape;531;p18"/>
            <p:cNvSpPr/>
            <p:nvPr/>
          </p:nvSpPr>
          <p:spPr>
            <a:xfrm>
              <a:off x="341068" y="1129093"/>
              <a:ext cx="3061766" cy="1944221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rnd" cmpd="sng" w="9525">
              <a:solidFill>
                <a:srgbClr val="339FE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2" name="Google Shape;532;p18"/>
            <p:cNvSpPr txBox="1"/>
            <p:nvPr/>
          </p:nvSpPr>
          <p:spPr>
            <a:xfrm>
              <a:off x="398012" y="1186037"/>
              <a:ext cx="2947878" cy="1830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2850" lIns="102850" spcFirstLastPara="1" rIns="102850" wrap="square" tIns="1028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700"/>
                <a:buFont typeface="Century Gothic"/>
                <a:buNone/>
              </a:pPr>
              <a:r>
                <a:rPr lang="en-US" sz="2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установление отношений</a:t>
              </a:r>
              <a:endParaRPr/>
            </a:p>
          </p:txBody>
        </p:sp>
        <p:sp>
          <p:nvSpPr>
            <p:cNvPr id="533" name="Google Shape;533;p18"/>
            <p:cNvSpPr/>
            <p:nvPr/>
          </p:nvSpPr>
          <p:spPr>
            <a:xfrm>
              <a:off x="3743031" y="805906"/>
              <a:ext cx="3061766" cy="1944221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55A9E7"/>
                </a:gs>
                <a:gs pos="100000">
                  <a:srgbClr val="2396DF"/>
                </a:gs>
              </a:gsLst>
              <a:lin ang="5400000" scaled="0"/>
            </a:gradFill>
            <a:ln>
              <a:noFill/>
            </a:ln>
            <a:effectLst>
              <a:outerShdw blurRad="38100" rotWithShape="0" dir="5400000" dist="25400">
                <a:srgbClr val="000000">
                  <a:alpha val="2470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4" name="Google Shape;534;p18"/>
            <p:cNvSpPr/>
            <p:nvPr/>
          </p:nvSpPr>
          <p:spPr>
            <a:xfrm>
              <a:off x="4083227" y="1129093"/>
              <a:ext cx="3061766" cy="1944221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rnd" cmpd="sng" w="9525">
              <a:solidFill>
                <a:srgbClr val="339FE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5" name="Google Shape;535;p18"/>
            <p:cNvSpPr txBox="1"/>
            <p:nvPr/>
          </p:nvSpPr>
          <p:spPr>
            <a:xfrm>
              <a:off x="4140171" y="1186037"/>
              <a:ext cx="2947878" cy="1830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2850" lIns="102850" spcFirstLastPara="1" rIns="102850" wrap="square" tIns="1028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700"/>
                <a:buFont typeface="Century Gothic"/>
                <a:buNone/>
              </a:pPr>
              <a:r>
                <a:rPr lang="en-US" sz="27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создание благоприятного микроклимата</a:t>
              </a:r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2"/>
        </a:solidFill>
      </p:bgPr>
    </p:bg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19"/>
          <p:cNvSpPr/>
          <p:nvPr/>
        </p:nvSpPr>
        <p:spPr>
          <a:xfrm>
            <a:off x="-7620" y="-1"/>
            <a:ext cx="1220724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1" name="Google Shape;541;p19"/>
          <p:cNvSpPr/>
          <p:nvPr/>
        </p:nvSpPr>
        <p:spPr>
          <a:xfrm flipH="1" rot="10800000">
            <a:off x="4645704" y="714375"/>
            <a:ext cx="1588527" cy="507297"/>
          </a:xfrm>
          <a:custGeom>
            <a:rect b="b" l="l" r="r" t="t"/>
            <a:pathLst>
              <a:path extrusionOk="0" h="10000" w="9248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picture containing drawing&#10;&#10;Description generated with very high confidence" id="542" name="Google Shape;542;p19"/>
          <p:cNvPicPr preferRelativeResize="0"/>
          <p:nvPr/>
        </p:nvPicPr>
        <p:blipFill rotWithShape="1">
          <a:blip r:embed="rId3">
            <a:alphaModFix/>
          </a:blip>
          <a:srcRect b="-1" l="33902" r="23837" t="0"/>
          <a:stretch/>
        </p:blipFill>
        <p:spPr>
          <a:xfrm>
            <a:off x="20" y="1731"/>
            <a:ext cx="465583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3" name="Google Shape;543;p19"/>
          <p:cNvGrpSpPr/>
          <p:nvPr/>
        </p:nvGrpSpPr>
        <p:grpSpPr>
          <a:xfrm>
            <a:off x="4654305" y="228600"/>
            <a:ext cx="2851523" cy="6638625"/>
            <a:chOff x="2487613" y="285750"/>
            <a:chExt cx="2428875" cy="5654676"/>
          </a:xfrm>
        </p:grpSpPr>
        <p:sp>
          <p:nvSpPr>
            <p:cNvPr id="544" name="Google Shape;544;p19"/>
            <p:cNvSpPr/>
            <p:nvPr/>
          </p:nvSpPr>
          <p:spPr>
            <a:xfrm>
              <a:off x="2487613" y="2284413"/>
              <a:ext cx="85725" cy="533400"/>
            </a:xfrm>
            <a:custGeom>
              <a:rect b="b" l="l" r="r" t="t"/>
              <a:pathLst>
                <a:path extrusionOk="0" h="136" w="22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19"/>
            <p:cNvSpPr/>
            <p:nvPr/>
          </p:nvSpPr>
          <p:spPr>
            <a:xfrm>
              <a:off x="2597151" y="2779713"/>
              <a:ext cx="550863" cy="1978025"/>
            </a:xfrm>
            <a:custGeom>
              <a:rect b="b" l="l" r="r" t="t"/>
              <a:pathLst>
                <a:path extrusionOk="0" h="504" w="14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6" name="Google Shape;546;p19"/>
            <p:cNvSpPr/>
            <p:nvPr/>
          </p:nvSpPr>
          <p:spPr>
            <a:xfrm>
              <a:off x="3175001" y="4730750"/>
              <a:ext cx="519113" cy="1209675"/>
            </a:xfrm>
            <a:custGeom>
              <a:rect b="b" l="l" r="r" t="t"/>
              <a:pathLst>
                <a:path extrusionOk="0" h="308" w="132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19"/>
            <p:cNvSpPr/>
            <p:nvPr/>
          </p:nvSpPr>
          <p:spPr>
            <a:xfrm>
              <a:off x="3305176" y="5630863"/>
              <a:ext cx="146050" cy="309563"/>
            </a:xfrm>
            <a:custGeom>
              <a:rect b="b" l="l" r="r" t="t"/>
              <a:pathLst>
                <a:path extrusionOk="0" h="79" w="37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8" name="Google Shape;548;p19"/>
            <p:cNvSpPr/>
            <p:nvPr/>
          </p:nvSpPr>
          <p:spPr>
            <a:xfrm>
              <a:off x="2573338" y="2817813"/>
              <a:ext cx="700088" cy="2835275"/>
            </a:xfrm>
            <a:custGeom>
              <a:rect b="b" l="l" r="r" t="t"/>
              <a:pathLst>
                <a:path extrusionOk="0" h="722" w="178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9" name="Google Shape;549;p19"/>
            <p:cNvSpPr/>
            <p:nvPr/>
          </p:nvSpPr>
          <p:spPr>
            <a:xfrm>
              <a:off x="2506663" y="285750"/>
              <a:ext cx="90488" cy="2493963"/>
            </a:xfrm>
            <a:custGeom>
              <a:rect b="b" l="l" r="r" t="t"/>
              <a:pathLst>
                <a:path extrusionOk="0" h="635" w="23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0" name="Google Shape;550;p19"/>
            <p:cNvSpPr/>
            <p:nvPr/>
          </p:nvSpPr>
          <p:spPr>
            <a:xfrm>
              <a:off x="2554288" y="2598738"/>
              <a:ext cx="66675" cy="420688"/>
            </a:xfrm>
            <a:custGeom>
              <a:rect b="b" l="l" r="r" t="t"/>
              <a:pathLst>
                <a:path extrusionOk="0" h="107" w="1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1" name="Google Shape;551;p19"/>
            <p:cNvSpPr/>
            <p:nvPr/>
          </p:nvSpPr>
          <p:spPr>
            <a:xfrm>
              <a:off x="3143251" y="4757738"/>
              <a:ext cx="161925" cy="873125"/>
            </a:xfrm>
            <a:custGeom>
              <a:rect b="b" l="l" r="r" t="t"/>
              <a:pathLst>
                <a:path extrusionOk="0" h="222" w="4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2" name="Google Shape;552;p19"/>
            <p:cNvSpPr/>
            <p:nvPr/>
          </p:nvSpPr>
          <p:spPr>
            <a:xfrm>
              <a:off x="3148013" y="1282700"/>
              <a:ext cx="1768475" cy="3448050"/>
            </a:xfrm>
            <a:custGeom>
              <a:rect b="b" l="l" r="r" t="t"/>
              <a:pathLst>
                <a:path extrusionOk="0" h="878" w="45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3" name="Google Shape;553;p19"/>
            <p:cNvSpPr/>
            <p:nvPr/>
          </p:nvSpPr>
          <p:spPr>
            <a:xfrm>
              <a:off x="3273426" y="5653088"/>
              <a:ext cx="138113" cy="287338"/>
            </a:xfrm>
            <a:custGeom>
              <a:rect b="b" l="l" r="r" t="t"/>
              <a:pathLst>
                <a:path extrusionOk="0" h="73" w="35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19"/>
            <p:cNvSpPr/>
            <p:nvPr/>
          </p:nvSpPr>
          <p:spPr>
            <a:xfrm>
              <a:off x="3143251" y="4656138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19"/>
            <p:cNvSpPr/>
            <p:nvPr/>
          </p:nvSpPr>
          <p:spPr>
            <a:xfrm>
              <a:off x="3211513" y="5410200"/>
              <a:ext cx="203200" cy="530225"/>
            </a:xfrm>
            <a:custGeom>
              <a:rect b="b" l="l" r="r" t="t"/>
              <a:pathLst>
                <a:path extrusionOk="0" h="135" w="52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rgbClr val="AF1CAF">
                <a:alpha val="400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56" name="Google Shape;556;p19"/>
          <p:cNvGrpSpPr/>
          <p:nvPr/>
        </p:nvGrpSpPr>
        <p:grpSpPr>
          <a:xfrm>
            <a:off x="4681520" y="-30"/>
            <a:ext cx="2356675" cy="6853284"/>
            <a:chOff x="6627813" y="195452"/>
            <a:chExt cx="1952625" cy="5678299"/>
          </a:xfrm>
        </p:grpSpPr>
        <p:sp>
          <p:nvSpPr>
            <p:cNvPr id="557" name="Google Shape;557;p19"/>
            <p:cNvSpPr/>
            <p:nvPr/>
          </p:nvSpPr>
          <p:spPr>
            <a:xfrm>
              <a:off x="6627813" y="195452"/>
              <a:ext cx="409575" cy="3646488"/>
            </a:xfrm>
            <a:custGeom>
              <a:rect b="b" l="l" r="r" t="t"/>
              <a:pathLst>
                <a:path extrusionOk="0" h="920" w="103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19"/>
            <p:cNvSpPr/>
            <p:nvPr/>
          </p:nvSpPr>
          <p:spPr>
            <a:xfrm>
              <a:off x="7061201" y="3771900"/>
              <a:ext cx="350838" cy="1309688"/>
            </a:xfrm>
            <a:custGeom>
              <a:rect b="b" l="l" r="r" t="t"/>
              <a:pathLst>
                <a:path extrusionOk="0" h="330" w="88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9" name="Google Shape;559;p19"/>
            <p:cNvSpPr/>
            <p:nvPr/>
          </p:nvSpPr>
          <p:spPr>
            <a:xfrm>
              <a:off x="7439026" y="5053013"/>
              <a:ext cx="357188" cy="820738"/>
            </a:xfrm>
            <a:custGeom>
              <a:rect b="b" l="l" r="r" t="t"/>
              <a:pathLst>
                <a:path extrusionOk="0" h="207" w="9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19"/>
            <p:cNvSpPr/>
            <p:nvPr/>
          </p:nvSpPr>
          <p:spPr>
            <a:xfrm>
              <a:off x="7037388" y="3811588"/>
              <a:ext cx="457200" cy="1852613"/>
            </a:xfrm>
            <a:custGeom>
              <a:rect b="b" l="l" r="r" t="t"/>
              <a:pathLst>
                <a:path extrusionOk="0" h="467" w="115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19"/>
            <p:cNvSpPr/>
            <p:nvPr/>
          </p:nvSpPr>
          <p:spPr>
            <a:xfrm>
              <a:off x="6992938" y="1263650"/>
              <a:ext cx="144463" cy="2508250"/>
            </a:xfrm>
            <a:custGeom>
              <a:rect b="b" l="l" r="r" t="t"/>
              <a:pathLst>
                <a:path extrusionOk="0" h="633" w="36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2" name="Google Shape;562;p19"/>
            <p:cNvSpPr/>
            <p:nvPr/>
          </p:nvSpPr>
          <p:spPr>
            <a:xfrm>
              <a:off x="7526338" y="5640388"/>
              <a:ext cx="111125" cy="233363"/>
            </a:xfrm>
            <a:custGeom>
              <a:rect b="b" l="l" r="r" t="t"/>
              <a:pathLst>
                <a:path extrusionOk="0" h="59" w="28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19"/>
            <p:cNvSpPr/>
            <p:nvPr/>
          </p:nvSpPr>
          <p:spPr>
            <a:xfrm>
              <a:off x="7021513" y="3598863"/>
              <a:ext cx="68263" cy="423863"/>
            </a:xfrm>
            <a:custGeom>
              <a:rect b="b" l="l" r="r" t="t"/>
              <a:pathLst>
                <a:path extrusionOk="0" h="107" w="1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19"/>
            <p:cNvSpPr/>
            <p:nvPr/>
          </p:nvSpPr>
          <p:spPr>
            <a:xfrm>
              <a:off x="7412038" y="2801938"/>
              <a:ext cx="1168400" cy="2251075"/>
            </a:xfrm>
            <a:custGeom>
              <a:rect b="b" l="l" r="r" t="t"/>
              <a:pathLst>
                <a:path extrusionOk="0" h="568" w="294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19"/>
            <p:cNvSpPr/>
            <p:nvPr/>
          </p:nvSpPr>
          <p:spPr>
            <a:xfrm>
              <a:off x="7494588" y="5664200"/>
              <a:ext cx="100013" cy="209550"/>
            </a:xfrm>
            <a:custGeom>
              <a:rect b="b" l="l" r="r" t="t"/>
              <a:pathLst>
                <a:path extrusionOk="0" h="53" w="25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6" name="Google Shape;566;p19"/>
            <p:cNvSpPr/>
            <p:nvPr/>
          </p:nvSpPr>
          <p:spPr>
            <a:xfrm>
              <a:off x="7412038" y="5081588"/>
              <a:ext cx="114300" cy="558800"/>
            </a:xfrm>
            <a:custGeom>
              <a:rect b="b" l="l" r="r" t="t"/>
              <a:pathLst>
                <a:path extrusionOk="0" h="141" w="29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19"/>
            <p:cNvSpPr/>
            <p:nvPr/>
          </p:nvSpPr>
          <p:spPr>
            <a:xfrm>
              <a:off x="7412038" y="4978400"/>
              <a:ext cx="31750" cy="188913"/>
            </a:xfrm>
            <a:custGeom>
              <a:rect b="b" l="l" r="r" t="t"/>
              <a:pathLst>
                <a:path extrusionOk="0" h="48" w="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19"/>
            <p:cNvSpPr/>
            <p:nvPr/>
          </p:nvSpPr>
          <p:spPr>
            <a:xfrm>
              <a:off x="7439026" y="5434013"/>
              <a:ext cx="174625" cy="439738"/>
            </a:xfrm>
            <a:custGeom>
              <a:rect b="b" l="l" r="r" t="t"/>
              <a:pathLst>
                <a:path extrusionOk="0" h="111" w="44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69" name="Google Shape;569;p19"/>
          <p:cNvSpPr txBox="1"/>
          <p:nvPr>
            <p:ph type="title"/>
          </p:nvPr>
        </p:nvSpPr>
        <p:spPr>
          <a:xfrm>
            <a:off x="6384318" y="243110"/>
            <a:ext cx="5021516" cy="12808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800"/>
              <a:buFont typeface="Century Gothic"/>
              <a:buNone/>
            </a:pPr>
            <a:r>
              <a:rPr lang="en-US" sz="2800"/>
              <a:t>Исследовательские умения</a:t>
            </a:r>
            <a:endParaRPr sz="2800"/>
          </a:p>
        </p:txBody>
      </p:sp>
      <p:sp>
        <p:nvSpPr>
          <p:cNvPr id="570" name="Google Shape;570;p19"/>
          <p:cNvSpPr/>
          <p:nvPr/>
        </p:nvSpPr>
        <p:spPr>
          <a:xfrm>
            <a:off x="4654296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71" name="Google Shape;571;p19"/>
          <p:cNvGrpSpPr/>
          <p:nvPr/>
        </p:nvGrpSpPr>
        <p:grpSpPr>
          <a:xfrm>
            <a:off x="7655868" y="1458863"/>
            <a:ext cx="2560510" cy="5310540"/>
            <a:chOff x="2276009" y="2595"/>
            <a:chExt cx="2560510" cy="5310540"/>
          </a:xfrm>
        </p:grpSpPr>
        <p:sp>
          <p:nvSpPr>
            <p:cNvPr id="572" name="Google Shape;572;p19"/>
            <p:cNvSpPr/>
            <p:nvPr/>
          </p:nvSpPr>
          <p:spPr>
            <a:xfrm>
              <a:off x="2276009" y="2595"/>
              <a:ext cx="2560510" cy="1713077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19"/>
            <p:cNvSpPr txBox="1"/>
            <p:nvPr/>
          </p:nvSpPr>
          <p:spPr>
            <a:xfrm>
              <a:off x="2359635" y="86221"/>
              <a:ext cx="2393258" cy="15458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2850" lIns="45700" spcFirstLastPara="1" rIns="45700" wrap="square" tIns="228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осведомленность об инновационных технологиях по своей специальности</a:t>
              </a:r>
              <a:endParaRPr/>
            </a:p>
          </p:txBody>
        </p:sp>
        <p:sp>
          <p:nvSpPr>
            <p:cNvPr id="574" name="Google Shape;574;p19"/>
            <p:cNvSpPr/>
            <p:nvPr/>
          </p:nvSpPr>
          <p:spPr>
            <a:xfrm>
              <a:off x="2276009" y="1801327"/>
              <a:ext cx="2560510" cy="1713077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19"/>
            <p:cNvSpPr txBox="1"/>
            <p:nvPr/>
          </p:nvSpPr>
          <p:spPr>
            <a:xfrm>
              <a:off x="2359635" y="1884953"/>
              <a:ext cx="2393258" cy="15458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2850" lIns="45700" spcFirstLastPara="1" rIns="45700" wrap="square" tIns="228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Обобщение</a:t>
              </a:r>
              <a:endParaRPr/>
            </a:p>
          </p:txBody>
        </p:sp>
        <p:sp>
          <p:nvSpPr>
            <p:cNvPr id="576" name="Google Shape;576;p19"/>
            <p:cNvSpPr/>
            <p:nvPr/>
          </p:nvSpPr>
          <p:spPr>
            <a:xfrm>
              <a:off x="2276009" y="3600058"/>
              <a:ext cx="2560510" cy="1713077"/>
            </a:xfrm>
            <a:prstGeom prst="roundRect">
              <a:avLst>
                <a:gd fmla="val 16667" name="adj"/>
              </a:avLst>
            </a:prstGeom>
            <a:solidFill>
              <a:srgbClr val="2B333A"/>
            </a:solidFill>
            <a:ln cap="rnd" cmpd="sng" w="22225">
              <a:solidFill>
                <a:srgbClr val="D6EA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7" name="Google Shape;577;p19"/>
            <p:cNvSpPr txBox="1"/>
            <p:nvPr/>
          </p:nvSpPr>
          <p:spPr>
            <a:xfrm>
              <a:off x="2359635" y="3683684"/>
              <a:ext cx="2393258" cy="15458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2850" lIns="45700" spcFirstLastPara="1" rIns="45700" wrap="square" tIns="228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entury Gothic"/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Литературное оформление результатов исследований</a:t>
              </a:r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20"/>
          <p:cNvSpPr/>
          <p:nvPr/>
        </p:nvSpPr>
        <p:spPr>
          <a:xfrm>
            <a:off x="0" y="-1"/>
            <a:ext cx="12188952" cy="6858001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toy, room, bedroom&#10;&#10;Description generated with very high confidence" id="584" name="Google Shape;584;p20"/>
          <p:cNvPicPr preferRelativeResize="0"/>
          <p:nvPr/>
        </p:nvPicPr>
        <p:blipFill rotWithShape="1">
          <a:blip r:embed="rId3">
            <a:alphaModFix/>
          </a:blip>
          <a:srcRect b="14651" l="0" r="0" t="5561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20"/>
          <p:cNvSpPr/>
          <p:nvPr/>
        </p:nvSpPr>
        <p:spPr>
          <a:xfrm>
            <a:off x="0" y="3632297"/>
            <a:ext cx="7527616" cy="2170389"/>
          </a:xfrm>
          <a:custGeom>
            <a:rect b="b" l="l" r="r" t="t"/>
            <a:pathLst>
              <a:path extrusionOk="0" h="2170389" w="7527616">
                <a:moveTo>
                  <a:pt x="0" y="0"/>
                </a:moveTo>
                <a:lnTo>
                  <a:pt x="85411" y="0"/>
                </a:lnTo>
                <a:cubicBezTo>
                  <a:pt x="290008" y="0"/>
                  <a:pt x="562804" y="0"/>
                  <a:pt x="926533" y="0"/>
                </a:cubicBezTo>
                <a:cubicBezTo>
                  <a:pt x="926533" y="0"/>
                  <a:pt x="926533" y="0"/>
                  <a:pt x="1114264" y="0"/>
                </a:cubicBezTo>
                <a:cubicBezTo>
                  <a:pt x="1114264" y="0"/>
                  <a:pt x="1114264" y="0"/>
                  <a:pt x="6544376" y="0"/>
                </a:cubicBezTo>
                <a:cubicBezTo>
                  <a:pt x="6567842" y="0"/>
                  <a:pt x="6591309" y="10510"/>
                  <a:pt x="6610082" y="26276"/>
                </a:cubicBezTo>
                <a:cubicBezTo>
                  <a:pt x="6614775" y="26276"/>
                  <a:pt x="6619468" y="31531"/>
                  <a:pt x="6619468" y="36786"/>
                </a:cubicBezTo>
                <a:cubicBezTo>
                  <a:pt x="6619468" y="36786"/>
                  <a:pt x="6619468" y="36786"/>
                  <a:pt x="7506496" y="1024760"/>
                </a:cubicBezTo>
                <a:cubicBezTo>
                  <a:pt x="7534656" y="1056291"/>
                  <a:pt x="7534656" y="1108843"/>
                  <a:pt x="7506496" y="1140374"/>
                </a:cubicBezTo>
                <a:cubicBezTo>
                  <a:pt x="7506496" y="1140374"/>
                  <a:pt x="7506496" y="1140374"/>
                  <a:pt x="6619468" y="2133603"/>
                </a:cubicBezTo>
                <a:cubicBezTo>
                  <a:pt x="6619468" y="2133603"/>
                  <a:pt x="6614775" y="2138858"/>
                  <a:pt x="6610082" y="2144113"/>
                </a:cubicBezTo>
                <a:cubicBezTo>
                  <a:pt x="6591309" y="2159879"/>
                  <a:pt x="6567842" y="2170389"/>
                  <a:pt x="6544376" y="2170389"/>
                </a:cubicBezTo>
                <a:cubicBezTo>
                  <a:pt x="6544376" y="2170389"/>
                  <a:pt x="6544376" y="2170389"/>
                  <a:pt x="1114264" y="2170389"/>
                </a:cubicBezTo>
                <a:cubicBezTo>
                  <a:pt x="1114264" y="2170389"/>
                  <a:pt x="1114264" y="2170389"/>
                  <a:pt x="926533" y="2170389"/>
                </a:cubicBezTo>
                <a:cubicBezTo>
                  <a:pt x="926533" y="2170389"/>
                  <a:pt x="926533" y="2170389"/>
                  <a:pt x="146150" y="2170389"/>
                </a:cubicBezTo>
                <a:lnTo>
                  <a:pt x="0" y="2170389"/>
                </a:lnTo>
                <a:close/>
              </a:path>
            </a:pathLst>
          </a:custGeom>
          <a:solidFill>
            <a:srgbClr val="744780">
              <a:alpha val="87450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6" name="Google Shape;586;p20"/>
          <p:cNvSpPr txBox="1"/>
          <p:nvPr>
            <p:ph type="ctrTitle"/>
          </p:nvPr>
        </p:nvSpPr>
        <p:spPr>
          <a:xfrm>
            <a:off x="1083733" y="3962400"/>
            <a:ext cx="5454227" cy="95891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Century Gothic"/>
              <a:buNone/>
            </a:pPr>
            <a:r>
              <a:rPr lang="en-US" sz="3400">
                <a:solidFill>
                  <a:srgbClr val="FFFFFF"/>
                </a:solidFill>
              </a:rPr>
              <a:t>Спасибо за внимание!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isp">
  <a:themeElements>
    <a:clrScheme name="Wisp">
      <a:dk1>
        <a:srgbClr val="000000"/>
      </a:dk1>
      <a:lt1>
        <a:srgbClr val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2020-06-22T21:50:41Z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