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</p:sldIdLst>
  <p:sldSz cy="5143500" cx="9144000"/>
  <p:notesSz cx="6858000" cy="9144000"/>
  <p:embeddedFontLst>
    <p:embeddedFont>
      <p:font typeface="Playfair Display"/>
      <p:regular r:id="rId26"/>
      <p:bold r:id="rId27"/>
      <p:italic r:id="rId28"/>
      <p:boldItalic r:id="rId29"/>
    </p:embeddedFont>
    <p:embeddedFont>
      <p:font typeface="Montserrat"/>
      <p:regular r:id="rId30"/>
      <p:bold r:id="rId31"/>
      <p:italic r:id="rId32"/>
      <p:boldItalic r:id="rId33"/>
    </p:embeddedFont>
    <p:embeddedFont>
      <p:font typeface="Oswald"/>
      <p:regular r:id="rId34"/>
      <p:bold r:id="rId3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36" roundtripDataSignature="AMtx7mjZJTXyAPYG8x12lFny1O845VjG1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PlayfairDisplay-regular.fntdata"/><Relationship Id="rId25" Type="http://schemas.openxmlformats.org/officeDocument/2006/relationships/slide" Target="slides/slide20.xml"/><Relationship Id="rId28" Type="http://schemas.openxmlformats.org/officeDocument/2006/relationships/font" Target="fonts/PlayfairDisplay-italic.fntdata"/><Relationship Id="rId27" Type="http://schemas.openxmlformats.org/officeDocument/2006/relationships/font" Target="fonts/PlayfairDisplay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PlayfairDisplay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Montserrat-bold.fntdata"/><Relationship Id="rId30" Type="http://schemas.openxmlformats.org/officeDocument/2006/relationships/font" Target="fonts/Montserrat-regular.fntdata"/><Relationship Id="rId11" Type="http://schemas.openxmlformats.org/officeDocument/2006/relationships/slide" Target="slides/slide6.xml"/><Relationship Id="rId33" Type="http://schemas.openxmlformats.org/officeDocument/2006/relationships/font" Target="fonts/Montserrat-boldItalic.fntdata"/><Relationship Id="rId10" Type="http://schemas.openxmlformats.org/officeDocument/2006/relationships/slide" Target="slides/slide5.xml"/><Relationship Id="rId32" Type="http://schemas.openxmlformats.org/officeDocument/2006/relationships/font" Target="fonts/Montserrat-italic.fntdata"/><Relationship Id="rId13" Type="http://schemas.openxmlformats.org/officeDocument/2006/relationships/slide" Target="slides/slide8.xml"/><Relationship Id="rId35" Type="http://schemas.openxmlformats.org/officeDocument/2006/relationships/font" Target="fonts/Oswald-bold.fntdata"/><Relationship Id="rId12" Type="http://schemas.openxmlformats.org/officeDocument/2006/relationships/slide" Target="slides/slide7.xml"/><Relationship Id="rId34" Type="http://schemas.openxmlformats.org/officeDocument/2006/relationships/font" Target="fonts/Oswald-regular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36" Type="http://customschemas.google.com/relationships/presentationmetadata" Target="meta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" name="Google Shape;5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" name="Google Shape;6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" name="Google Shape;6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" name="Google Shape;7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" name="Google Shape;7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" name="Google Shape;8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1" name="Google Shape;9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" name="Google Shape;9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" name="Google Shape;10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" name="Google Shape;10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" name="Google Shape;11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" name="Google Shape;12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" name="Google Shape;12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" name="Google Shape;14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" name="Google Shape;155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1" name="Google Shape;16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" name="Google Shape;167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3" name="Google Shape;173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2"/>
          <p:cNvSpPr/>
          <p:nvPr/>
        </p:nvSpPr>
        <p:spPr>
          <a:xfrm>
            <a:off x="4286250" y="0"/>
            <a:ext cx="723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22"/>
          <p:cNvSpPr/>
          <p:nvPr/>
        </p:nvSpPr>
        <p:spPr>
          <a:xfrm>
            <a:off x="4358475" y="0"/>
            <a:ext cx="3853200" cy="5143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22"/>
          <p:cNvSpPr txBox="1"/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3" name="Google Shape;13;p22"/>
          <p:cNvSpPr txBox="1"/>
          <p:nvPr>
            <p:ph idx="1" type="subTitle"/>
          </p:nvPr>
        </p:nvSpPr>
        <p:spPr>
          <a:xfrm>
            <a:off x="344250" y="3550650"/>
            <a:ext cx="4910100" cy="577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14" name="Google Shape;14;p2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17" name="Google Shape;17;p23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8" name="Google Shape;18;p23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4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21" name="Google Shape;21;p2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5"/>
        </a:solidFill>
      </p:bgPr>
    </p:bg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5"/>
          <p:cNvSpPr/>
          <p:nvPr/>
        </p:nvSpPr>
        <p:spPr>
          <a:xfrm rot="5400000">
            <a:off x="4550700" y="-498600"/>
            <a:ext cx="42600" cy="8455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24;p25"/>
          <p:cNvSpPr txBox="1"/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25" name="Google Shape;25;p25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8" name="Google Shape;28;p26"/>
          <p:cNvSpPr txBox="1"/>
          <p:nvPr>
            <p:ph idx="1" type="body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26"/>
          <p:cNvSpPr txBox="1"/>
          <p:nvPr>
            <p:ph idx="2" type="body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26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3" name="Google Shape;33;p27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8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6" name="Google Shape;36;p28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7" name="Google Shape;37;p28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0" name="Google Shape;40;p2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29"/>
          <p:cNvSpPr txBox="1"/>
          <p:nvPr>
            <p:ph type="title"/>
          </p:nvPr>
        </p:nvSpPr>
        <p:spPr>
          <a:xfrm>
            <a:off x="265500" y="1081675"/>
            <a:ext cx="4045200" cy="1786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29"/>
          <p:cNvSpPr txBox="1"/>
          <p:nvPr>
            <p:ph idx="1" type="subTitle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2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lt1"/>
                </a:highlight>
              </a:defRPr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4" name="Google Shape;44;p29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highlight>
                  <a:schemeClr val="dk1"/>
                </a:highlight>
              </a:defRPr>
            </a:lvl1pPr>
          </a:lstStyle>
          <a:p/>
        </p:txBody>
      </p:sp>
      <p:sp>
        <p:nvSpPr>
          <p:cNvPr id="47" name="Google Shape;47;p30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1"/>
          <p:cNvSpPr txBox="1"/>
          <p:nvPr>
            <p:ph hasCustomPrompt="1" type="title"/>
          </p:nvPr>
        </p:nvSpPr>
        <p:spPr>
          <a:xfrm>
            <a:off x="311700" y="999925"/>
            <a:ext cx="8520600" cy="2146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31"/>
          <p:cNvSpPr txBox="1"/>
          <p:nvPr>
            <p:ph idx="1" type="body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dk1"/>
                </a:highlight>
              </a:defRPr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51" name="Google Shape;51;p3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pop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Google Shape;7;p21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fair Display"/>
              <a:buChar char="●"/>
              <a:defRPr b="0" i="0" sz="18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 b="0" i="0" sz="14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 b="0" i="0" sz="14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 b="0" i="0" sz="14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 b="0" i="0" sz="14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 b="0" i="0" sz="14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 b="0" i="0" sz="14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 b="0" i="0" sz="14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layfair Display"/>
              <a:buChar char="■"/>
              <a:defRPr b="0" i="0" sz="14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8" name="Google Shape;8;p2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"/>
          <p:cNvSpPr txBox="1"/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4100">
                <a:latin typeface="Montserrat"/>
                <a:ea typeface="Montserrat"/>
                <a:cs typeface="Montserrat"/>
                <a:sym typeface="Montserrat"/>
              </a:rPr>
              <a:t>Профессиограмма учителя иностранного языка</a:t>
            </a:r>
            <a:endParaRPr sz="9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9" name="Google Shape;59;p1"/>
          <p:cNvSpPr txBox="1"/>
          <p:nvPr>
            <p:ph idx="1" type="subTitle"/>
          </p:nvPr>
        </p:nvSpPr>
        <p:spPr>
          <a:xfrm>
            <a:off x="344250" y="3550650"/>
            <a:ext cx="4910100" cy="1286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b="0" lang="ru" sz="2200"/>
              <a:t>Р</a:t>
            </a:r>
            <a:r>
              <a:rPr b="0" lang="ru" sz="1800"/>
              <a:t>аботу выполнили: Разумная Полина, Гаврилов Геннадий</a:t>
            </a:r>
            <a:endParaRPr b="0" sz="18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b="0" lang="ru" sz="1800"/>
              <a:t>гр. АНБ-411</a:t>
            </a:r>
            <a:endParaRPr b="0" sz="1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/>
              <a:t> Актуальность проблемы</a:t>
            </a:r>
            <a:endParaRPr/>
          </a:p>
        </p:txBody>
      </p:sp>
      <p:sp>
        <p:nvSpPr>
          <p:cNvPr id="65" name="Google Shape;65;p2"/>
          <p:cNvSpPr txBox="1"/>
          <p:nvPr>
            <p:ph idx="1" type="body"/>
          </p:nvPr>
        </p:nvSpPr>
        <p:spPr>
          <a:xfrm>
            <a:off x="580700" y="1234075"/>
            <a:ext cx="80121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700">
                <a:latin typeface="Times New Roman"/>
                <a:ea typeface="Times New Roman"/>
                <a:cs typeface="Times New Roman"/>
                <a:sym typeface="Times New Roman"/>
              </a:rPr>
              <a:t>Проблема совершенствования образования, повышение его качества существует уже давно. Важным условием для её решения является создание профессиограммы учителя общеобразовательной, и профессиональной школы, документа, устанавливающего основные функции его педагогической деятельности, а также требования к знаниям, навыкам, умениям и личностным качествам учителя, необходимым для осуществления этих функций с учётом специфики учебного предмета.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/>
              <a:t>Что же такое профессиограмма?</a:t>
            </a:r>
            <a:endParaRPr/>
          </a:p>
        </p:txBody>
      </p:sp>
      <p:sp>
        <p:nvSpPr>
          <p:cNvPr id="71" name="Google Shape;71;p3"/>
          <p:cNvSpPr txBox="1"/>
          <p:nvPr>
            <p:ph idx="1" type="body"/>
          </p:nvPr>
        </p:nvSpPr>
        <p:spPr>
          <a:xfrm>
            <a:off x="345475" y="1234075"/>
            <a:ext cx="83205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ru" sz="16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Профессиограмма</a:t>
            </a: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 – это идеальная модель учителя, преподавателя, классного руководителя, педагога. Это образец, эталон, в котором представлены основные качества личности, которыми должен обладать учитель; знания, умения, навыки для выполнения функции учителя. 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ru" sz="16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Профессиограмма учителя</a:t>
            </a:r>
            <a:r>
              <a:rPr lang="ru" sz="1600">
                <a:solidFill>
                  <a:srgbClr val="ED7D3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– документ, в котором дана полная квалификационная характеристика учителя с позиции требований, предъявляемых к его знаниям, умениям и навыкам, его личности, способностям, психофизиологических возможностям и уровню подготовки.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4"/>
          <p:cNvSpPr txBox="1"/>
          <p:nvPr>
            <p:ph idx="1" type="body"/>
          </p:nvPr>
        </p:nvSpPr>
        <p:spPr>
          <a:xfrm>
            <a:off x="639500" y="1205475"/>
            <a:ext cx="8041500" cy="33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ru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Профессиограмма учителя иностранного языка</a:t>
            </a:r>
            <a:r>
              <a:rPr lang="ru">
                <a:solidFill>
                  <a:srgbClr val="ED7D3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содержит не только общее, что типично для педагогической профессии вообще, но и то особенное, что характерно только для деятельности учителя иностранного языка. Она содержит характеристику основных педагогических функций учителя иностранного языка, его личностных качеств, общепедагогических и профессионально-методических умений, обеспечивающих реализацию этих функций.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/>
              <a:t>Педагогические функции и методические умения</a:t>
            </a:r>
            <a:endParaRPr/>
          </a:p>
        </p:txBody>
      </p:sp>
      <p:sp>
        <p:nvSpPr>
          <p:cNvPr id="82" name="Google Shape;82;p5"/>
          <p:cNvSpPr txBox="1"/>
          <p:nvPr>
            <p:ph idx="1" type="body"/>
          </p:nvPr>
        </p:nvSpPr>
        <p:spPr>
          <a:xfrm>
            <a:off x="311700" y="1234075"/>
            <a:ext cx="8520600" cy="369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Профессиональной деятельности учителя любого предмета свойственны следующие </a:t>
            </a:r>
            <a:r>
              <a:rPr b="1" lang="ru" sz="1500">
                <a:latin typeface="Times New Roman"/>
                <a:ea typeface="Times New Roman"/>
                <a:cs typeface="Times New Roman"/>
                <a:sym typeface="Times New Roman"/>
              </a:rPr>
              <a:t>функции</a:t>
            </a: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3850" lvl="0" marL="3600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1500"/>
              <a:buFont typeface="Times New Roman"/>
              <a:buChar char="▪"/>
            </a:pP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коммуникативная;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3850" lvl="0" marL="3600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1500"/>
              <a:buFont typeface="Times New Roman"/>
              <a:buChar char="▪"/>
            </a:pP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развивающая;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3850" lvl="0" marL="3600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1500"/>
              <a:buFont typeface="Times New Roman"/>
              <a:buChar char="▪"/>
            </a:pP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воспитывающая;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3850" lvl="0" marL="3600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1500"/>
              <a:buFont typeface="Times New Roman"/>
              <a:buChar char="▪"/>
            </a:pP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гностическая;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3850" lvl="0" marL="3600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1500"/>
              <a:buFont typeface="Times New Roman"/>
              <a:buChar char="▪"/>
            </a:pP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конструктивно-планирующая;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3850" lvl="0" marL="3600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1500"/>
              <a:buFont typeface="Times New Roman"/>
              <a:buChar char="▪"/>
            </a:pP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организаторская.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Перечисленные функции в профессиональной деятельности учителя можно разделить на </a:t>
            </a:r>
            <a:r>
              <a:rPr lang="ru" sz="1500">
                <a:solidFill>
                  <a:srgbClr val="5B9BD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две группы</a:t>
            </a: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3850" lvl="0" marL="3600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1500"/>
              <a:buFont typeface="Times New Roman"/>
              <a:buChar char="▪"/>
            </a:pP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целеполагающие;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3850" lvl="0" marL="3600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9BD5"/>
              </a:buClr>
              <a:buSzPts val="1500"/>
              <a:buFont typeface="Times New Roman"/>
              <a:buChar char="▪"/>
            </a:pPr>
            <a:r>
              <a:rPr lang="ru" sz="1500">
                <a:latin typeface="Times New Roman"/>
                <a:ea typeface="Times New Roman"/>
                <a:cs typeface="Times New Roman"/>
                <a:sym typeface="Times New Roman"/>
              </a:rPr>
              <a:t>операционно-структурные функции.</a:t>
            </a:r>
            <a:endParaRPr sz="15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0215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/>
              <a:t>Компоненты коммуникативно-обучающей функции</a:t>
            </a:r>
            <a:endParaRPr/>
          </a:p>
        </p:txBody>
      </p:sp>
      <p:sp>
        <p:nvSpPr>
          <p:cNvPr id="88" name="Google Shape;88;p6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ru" sz="16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Информационно ориентирующий компонент</a:t>
            </a:r>
            <a:r>
              <a:rPr lang="ru" sz="1600">
                <a:solidFill>
                  <a:srgbClr val="5B9BD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коммуникативно-обучающей функции обеспечивается следующими умениями: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1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Font typeface="Times New Roman"/>
              <a:buAutoNum type="arabicParenR"/>
            </a:pP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ориентировать учеников относительно связи между языком и культурой страны изучаемого языка, особенностями проявления национальной специфики в социокультурном поведении её представителей;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1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00"/>
              <a:buFont typeface="Times New Roman"/>
              <a:buAutoNum type="arabicParenR"/>
            </a:pP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ориентировать учащихся относительно черт сходства и различия в культурах родной и чужой страны.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/>
              <a:t>Компоненты коммуникативно-обучающей функции</a:t>
            </a:r>
            <a:endParaRPr/>
          </a:p>
        </p:txBody>
      </p:sp>
      <p:sp>
        <p:nvSpPr>
          <p:cNvPr id="94" name="Google Shape;94;p7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ru" sz="13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Мотивационно-стимулирующий компонент</a:t>
            </a:r>
            <a:r>
              <a:rPr lang="ru" sz="1300">
                <a:solidFill>
                  <a:srgbClr val="5B9BD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300">
                <a:latin typeface="Times New Roman"/>
                <a:ea typeface="Times New Roman"/>
                <a:cs typeface="Times New Roman"/>
                <a:sym typeface="Times New Roman"/>
              </a:rPr>
              <a:t>коммуникативной функции включает умения создать у учащихся внутреннюю потребность пользоваться иностранным языком как средством общения в ситуациях опосредственной и непосредственной межкультурной коммуникации:</a:t>
            </a:r>
            <a:endParaRPr sz="13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3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1150" lvl="0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Font typeface="Times New Roman"/>
              <a:buAutoNum type="arabicParenR"/>
            </a:pPr>
            <a:r>
              <a:rPr lang="ru" sz="1300">
                <a:latin typeface="Times New Roman"/>
                <a:ea typeface="Times New Roman"/>
                <a:cs typeface="Times New Roman"/>
                <a:sym typeface="Times New Roman"/>
              </a:rPr>
              <a:t>путём включения аутентичных материалов (текстов, стихов, песен, видеоматериалов и др.) в процесс изучения языка;</a:t>
            </a:r>
            <a:endParaRPr sz="13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1150" lvl="0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Font typeface="Times New Roman"/>
              <a:buAutoNum type="arabicParenR"/>
            </a:pPr>
            <a:r>
              <a:rPr lang="ru" sz="1300">
                <a:latin typeface="Times New Roman"/>
                <a:ea typeface="Times New Roman"/>
                <a:cs typeface="Times New Roman"/>
                <a:sym typeface="Times New Roman"/>
              </a:rPr>
              <a:t>путём использования активных форм обучения (проблемных заданий, ролевых игр социокультурной направленности), способствующих более эффективному усвоению особенностей иноязычной культуры;</a:t>
            </a:r>
            <a:endParaRPr sz="13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1150" lvl="0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300"/>
              <a:buFont typeface="Times New Roman"/>
              <a:buAutoNum type="arabicParenR"/>
            </a:pPr>
            <a:r>
              <a:rPr lang="ru" sz="1300">
                <a:latin typeface="Times New Roman"/>
                <a:ea typeface="Times New Roman"/>
                <a:cs typeface="Times New Roman"/>
                <a:sym typeface="Times New Roman"/>
              </a:rPr>
              <a:t>путём привлечения учащихся к различным видам внеклассной работы по иностранному языку (культурно-страноведческие викторины и конкурсы, переписка с зарубежным другом и др.) для развития интереса, повышения мотивации к изучению иностранного языка и реализации его коммуникативных, образовательных и воспитательных задач.</a:t>
            </a:r>
            <a:endParaRPr sz="13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/>
              <a:t>Компоненты коммуникативно-обучающей функции</a:t>
            </a:r>
            <a:endParaRPr/>
          </a:p>
        </p:txBody>
      </p:sp>
      <p:sp>
        <p:nvSpPr>
          <p:cNvPr id="100" name="Google Shape;100;p8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ru" sz="14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Контрольно-коррегирующий компонент</a:t>
            </a:r>
            <a:r>
              <a:rPr lang="ru" sz="1400">
                <a:solidFill>
                  <a:srgbClr val="5B9BD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400">
                <a:latin typeface="Times New Roman"/>
                <a:ea typeface="Times New Roman"/>
                <a:cs typeface="Times New Roman"/>
                <a:sym typeface="Times New Roman"/>
              </a:rPr>
              <a:t>базируется на следующих методических умениях: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AutoNum type="arabicParenR"/>
            </a:pPr>
            <a:r>
              <a:rPr lang="ru" sz="1400">
                <a:latin typeface="Times New Roman"/>
                <a:ea typeface="Times New Roman"/>
                <a:cs typeface="Times New Roman"/>
                <a:sym typeface="Times New Roman"/>
              </a:rPr>
              <a:t>выделять цели, формы и виды контроля при овладении иностранным языком как средством межкультурного общения;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AutoNum type="arabicParenR"/>
            </a:pPr>
            <a:r>
              <a:rPr lang="ru" sz="1400">
                <a:latin typeface="Times New Roman"/>
                <a:ea typeface="Times New Roman"/>
                <a:cs typeface="Times New Roman"/>
                <a:sym typeface="Times New Roman"/>
              </a:rPr>
              <a:t>планировать и осуществлять текущий, обучающий и итоговый контроль речевых навыков и умений учащихся с целью выявления уровня владения иностранным языком как средством межкультурного общения.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AutoNum type="arabicParenR"/>
            </a:pPr>
            <a:r>
              <a:rPr lang="ru" sz="1400">
                <a:latin typeface="Times New Roman"/>
                <a:ea typeface="Times New Roman"/>
                <a:cs typeface="Times New Roman"/>
                <a:sym typeface="Times New Roman"/>
              </a:rPr>
              <a:t>объективно и мотивированно оценивать учебно-коммуникативную деятельность учащихся.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/>
              <a:t>Развивающая функция</a:t>
            </a:r>
            <a:endParaRPr/>
          </a:p>
        </p:txBody>
      </p:sp>
      <p:sp>
        <p:nvSpPr>
          <p:cNvPr id="106" name="Google Shape;106;p9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ru" sz="17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Развивающая функция</a:t>
            </a:r>
            <a:r>
              <a:rPr b="1" lang="ru" sz="1700">
                <a:solidFill>
                  <a:srgbClr val="5B9BD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700">
                <a:latin typeface="Times New Roman"/>
                <a:ea typeface="Times New Roman"/>
                <a:cs typeface="Times New Roman"/>
                <a:sym typeface="Times New Roman"/>
              </a:rPr>
              <a:t>предполагает умение учителя намечать пути формирования и развития интеллектуальной, сенсорной, эмоциональной сфер личности учащихся, их познавательных способностей с учетом выявленных возможностей, специфики содержания и процесса обучения иностранному языку и во внеклассной работе, формировать умение учащихся работать самостоятельно. Эта функция реализуется учителем в единстве с коммуникативно-обучающей, коммуникативно-воспитывающей функциями.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/>
              <a:t>Воспитывающая функция</a:t>
            </a:r>
            <a:endParaRPr/>
          </a:p>
        </p:txBody>
      </p:sp>
      <p:sp>
        <p:nvSpPr>
          <p:cNvPr id="112" name="Google Shape;112;p10"/>
          <p:cNvSpPr txBox="1"/>
          <p:nvPr>
            <p:ph idx="1" type="body"/>
          </p:nvPr>
        </p:nvSpPr>
        <p:spPr>
          <a:xfrm>
            <a:off x="311700" y="1330425"/>
            <a:ext cx="8520600" cy="323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ru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Воспитывающая функция</a:t>
            </a:r>
            <a:r>
              <a:rPr b="1" lang="ru">
                <a:solidFill>
                  <a:srgbClr val="5B9BD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формируется с нравственным, этическим и патриотическим воспитанием учащихся в учебном процессе и во внеклассной работе средствами иностранного языка с учетом экстралингвистической, страноведческой информации.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/>
              <a:t>Развивающая и воспитывающая функции реализуются с помощью следующих умений:</a:t>
            </a:r>
            <a:endParaRPr/>
          </a:p>
        </p:txBody>
      </p:sp>
      <p:sp>
        <p:nvSpPr>
          <p:cNvPr id="118" name="Google Shape;118;p11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45720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AutoNum type="arabicParenR"/>
            </a:pPr>
            <a:r>
              <a:rPr lang="ru" sz="1400">
                <a:latin typeface="Times New Roman"/>
                <a:ea typeface="Times New Roman"/>
                <a:cs typeface="Times New Roman"/>
                <a:sym typeface="Times New Roman"/>
              </a:rPr>
              <a:t>путём использования аутентичных материалов в учебном процессе для расширения кругозора, развития памяти, воображения, интеллектуальных способностей учащихся, формирования у них умения анализировать и выделять черты сходства и различия в родной и изучаемой культурах;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AutoNum type="arabicParenR"/>
            </a:pPr>
            <a:r>
              <a:rPr lang="ru" sz="1400">
                <a:latin typeface="Times New Roman"/>
                <a:ea typeface="Times New Roman"/>
                <a:cs typeface="Times New Roman"/>
                <a:sym typeface="Times New Roman"/>
              </a:rPr>
              <a:t>формировать у учащихся умения самостоятельно познавать незнакомую культуру, используя лингвострановедческие словари, разнообразную справочную литературу, средства массовой информации;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AutoNum type="arabicParenR"/>
            </a:pPr>
            <a:r>
              <a:rPr lang="ru" sz="1400">
                <a:latin typeface="Times New Roman"/>
                <a:ea typeface="Times New Roman"/>
                <a:cs typeface="Times New Roman"/>
                <a:sym typeface="Times New Roman"/>
              </a:rPr>
              <a:t>воспитывать учащихся в духе уважения, симпатии к народу – носителю изучаемого языка, а также его социокультурным ценностям;</a:t>
            </a:r>
            <a:endParaRPr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17500" lvl="0" marL="578485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Times New Roman"/>
              <a:buAutoNum type="arabicParenR"/>
            </a:pPr>
            <a:r>
              <a:rPr lang="ru" sz="1400">
                <a:latin typeface="Times New Roman"/>
                <a:ea typeface="Times New Roman"/>
                <a:cs typeface="Times New Roman"/>
                <a:sym typeface="Times New Roman"/>
              </a:rPr>
              <a:t>воспитывать в учащихся глубокое уважение к национальным традициям, обычаям, культурному достоянию родной страны.</a:t>
            </a:r>
            <a:endParaRPr b="1" sz="1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/>
              <a:t>Операционно-структурные функции</a:t>
            </a:r>
            <a:endParaRPr/>
          </a:p>
        </p:txBody>
      </p:sp>
      <p:sp>
        <p:nvSpPr>
          <p:cNvPr id="124" name="Google Shape;124;p12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 sz="1700">
                <a:latin typeface="Times New Roman"/>
                <a:ea typeface="Times New Roman"/>
                <a:cs typeface="Times New Roman"/>
                <a:sym typeface="Times New Roman"/>
              </a:rPr>
              <a:t>Успешное осуществление </a:t>
            </a:r>
            <a:r>
              <a:rPr b="1" lang="ru" sz="1700" u="sng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гностической функции</a:t>
            </a:r>
            <a:r>
              <a:rPr lang="ru" sz="1700">
                <a:solidFill>
                  <a:srgbClr val="5B9BD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700">
                <a:latin typeface="Times New Roman"/>
                <a:ea typeface="Times New Roman"/>
                <a:cs typeface="Times New Roman"/>
                <a:sym typeface="Times New Roman"/>
              </a:rPr>
              <a:t>опирается на глубокое осознание конечных целей обучения иностранному языку в школе, на знание особенностей овладения разными видами речевой деятельности, а также на знание познавательных возможностей учащихся и источников трудностей усвоения ими учебного материала. Именно гностические умения позволяют творчески осуществлять все другие структурно-операционные функции.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/>
              <a:t>Гностическая функция реализуется через умения:</a:t>
            </a:r>
            <a:endParaRPr/>
          </a:p>
        </p:txBody>
      </p:sp>
      <p:sp>
        <p:nvSpPr>
          <p:cNvPr id="130" name="Google Shape;130;p13"/>
          <p:cNvSpPr/>
          <p:nvPr/>
        </p:nvSpPr>
        <p:spPr>
          <a:xfrm>
            <a:off x="433675" y="1176075"/>
            <a:ext cx="2139000" cy="3594400"/>
          </a:xfrm>
          <a:prstGeom prst="flowChartProcess">
            <a:avLst/>
          </a:prstGeom>
          <a:solidFill>
            <a:srgbClr val="CFE2F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ru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анализировать учебный материал, средства обучения с точки зрения представленности в них сведений о культуре страны изучаемого языка и их использования в учебном процессе;</a:t>
            </a:r>
            <a:endParaRPr b="0" i="0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13"/>
          <p:cNvSpPr/>
          <p:nvPr/>
        </p:nvSpPr>
        <p:spPr>
          <a:xfrm>
            <a:off x="3261650" y="1176075"/>
            <a:ext cx="2139000" cy="3594400"/>
          </a:xfrm>
          <a:prstGeom prst="flowChartProcess">
            <a:avLst/>
          </a:prstGeom>
          <a:solidFill>
            <a:srgbClr val="CFE2F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ru" sz="1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предвидеть возможные случаи проявления лингвострановедческой и социокультурной интерференции в речевой деятельности учащихся;</a:t>
            </a:r>
            <a:endParaRPr b="0" i="0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3"/>
          <p:cNvSpPr/>
          <p:nvPr/>
        </p:nvSpPr>
        <p:spPr>
          <a:xfrm>
            <a:off x="6170475" y="1176075"/>
            <a:ext cx="2139000" cy="3594400"/>
          </a:xfrm>
          <a:prstGeom prst="flowChartProcess">
            <a:avLst/>
          </a:prstGeom>
          <a:solidFill>
            <a:srgbClr val="CFE2F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0" i="0" lang="ru" sz="1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основе сопоставления национально-культурных особенностей двух лингвокультурных общностей определять наиболее трудные для усвоения факты и явления действительности.</a:t>
            </a:r>
            <a:endParaRPr b="0" i="0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/>
              <a:t>Операционно-структурные функции</a:t>
            </a:r>
            <a:endParaRPr/>
          </a:p>
        </p:txBody>
      </p:sp>
      <p:sp>
        <p:nvSpPr>
          <p:cNvPr id="138" name="Google Shape;138;p14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ru" sz="19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Конструктивно-планирующая функция</a:t>
            </a:r>
            <a:r>
              <a:rPr lang="ru" sz="1900">
                <a:solidFill>
                  <a:srgbClr val="5B9BD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900">
                <a:latin typeface="Times New Roman"/>
                <a:ea typeface="Times New Roman"/>
                <a:cs typeface="Times New Roman"/>
                <a:sym typeface="Times New Roman"/>
              </a:rPr>
              <a:t>предполагает планирование и конструирование учебного материала в системе уроков, и отдельных уроков разного типа, конструирование коммуникативно-обучающей деятельности учителя и учебно-коммуникативной деятельности учащихся с учетом условий обучения в каждом классе.</a:t>
            </a:r>
            <a:endParaRPr sz="19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5"/>
          <p:cNvSpPr txBox="1"/>
          <p:nvPr>
            <p:ph type="title"/>
          </p:nvPr>
        </p:nvSpPr>
        <p:spPr>
          <a:xfrm>
            <a:off x="311700" y="445025"/>
            <a:ext cx="8589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 sz="2500"/>
              <a:t>Методические указания по обеспечению конструктивно-планирующей функции:</a:t>
            </a:r>
            <a:endParaRPr sz="2500"/>
          </a:p>
        </p:txBody>
      </p:sp>
      <p:sp>
        <p:nvSpPr>
          <p:cNvPr id="144" name="Google Shape;144;p15"/>
          <p:cNvSpPr/>
          <p:nvPr/>
        </p:nvSpPr>
        <p:spPr>
          <a:xfrm>
            <a:off x="617425" y="1359850"/>
            <a:ext cx="2139000" cy="3440025"/>
          </a:xfrm>
          <a:prstGeom prst="flowChartProcess">
            <a:avLst/>
          </a:prstGeom>
          <a:solidFill>
            <a:srgbClr val="CFE2F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0" i="0" lang="ru" sz="1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производить отбор, методическую обработку аутентичных материалов с учетом возрастных особенностей и интересов учащихся и распределять данные материалы по этапам обучения;</a:t>
            </a:r>
            <a:endParaRPr b="0" i="0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5"/>
          <p:cNvSpPr/>
          <p:nvPr/>
        </p:nvSpPr>
        <p:spPr>
          <a:xfrm>
            <a:off x="3502500" y="1374550"/>
            <a:ext cx="2139000" cy="3410625"/>
          </a:xfrm>
          <a:prstGeom prst="flowChartProcess">
            <a:avLst/>
          </a:prstGeom>
          <a:solidFill>
            <a:srgbClr val="CFE2F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0" i="0" lang="ru" sz="1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выбирать наиболее эффективные приемы и способы ознакомления учащихся с культурой страны изучаемого языка;</a:t>
            </a:r>
            <a:endParaRPr b="0" i="0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15"/>
          <p:cNvSpPr/>
          <p:nvPr/>
        </p:nvSpPr>
        <p:spPr>
          <a:xfrm>
            <a:off x="6530650" y="1359850"/>
            <a:ext cx="2139000" cy="3410625"/>
          </a:xfrm>
          <a:prstGeom prst="flowChartProcess">
            <a:avLst/>
          </a:prstGeom>
          <a:solidFill>
            <a:srgbClr val="CFE2F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0" i="0" lang="ru" sz="1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готовить, подбирать, использовать различные средства наглядности с целью семантизации тех или иных реалий.</a:t>
            </a:r>
            <a:endParaRPr b="0" i="0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/>
              <a:t>Операционно-структурные функции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t/>
            </a:r>
            <a:endParaRPr/>
          </a:p>
        </p:txBody>
      </p:sp>
      <p:sp>
        <p:nvSpPr>
          <p:cNvPr id="152" name="Google Shape;152;p16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ru" sz="16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Организационная функция</a:t>
            </a:r>
            <a:r>
              <a:rPr lang="ru" sz="1600">
                <a:solidFill>
                  <a:srgbClr val="5B9BD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реализуется на базе умений выбирать оптимальные способы организации своей деятельности и деятельности учащихся, с целью наиболее эффективного усвоения фактов иноязычной культуры.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/>
              <a:t>Профессиональные и личностные качества учителя иностранного языка</a:t>
            </a:r>
            <a:endParaRPr/>
          </a:p>
        </p:txBody>
      </p:sp>
      <p:sp>
        <p:nvSpPr>
          <p:cNvPr id="158" name="Google Shape;158;p17"/>
          <p:cNvSpPr txBox="1"/>
          <p:nvPr>
            <p:ph idx="1" type="body"/>
          </p:nvPr>
        </p:nvSpPr>
        <p:spPr>
          <a:xfrm>
            <a:off x="311700" y="1609750"/>
            <a:ext cx="8520600" cy="295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ru" sz="16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Педагогическая направленность</a:t>
            </a:r>
            <a:r>
              <a:rPr lang="ru" sz="1600">
                <a:solidFill>
                  <a:srgbClr val="C77D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может сформироваться ещё в школе под влиянием учителей и активной школьной жизни. В основе направленности находятся </a:t>
            </a:r>
            <a:r>
              <a:rPr i="1" lang="ru" sz="1600">
                <a:latin typeface="Times New Roman"/>
                <a:ea typeface="Times New Roman"/>
                <a:cs typeface="Times New Roman"/>
                <a:sym typeface="Times New Roman"/>
              </a:rPr>
              <a:t>мотивы выбора педагогической профессии</a:t>
            </a: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: стремление работать с детьми, учить и воспитывать, интерес к предмету. Очень важно и осознание наличия у себя возможностей успешного овладения профессией.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0215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/>
              <a:t>Профессиональные и личностные качества учителя иностранного языка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t/>
            </a:r>
            <a:endParaRPr/>
          </a:p>
        </p:txBody>
      </p:sp>
      <p:sp>
        <p:nvSpPr>
          <p:cNvPr id="164" name="Google Shape;164;p18"/>
          <p:cNvSpPr txBox="1"/>
          <p:nvPr>
            <p:ph idx="1" type="body"/>
          </p:nvPr>
        </p:nvSpPr>
        <p:spPr>
          <a:xfrm>
            <a:off x="311700" y="1690600"/>
            <a:ext cx="8520600" cy="287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ru" sz="16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Научные знания</a:t>
            </a: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, содержащие систему закономерностей в области специального предмета, блок психолого-педагогических и методических знаний, знаний смежных предметов, продолжают на протяжении всего времени обучения в вузе влиять на мотивы, углубляя их, либо вызывая переоценку правильности выбора профессии.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ru"/>
              <a:t>Профессиональные и личностные качества учителя иностранного языка</a:t>
            </a:r>
            <a:endParaRPr/>
          </a:p>
        </p:txBody>
      </p:sp>
      <p:sp>
        <p:nvSpPr>
          <p:cNvPr id="170" name="Google Shape;170;p19"/>
          <p:cNvSpPr txBox="1"/>
          <p:nvPr>
            <p:ph idx="1" type="body"/>
          </p:nvPr>
        </p:nvSpPr>
        <p:spPr>
          <a:xfrm>
            <a:off x="311700" y="1793525"/>
            <a:ext cx="8520600" cy="277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Уровень развития </a:t>
            </a:r>
            <a:r>
              <a:rPr b="1" lang="ru" sz="16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педагогических способностей</a:t>
            </a:r>
            <a:r>
              <a:rPr lang="ru" sz="1600">
                <a:solidFill>
                  <a:srgbClr val="C77D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проявляется в период педагогической практики, сигнализируя об их сформированности и при наличии педагогической направленности обращая студента к работе над собой. </a:t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Педагогические способности тесно связаны с </a:t>
            </a:r>
            <a:r>
              <a:rPr b="1" lang="ru" sz="1600">
                <a:solidFill>
                  <a:srgbClr val="3C78D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особенностями характера учителя</a:t>
            </a:r>
            <a:r>
              <a:rPr lang="ru" sz="1600">
                <a:latin typeface="Times New Roman"/>
                <a:ea typeface="Times New Roman"/>
                <a:cs typeface="Times New Roman"/>
                <a:sym typeface="Times New Roman"/>
              </a:rPr>
              <a:t> и спецификой педагогической системы.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0"/>
          <p:cNvSpPr txBox="1"/>
          <p:nvPr>
            <p:ph type="title"/>
          </p:nvPr>
        </p:nvSpPr>
        <p:spPr>
          <a:xfrm>
            <a:off x="490250" y="526350"/>
            <a:ext cx="80952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</a:pPr>
            <a:r>
              <a:rPr b="1" lang="ru"/>
              <a:t>Спасибо за внимание</a:t>
            </a:r>
            <a:endParaRPr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op">
  <a:themeElements>
    <a:clrScheme name="Pop">
      <a:dk1>
        <a:srgbClr val="F8E71C"/>
      </a:dk1>
      <a:lt1>
        <a:srgbClr val="FFFFFF"/>
      </a:lt1>
      <a:dk2>
        <a:srgbClr val="000000"/>
      </a:dk2>
      <a:lt2>
        <a:srgbClr val="D9D9D9"/>
      </a:lt2>
      <a:accent1>
        <a:srgbClr val="666666"/>
      </a:accent1>
      <a:accent2>
        <a:srgbClr val="483165"/>
      </a:accent2>
      <a:accent3>
        <a:srgbClr val="EB1E95"/>
      </a:accent3>
      <a:accent4>
        <a:srgbClr val="0F9D58"/>
      </a:accent4>
      <a:accent5>
        <a:srgbClr val="01AFD1"/>
      </a:accent5>
      <a:accent6>
        <a:srgbClr val="9C27B0"/>
      </a:accent6>
      <a:hlink>
        <a:srgbClr val="01AFD1"/>
      </a:hlink>
      <a:folHlink>
        <a:srgbClr val="01AF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