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Proxima Nova"/>
      <p:regular r:id="rId18"/>
      <p:bold r:id="rId19"/>
      <p:italic r:id="rId20"/>
      <p:boldItalic r:id="rId21"/>
    </p:embeddedFont>
    <p:embeddedFont>
      <p:font typeface="Alfa Slab One"/>
      <p:regular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ProximaNova-italic.fntdata"/><Relationship Id="rId11" Type="http://schemas.openxmlformats.org/officeDocument/2006/relationships/slide" Target="slides/slide6.xml"/><Relationship Id="rId22" Type="http://schemas.openxmlformats.org/officeDocument/2006/relationships/font" Target="fonts/AlfaSlabOne-regular.fntdata"/><Relationship Id="rId10" Type="http://schemas.openxmlformats.org/officeDocument/2006/relationships/slide" Target="slides/slide5.xml"/><Relationship Id="rId21" Type="http://schemas.openxmlformats.org/officeDocument/2006/relationships/font" Target="fonts/ProximaNova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ProximaNova-bold.fntdata"/><Relationship Id="rId6" Type="http://schemas.openxmlformats.org/officeDocument/2006/relationships/slide" Target="slides/slide1.xml"/><Relationship Id="rId18" Type="http://schemas.openxmlformats.org/officeDocument/2006/relationships/font" Target="fonts/ProximaNova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5bd7370c54_0_2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5bd7370c54_0_2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5bd7370c54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5bd7370c54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5bd7370c54_0_4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5bd7370c54_0_4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5bd7370c54_0_4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5bd7370c54_0_4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5bd7370c54_0_4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5bd7370c54_0_4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5bd7370c54_0_4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5bd7370c54_0_4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5bd7370c54_0_4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5bd7370c54_0_4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5bd7370c54_0_4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5bd7370c54_0_4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5bd7370c54_0_4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5bd7370c54_0_4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5bd7370c54_0_4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5bd7370c54_0_4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5bd7370c54_0_4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5bd7370c54_0_4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4278300" y="2751163"/>
            <a:ext cx="587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595975"/>
            <a:ext cx="8520600" cy="195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165823"/>
            <a:ext cx="8520600" cy="73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490875"/>
            <a:ext cx="2808000" cy="30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83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10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375599"/>
            <a:ext cx="4045200" cy="1551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981125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lfa Slab One"/>
              <a:buNone/>
              <a:defRPr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167925"/>
            <a:ext cx="8520600" cy="1980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2242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game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roxima Nova"/>
              <a:buChar char="●"/>
              <a:defRPr sz="18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ctrTitle"/>
          </p:nvPr>
        </p:nvSpPr>
        <p:spPr>
          <a:xfrm>
            <a:off x="703800" y="1033375"/>
            <a:ext cx="8261700" cy="888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>
                <a:solidFill>
                  <a:srgbClr val="0B539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Обобщение опыта преподавания</a:t>
            </a:r>
            <a:endParaRPr sz="4800">
              <a:solidFill>
                <a:srgbClr val="0B5394"/>
              </a:solidFill>
            </a:endParaRPr>
          </a:p>
        </p:txBody>
      </p:sp>
      <p:sp>
        <p:nvSpPr>
          <p:cNvPr id="57" name="Google Shape;57;p13"/>
          <p:cNvSpPr txBox="1"/>
          <p:nvPr>
            <p:ph idx="1" type="subTitle"/>
          </p:nvPr>
        </p:nvSpPr>
        <p:spPr>
          <a:xfrm>
            <a:off x="355600" y="2615400"/>
            <a:ext cx="8835900" cy="208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Выполнили: студенты гр. ИЯ-ИЯMZ-11, 12</a:t>
            </a:r>
            <a:endParaRPr sz="3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Погонова Алина, </a:t>
            </a:r>
            <a:endParaRPr b="1" sz="3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Доброниченко Елен</a:t>
            </a:r>
            <a:r>
              <a:rPr b="1" lang="ru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</a:t>
            </a:r>
            <a:endParaRPr b="1"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11700" y="445025"/>
            <a:ext cx="8832300" cy="12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Методы изучения педагогического опыта</a:t>
            </a:r>
            <a:endParaRPr b="1" sz="32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Методы изучения - это способы исследования реально складывающегося опыта организации образовательного процесса</a:t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Методы изучении педагогического опыта:</a:t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4572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-наблюдение						-беседа</a:t>
            </a:r>
            <a:endParaRPr i="1"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-интервью		</a:t>
            </a: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</a:t>
            </a:r>
            <a:r>
              <a:rPr i="1"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-анкетирование</a:t>
            </a: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i="1"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изучение</a:t>
            </a: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письменных графических и творческих работ учащихся, педагогической документации.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311700" y="445025"/>
            <a:ext cx="8832300" cy="12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Методы изучения педагогического опыта</a:t>
            </a:r>
            <a:endParaRPr b="1" sz="32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Методы изучения - это способы исследования реально складывающегося опыта организации образовательного процесса</a:t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832300" cy="12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Методы изучения педагогического опыта</a:t>
            </a:r>
            <a:endParaRPr b="1" sz="32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Методы изучения - это способы исследования реально складывающегося опыта организации образовательного процесса</a:t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/>
          <p:nvPr>
            <p:ph type="title"/>
          </p:nvPr>
        </p:nvSpPr>
        <p:spPr>
          <a:xfrm>
            <a:off x="512700" y="103400"/>
            <a:ext cx="86313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Наблюдение</a:t>
            </a:r>
            <a:endParaRPr b="1" sz="32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8"/>
          <p:cNvSpPr txBox="1"/>
          <p:nvPr>
            <p:ph idx="1" type="body"/>
          </p:nvPr>
        </p:nvSpPr>
        <p:spPr>
          <a:xfrm>
            <a:off x="311700" y="81080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целенаправленное восприятие какого-либо педагогического явления, в процессе которого исследователь получает конкретный фактический материал. При этом ведутся записи (протоколы) наблюдений. Наблюдение проводится обычно по заранее намеченному плану с выделением конкретных объектов наблюдения.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/>
          <p:nvPr>
            <p:ph type="title"/>
          </p:nvPr>
        </p:nvSpPr>
        <p:spPr>
          <a:xfrm>
            <a:off x="512700" y="103400"/>
            <a:ext cx="86313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Этапы </a:t>
            </a: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Наблюдения</a:t>
            </a:r>
            <a:endParaRPr b="1" sz="32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9"/>
          <p:cNvSpPr txBox="1"/>
          <p:nvPr>
            <p:ph idx="1" type="body"/>
          </p:nvPr>
        </p:nvSpPr>
        <p:spPr>
          <a:xfrm>
            <a:off x="311700" y="81080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·  выбор объекта, предмета и ситуации (что наблюдать);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·  выбор способа наблюдения, наименее влияющего на исследуемый объект и наиболее обеспечивающего сбор необходимой информации (как наблюдать);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/>
          <p:nvPr>
            <p:ph type="title"/>
          </p:nvPr>
        </p:nvSpPr>
        <p:spPr>
          <a:xfrm>
            <a:off x="512700" y="103400"/>
            <a:ext cx="86313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20"/>
          <p:cNvSpPr txBox="1"/>
          <p:nvPr>
            <p:ph idx="1" type="body"/>
          </p:nvPr>
        </p:nvSpPr>
        <p:spPr>
          <a:xfrm>
            <a:off x="311700" y="81080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31800" lvl="0" marL="4572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Times New Roman"/>
              <a:buChar char="-"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выбор способов регистрации наблюдаемого (как вести записи);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31800" lvl="0" marL="4572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Times New Roman"/>
              <a:buChar char="-"/>
            </a:pPr>
            <a:r>
              <a:t/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31800" lvl="0" marL="4572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Times New Roman"/>
              <a:buChar char="-"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обработка и интерпретация полученной информации (каков результат).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/>
          <p:nvPr>
            <p:ph type="title"/>
          </p:nvPr>
        </p:nvSpPr>
        <p:spPr>
          <a:xfrm>
            <a:off x="512700" y="103400"/>
            <a:ext cx="86313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Анкетирование</a:t>
            </a:r>
            <a:endParaRPr b="1" sz="32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21"/>
          <p:cNvSpPr txBox="1"/>
          <p:nvPr>
            <p:ph idx="1" type="body"/>
          </p:nvPr>
        </p:nvSpPr>
        <p:spPr>
          <a:xfrm>
            <a:off x="311700" y="81080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 массового сбора материала с помощью специально разработанных опросников, называемых анкетами. Анкетирование основывается на предположении, что человек откровенно отвечает на заданные ему вопросы.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/>
          <p:nvPr>
            <p:ph type="title"/>
          </p:nvPr>
        </p:nvSpPr>
        <p:spPr>
          <a:xfrm>
            <a:off x="512700" y="103400"/>
            <a:ext cx="86313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Виды </a:t>
            </a: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Анкетирования:</a:t>
            </a:r>
            <a:endParaRPr b="1" sz="32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22"/>
          <p:cNvSpPr txBox="1"/>
          <p:nvPr>
            <p:ph idx="1" type="body"/>
          </p:nvPr>
        </p:nvSpPr>
        <p:spPr>
          <a:xfrm>
            <a:off x="387625" y="15035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устное - письменное		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индивидуальным - групповым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Материал анкетирования подвергается количественной и качественной обработке.</a:t>
            </a:r>
            <a:r>
              <a:rPr lang="ru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3"/>
          <p:cNvSpPr txBox="1"/>
          <p:nvPr>
            <p:ph type="title"/>
          </p:nvPr>
        </p:nvSpPr>
        <p:spPr>
          <a:xfrm>
            <a:off x="512700" y="103400"/>
            <a:ext cx="86313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Виды Анкетирования:</a:t>
            </a:r>
            <a:endParaRPr b="1" sz="32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>
            <p:ph idx="1" type="body"/>
          </p:nvPr>
        </p:nvSpPr>
        <p:spPr>
          <a:xfrm>
            <a:off x="359150" y="6684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свободные (глубокие, клинические, фокусированные) и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стандартизированные (формализованные). </a:t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4"/>
          <p:cNvSpPr txBox="1"/>
          <p:nvPr>
            <p:ph type="title"/>
          </p:nvPr>
        </p:nvSpPr>
        <p:spPr>
          <a:xfrm>
            <a:off x="512700" y="103400"/>
            <a:ext cx="86313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Этапы составления анкеты</a:t>
            </a:r>
            <a:r>
              <a:rPr b="1" lang="ru" sz="32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b="1" sz="32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24"/>
          <p:cNvSpPr txBox="1"/>
          <p:nvPr>
            <p:ph idx="1" type="body"/>
          </p:nvPr>
        </p:nvSpPr>
        <p:spPr>
          <a:xfrm>
            <a:off x="473050" y="5925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·  определение характера информации, которую необходимо получить;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·  составление приблизительного ряда вопросов, которые должны быть заданы;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·  составление первого плана вопросника;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·  предварительная его проверка путем пробного исследования;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·  исправление вопросника и окончательное его редактирование.</a:t>
            </a: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r>
              <a:rPr lang="ru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Gameday">
  <a:themeElements>
    <a:clrScheme name="Gameday">
      <a:dk1>
        <a:srgbClr val="4285F4"/>
      </a:dk1>
      <a:lt1>
        <a:srgbClr val="FFFFFF"/>
      </a:lt1>
      <a:dk2>
        <a:srgbClr val="666666"/>
      </a:dk2>
      <a:lt2>
        <a:srgbClr val="D9D9D9"/>
      </a:lt2>
      <a:accent1>
        <a:srgbClr val="455A64"/>
      </a:accent1>
      <a:accent2>
        <a:srgbClr val="607D8B"/>
      </a:accent2>
      <a:accent3>
        <a:srgbClr val="FF5722"/>
      </a:accent3>
      <a:accent4>
        <a:srgbClr val="D84315"/>
      </a:accent4>
      <a:accent5>
        <a:srgbClr val="1C3AA9"/>
      </a:accent5>
      <a:accent6>
        <a:srgbClr val="FFAB40"/>
      </a:accent6>
      <a:hlink>
        <a:srgbClr val="1C3AA9"/>
      </a:hlink>
      <a:folHlink>
        <a:srgbClr val="1C3A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