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307" r:id="rId11"/>
    <p:sldId id="265" r:id="rId12"/>
    <p:sldId id="266" r:id="rId13"/>
    <p:sldId id="308" r:id="rId14"/>
    <p:sldId id="267" r:id="rId15"/>
    <p:sldId id="269" r:id="rId16"/>
    <p:sldId id="270" r:id="rId17"/>
    <p:sldId id="268" r:id="rId18"/>
    <p:sldId id="309" r:id="rId19"/>
    <p:sldId id="271" r:id="rId20"/>
    <p:sldId id="272" r:id="rId21"/>
    <p:sldId id="273" r:id="rId22"/>
    <p:sldId id="274" r:id="rId23"/>
    <p:sldId id="275" r:id="rId24"/>
    <p:sldId id="276" r:id="rId25"/>
    <p:sldId id="277" r:id="rId26"/>
    <p:sldId id="278" r:id="rId27"/>
    <p:sldId id="279" r:id="rId28"/>
    <p:sldId id="280" r:id="rId29"/>
    <p:sldId id="310" r:id="rId30"/>
    <p:sldId id="281" r:id="rId31"/>
    <p:sldId id="282" r:id="rId32"/>
    <p:sldId id="283" r:id="rId33"/>
    <p:sldId id="284" r:id="rId34"/>
    <p:sldId id="285" r:id="rId35"/>
    <p:sldId id="286" r:id="rId36"/>
    <p:sldId id="287" r:id="rId37"/>
    <p:sldId id="288" r:id="rId38"/>
    <p:sldId id="311" r:id="rId39"/>
    <p:sldId id="289" r:id="rId40"/>
    <p:sldId id="290" r:id="rId41"/>
    <p:sldId id="291" r:id="rId42"/>
    <p:sldId id="292" r:id="rId43"/>
    <p:sldId id="293" r:id="rId44"/>
    <p:sldId id="294" r:id="rId45"/>
    <p:sldId id="295" r:id="rId46"/>
    <p:sldId id="296" r:id="rId47"/>
    <p:sldId id="297" r:id="rId48"/>
    <p:sldId id="298" r:id="rId49"/>
    <p:sldId id="299" r:id="rId50"/>
    <p:sldId id="300" r:id="rId51"/>
    <p:sldId id="312" r:id="rId52"/>
    <p:sldId id="301" r:id="rId53"/>
    <p:sldId id="302" r:id="rId54"/>
    <p:sldId id="304" r:id="rId55"/>
    <p:sldId id="305" r:id="rId56"/>
    <p:sldId id="306" r:id="rId57"/>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485" autoAdjust="0"/>
    <p:restoredTop sz="94660"/>
  </p:normalViewPr>
  <p:slideViewPr>
    <p:cSldViewPr snapToGrid="0">
      <p:cViewPr varScale="1">
        <p:scale>
          <a:sx n="73" d="100"/>
          <a:sy n="73" d="100"/>
        </p:scale>
        <p:origin x="-1338" y="-102"/>
      </p:cViewPr>
      <p:guideLst>
        <p:guide orient="horz" pos="2160"/>
        <p:guide pos="2880"/>
      </p:guideLst>
    </p:cSldViewPr>
  </p:slideViewPr>
  <p:notesTextViewPr>
    <p:cViewPr>
      <p:scale>
        <a:sx n="1" d="1"/>
        <a:sy n="1" d="1"/>
      </p:scale>
      <p:origin x="0" y="0"/>
    </p:cViewPr>
  </p:notesTextViewPr>
  <p:gridSpacing cx="78028800" cy="780288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pic>
        <p:nvPicPr>
          <p:cNvPr id="8" name="Рисунок 7">
            <a:extLst>
              <a:ext uri="{FF2B5EF4-FFF2-40B4-BE49-F238E27FC236}">
                <a16:creationId xmlns:a16="http://schemas.microsoft.com/office/drawing/2014/main" xmlns="" id="{9C61695E-CD95-4720-9506-8FCBD2C972AD}"/>
              </a:ext>
            </a:extLst>
          </p:cNvPr>
          <p:cNvPicPr>
            <a:picLocks noChangeAspect="1"/>
          </p:cNvPicPr>
          <p:nvPr userDrawn="1"/>
        </p:nvPicPr>
        <p:blipFill>
          <a:blip r:embed="rId2" cstate="print">
            <a:extLst>
              <a:ext uri="{28A0092B-C50C-407E-A947-70E740481C1C}">
                <a14:useLocalDpi xmlns:a14="http://schemas.microsoft.com/office/drawing/2010/main" xmlns="" val="0"/>
              </a:ext>
            </a:extLst>
          </a:blip>
          <a:stretch>
            <a:fillRect/>
          </a:stretch>
        </p:blipFill>
        <p:spPr>
          <a:xfrm>
            <a:off x="0" y="0"/>
            <a:ext cx="9144000" cy="6858000"/>
          </a:xfrm>
          <a:prstGeom prst="rect">
            <a:avLst/>
          </a:prstGeom>
        </p:spPr>
      </p:pic>
      <p:sp>
        <p:nvSpPr>
          <p:cNvPr id="2" name="Title 1"/>
          <p:cNvSpPr>
            <a:spLocks noGrp="1"/>
          </p:cNvSpPr>
          <p:nvPr>
            <p:ph type="ctrTitle"/>
          </p:nvPr>
        </p:nvSpPr>
        <p:spPr>
          <a:xfrm>
            <a:off x="685800" y="1122363"/>
            <a:ext cx="7772400" cy="2387600"/>
          </a:xfrm>
        </p:spPr>
        <p:txBody>
          <a:bodyPr anchor="b"/>
          <a:lstStyle>
            <a:lvl1pPr algn="ctr">
              <a:defRPr sz="6000"/>
            </a:lvl1pPr>
          </a:lstStyle>
          <a:p>
            <a:r>
              <a:rPr lang="ru-RU"/>
              <a:t>Образец заголовка</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endParaRPr lang="en-US" dirty="0"/>
          </a:p>
        </p:txBody>
      </p:sp>
      <p:sp>
        <p:nvSpPr>
          <p:cNvPr id="4" name="Date Placeholder 3"/>
          <p:cNvSpPr>
            <a:spLocks noGrp="1"/>
          </p:cNvSpPr>
          <p:nvPr>
            <p:ph type="dt" sz="half" idx="10"/>
          </p:nvPr>
        </p:nvSpPr>
        <p:spPr/>
        <p:txBody>
          <a:bodyPr/>
          <a:lstStyle/>
          <a:p>
            <a:fld id="{A869D755-319D-4318-A60C-43DE846FC380}" type="datetimeFigureOut">
              <a:rPr lang="en-US" smtClean="0"/>
              <a:pPr/>
              <a:t>11/23/2020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262473E-305C-46D6-B084-E99FE8A17BDD}" type="slidenum">
              <a:rPr lang="en-US" smtClean="0"/>
              <a:pPr/>
              <a:t>‹#›</a:t>
            </a:fld>
            <a:endParaRPr lang="en-US"/>
          </a:p>
        </p:txBody>
      </p:sp>
    </p:spTree>
    <p:extLst>
      <p:ext uri="{BB962C8B-B14F-4D97-AF65-F5344CB8AC3E}">
        <p14:creationId xmlns:p14="http://schemas.microsoft.com/office/powerpoint/2010/main" xmlns="" val="24969228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A869D755-319D-4318-A60C-43DE846FC380}" type="datetimeFigureOut">
              <a:rPr lang="en-US" smtClean="0"/>
              <a:pPr/>
              <a:t>11/23/2020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262473E-305C-46D6-B084-E99FE8A17BDD}" type="slidenum">
              <a:rPr lang="en-US" smtClean="0"/>
              <a:pPr/>
              <a:t>‹#›</a:t>
            </a:fld>
            <a:endParaRPr lang="en-US"/>
          </a:p>
        </p:txBody>
      </p:sp>
    </p:spTree>
    <p:extLst>
      <p:ext uri="{BB962C8B-B14F-4D97-AF65-F5344CB8AC3E}">
        <p14:creationId xmlns:p14="http://schemas.microsoft.com/office/powerpoint/2010/main" xmlns="" val="40006021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ru-RU"/>
              <a:t>Образец заголовка</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A869D755-319D-4318-A60C-43DE846FC380}" type="datetimeFigureOut">
              <a:rPr lang="en-US" smtClean="0"/>
              <a:pPr/>
              <a:t>11/23/2020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262473E-305C-46D6-B084-E99FE8A17BDD}" type="slidenum">
              <a:rPr lang="en-US" smtClean="0"/>
              <a:pPr/>
              <a:t>‹#›</a:t>
            </a:fld>
            <a:endParaRPr lang="en-US"/>
          </a:p>
        </p:txBody>
      </p:sp>
    </p:spTree>
    <p:extLst>
      <p:ext uri="{BB962C8B-B14F-4D97-AF65-F5344CB8AC3E}">
        <p14:creationId xmlns:p14="http://schemas.microsoft.com/office/powerpoint/2010/main" xmlns="" val="20007697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4"/>
          <p:cNvSpPr>
            <a:spLocks noGrp="1"/>
          </p:cNvSpPr>
          <p:nvPr>
            <p:ph type="dt" sz="half" idx="10"/>
          </p:nvPr>
        </p:nvSpPr>
        <p:spPr/>
        <p:txBody>
          <a:bodyPr/>
          <a:lstStyle/>
          <a:p>
            <a:fld id="{A869D755-319D-4318-A60C-43DE846FC380}" type="datetimeFigureOut">
              <a:rPr lang="en-US" smtClean="0"/>
              <a:pPr/>
              <a:t>11/23/2020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262473E-305C-46D6-B084-E99FE8A17BDD}" type="slidenum">
              <a:rPr lang="en-US" smtClean="0"/>
              <a:pPr/>
              <a:t>‹#›</a:t>
            </a:fld>
            <a:endParaRPr lang="en-US"/>
          </a:p>
        </p:txBody>
      </p:sp>
    </p:spTree>
    <p:extLst>
      <p:ext uri="{BB962C8B-B14F-4D97-AF65-F5344CB8AC3E}">
        <p14:creationId xmlns:p14="http://schemas.microsoft.com/office/powerpoint/2010/main" xmlns="" val="22887445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ru-RU"/>
              <a:t>Образец заголовка</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Content Placeholder 3"/>
          <p:cNvSpPr>
            <a:spLocks noGrp="1"/>
          </p:cNvSpPr>
          <p:nvPr>
            <p:ph sz="half" idx="2"/>
          </p:nvPr>
        </p:nvSpPr>
        <p:spPr>
          <a:xfrm>
            <a:off x="629842" y="2505075"/>
            <a:ext cx="3868340"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Content Placeholder 5"/>
          <p:cNvSpPr>
            <a:spLocks noGrp="1"/>
          </p:cNvSpPr>
          <p:nvPr>
            <p:ph sz="quarter" idx="4"/>
          </p:nvPr>
        </p:nvSpPr>
        <p:spPr>
          <a:xfrm>
            <a:off x="4629150" y="2505075"/>
            <a:ext cx="3887391"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fld id="{A869D755-319D-4318-A60C-43DE846FC380}" type="datetimeFigureOut">
              <a:rPr lang="en-US" smtClean="0"/>
              <a:pPr/>
              <a:t>11/23/2020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262473E-305C-46D6-B084-E99FE8A17BDD}" type="slidenum">
              <a:rPr lang="en-US" smtClean="0"/>
              <a:pPr/>
              <a:t>‹#›</a:t>
            </a:fld>
            <a:endParaRPr lang="en-US"/>
          </a:p>
        </p:txBody>
      </p:sp>
    </p:spTree>
    <p:extLst>
      <p:ext uri="{BB962C8B-B14F-4D97-AF65-F5344CB8AC3E}">
        <p14:creationId xmlns:p14="http://schemas.microsoft.com/office/powerpoint/2010/main" xmlns="" val="5942274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Date Placeholder 2"/>
          <p:cNvSpPr>
            <a:spLocks noGrp="1"/>
          </p:cNvSpPr>
          <p:nvPr>
            <p:ph type="dt" sz="half" idx="10"/>
          </p:nvPr>
        </p:nvSpPr>
        <p:spPr/>
        <p:txBody>
          <a:bodyPr/>
          <a:lstStyle/>
          <a:p>
            <a:fld id="{A869D755-319D-4318-A60C-43DE846FC380}" type="datetimeFigureOut">
              <a:rPr lang="en-US" smtClean="0"/>
              <a:pPr/>
              <a:t>11/23/2020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262473E-305C-46D6-B084-E99FE8A17BDD}" type="slidenum">
              <a:rPr lang="en-US" smtClean="0"/>
              <a:pPr/>
              <a:t>‹#›</a:t>
            </a:fld>
            <a:endParaRPr lang="en-US"/>
          </a:p>
        </p:txBody>
      </p:sp>
    </p:spTree>
    <p:extLst>
      <p:ext uri="{BB962C8B-B14F-4D97-AF65-F5344CB8AC3E}">
        <p14:creationId xmlns:p14="http://schemas.microsoft.com/office/powerpoint/2010/main" xmlns="" val="7810742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869D755-319D-4318-A60C-43DE846FC380}" type="datetimeFigureOut">
              <a:rPr lang="en-US" smtClean="0"/>
              <a:pPr/>
              <a:t>11/23/2020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E262473E-305C-46D6-B084-E99FE8A17BDD}" type="slidenum">
              <a:rPr lang="en-US" smtClean="0"/>
              <a:pPr/>
              <a:t>‹#›</a:t>
            </a:fld>
            <a:endParaRPr lang="en-US"/>
          </a:p>
        </p:txBody>
      </p:sp>
    </p:spTree>
    <p:extLst>
      <p:ext uri="{BB962C8B-B14F-4D97-AF65-F5344CB8AC3E}">
        <p14:creationId xmlns:p14="http://schemas.microsoft.com/office/powerpoint/2010/main" xmlns="" val="27660849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ru-RU"/>
              <a:t>Образец заголовка</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Date Placeholder 4"/>
          <p:cNvSpPr>
            <a:spLocks noGrp="1"/>
          </p:cNvSpPr>
          <p:nvPr>
            <p:ph type="dt" sz="half" idx="10"/>
          </p:nvPr>
        </p:nvSpPr>
        <p:spPr/>
        <p:txBody>
          <a:bodyPr/>
          <a:lstStyle/>
          <a:p>
            <a:fld id="{A869D755-319D-4318-A60C-43DE846FC380}" type="datetimeFigureOut">
              <a:rPr lang="en-US" smtClean="0"/>
              <a:pPr/>
              <a:t>11/23/2020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262473E-305C-46D6-B084-E99FE8A17BDD}" type="slidenum">
              <a:rPr lang="en-US" smtClean="0"/>
              <a:pPr/>
              <a:t>‹#›</a:t>
            </a:fld>
            <a:endParaRPr lang="en-US"/>
          </a:p>
        </p:txBody>
      </p:sp>
    </p:spTree>
    <p:extLst>
      <p:ext uri="{BB962C8B-B14F-4D97-AF65-F5344CB8AC3E}">
        <p14:creationId xmlns:p14="http://schemas.microsoft.com/office/powerpoint/2010/main" xmlns="" val="21829384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ru-RU"/>
              <a:t>Образец заголовка</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a:t>Вставка рисунка</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Date Placeholder 4"/>
          <p:cNvSpPr>
            <a:spLocks noGrp="1"/>
          </p:cNvSpPr>
          <p:nvPr>
            <p:ph type="dt" sz="half" idx="10"/>
          </p:nvPr>
        </p:nvSpPr>
        <p:spPr/>
        <p:txBody>
          <a:bodyPr/>
          <a:lstStyle/>
          <a:p>
            <a:fld id="{A869D755-319D-4318-A60C-43DE846FC380}" type="datetimeFigureOut">
              <a:rPr lang="en-US" smtClean="0"/>
              <a:pPr/>
              <a:t>11/23/2020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262473E-305C-46D6-B084-E99FE8A17BDD}" type="slidenum">
              <a:rPr lang="en-US" smtClean="0"/>
              <a:pPr/>
              <a:t>‹#›</a:t>
            </a:fld>
            <a:endParaRPr lang="en-US"/>
          </a:p>
        </p:txBody>
      </p:sp>
    </p:spTree>
    <p:extLst>
      <p:ext uri="{BB962C8B-B14F-4D97-AF65-F5344CB8AC3E}">
        <p14:creationId xmlns:p14="http://schemas.microsoft.com/office/powerpoint/2010/main" xmlns="" val="33778786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A869D755-319D-4318-A60C-43DE846FC380}" type="datetimeFigureOut">
              <a:rPr lang="en-US" smtClean="0"/>
              <a:pPr/>
              <a:t>11/23/2020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262473E-305C-46D6-B084-E99FE8A17BDD}" type="slidenum">
              <a:rPr lang="en-US" smtClean="0"/>
              <a:pPr/>
              <a:t>‹#›</a:t>
            </a:fld>
            <a:endParaRPr lang="en-US"/>
          </a:p>
        </p:txBody>
      </p:sp>
    </p:spTree>
    <p:extLst>
      <p:ext uri="{BB962C8B-B14F-4D97-AF65-F5344CB8AC3E}">
        <p14:creationId xmlns:p14="http://schemas.microsoft.com/office/powerpoint/2010/main" xmlns="" val="41079818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ru-RU"/>
              <a:t>Образец заголовка</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A869D755-319D-4318-A60C-43DE846FC380}" type="datetimeFigureOut">
              <a:rPr lang="en-US" smtClean="0"/>
              <a:pPr/>
              <a:t>11/23/2020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262473E-305C-46D6-B084-E99FE8A17BDD}" type="slidenum">
              <a:rPr lang="en-US" smtClean="0"/>
              <a:pPr/>
              <a:t>‹#›</a:t>
            </a:fld>
            <a:endParaRPr lang="en-US"/>
          </a:p>
        </p:txBody>
      </p:sp>
    </p:spTree>
    <p:extLst>
      <p:ext uri="{BB962C8B-B14F-4D97-AF65-F5344CB8AC3E}">
        <p14:creationId xmlns:p14="http://schemas.microsoft.com/office/powerpoint/2010/main" xmlns="" val="20387791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8" name="Рисунок 7">
            <a:extLst>
              <a:ext uri="{FF2B5EF4-FFF2-40B4-BE49-F238E27FC236}">
                <a16:creationId xmlns:a16="http://schemas.microsoft.com/office/drawing/2014/main" xmlns="" id="{96CBE26B-9904-4F18-BC3D-FA9A86080749}"/>
              </a:ext>
            </a:extLst>
          </p:cNvPr>
          <p:cNvPicPr>
            <a:picLocks noChangeAspect="1"/>
          </p:cNvPicPr>
          <p:nvPr userDrawn="1"/>
        </p:nvPicPr>
        <p:blipFill>
          <a:blip r:embed="rId13" cstate="print">
            <a:extLst>
              <a:ext uri="{28A0092B-C50C-407E-A947-70E740481C1C}">
                <a14:useLocalDpi xmlns:a14="http://schemas.microsoft.com/office/drawing/2010/main" xmlns="" val="0"/>
              </a:ext>
            </a:extLst>
          </a:blip>
          <a:stretch>
            <a:fillRect/>
          </a:stretch>
        </p:blipFill>
        <p:spPr>
          <a:xfrm>
            <a:off x="0" y="0"/>
            <a:ext cx="9144000" cy="6858000"/>
          </a:xfrm>
          <a:prstGeom prst="rect">
            <a:avLst/>
          </a:prstGeom>
        </p:spPr>
      </p:pic>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ru-RU"/>
              <a:t>Образец заголовка</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869D755-319D-4318-A60C-43DE846FC380}" type="datetimeFigureOut">
              <a:rPr lang="en-US" smtClean="0"/>
              <a:pPr/>
              <a:t>11/23/2020</a:t>
            </a:fld>
            <a:endParaRPr lang="en-US"/>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262473E-305C-46D6-B084-E99FE8A17BDD}" type="slidenum">
              <a:rPr lang="en-US" smtClean="0"/>
              <a:pPr/>
              <a:t>‹#›</a:t>
            </a:fld>
            <a:endParaRPr lang="en-US"/>
          </a:p>
        </p:txBody>
      </p:sp>
    </p:spTree>
    <p:extLst>
      <p:ext uri="{BB962C8B-B14F-4D97-AF65-F5344CB8AC3E}">
        <p14:creationId xmlns:p14="http://schemas.microsoft.com/office/powerpoint/2010/main" xmlns="" val="90563964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6396CA3C-502E-415A-8340-85244F5C7F00}"/>
              </a:ext>
            </a:extLst>
          </p:cNvPr>
          <p:cNvSpPr>
            <a:spLocks noGrp="1"/>
          </p:cNvSpPr>
          <p:nvPr>
            <p:ph type="ctrTitle"/>
          </p:nvPr>
        </p:nvSpPr>
        <p:spPr>
          <a:xfrm>
            <a:off x="685800" y="250582"/>
            <a:ext cx="7772400" cy="2387600"/>
          </a:xfrm>
        </p:spPr>
        <p:txBody>
          <a:bodyPr/>
          <a:lstStyle/>
          <a:p>
            <a:r>
              <a:rPr lang="en-US" b="1" dirty="0" smtClean="0">
                <a:latin typeface="+mn-lt"/>
              </a:rPr>
              <a:t>Teaching pronunciation</a:t>
            </a:r>
            <a:endParaRPr lang="en-US" b="1" dirty="0">
              <a:latin typeface="+mn-lt"/>
            </a:endParaRPr>
          </a:p>
        </p:txBody>
      </p:sp>
      <p:sp>
        <p:nvSpPr>
          <p:cNvPr id="3" name="Подзаголовок 2">
            <a:extLst>
              <a:ext uri="{FF2B5EF4-FFF2-40B4-BE49-F238E27FC236}">
                <a16:creationId xmlns:a16="http://schemas.microsoft.com/office/drawing/2014/main" xmlns="" id="{7B340FD4-78DE-476A-AE67-FFEFF85B2EC7}"/>
              </a:ext>
            </a:extLst>
          </p:cNvPr>
          <p:cNvSpPr>
            <a:spLocks noGrp="1"/>
          </p:cNvSpPr>
          <p:nvPr>
            <p:ph type="subTitle" idx="1"/>
          </p:nvPr>
        </p:nvSpPr>
        <p:spPr>
          <a:xfrm>
            <a:off x="1169125" y="3108959"/>
            <a:ext cx="6858000" cy="2126144"/>
          </a:xfrm>
        </p:spPr>
        <p:txBody>
          <a:bodyPr>
            <a:noAutofit/>
          </a:bodyPr>
          <a:lstStyle/>
          <a:p>
            <a:r>
              <a:rPr lang="ru-RU" sz="2500" dirty="0" smtClean="0"/>
              <a:t>Работу выполнили:</a:t>
            </a:r>
          </a:p>
          <a:p>
            <a:r>
              <a:rPr lang="ru-RU" sz="2500" dirty="0" smtClean="0"/>
              <a:t>Студентки группы ИИЯ-АНБ-511</a:t>
            </a:r>
          </a:p>
          <a:p>
            <a:r>
              <a:rPr lang="ru-RU" sz="2500" dirty="0" smtClean="0"/>
              <a:t>Авилова Анна</a:t>
            </a:r>
          </a:p>
          <a:p>
            <a:r>
              <a:rPr lang="ru-RU" sz="2500" dirty="0" smtClean="0"/>
              <a:t>Афанасьева Анастасия</a:t>
            </a:r>
          </a:p>
          <a:p>
            <a:r>
              <a:rPr lang="ru-RU" sz="2500" dirty="0" smtClean="0"/>
              <a:t>Любимова Светлана</a:t>
            </a:r>
            <a:endParaRPr lang="en-US" sz="2500" dirty="0"/>
          </a:p>
        </p:txBody>
      </p:sp>
    </p:spTree>
    <p:extLst>
      <p:ext uri="{BB962C8B-B14F-4D97-AF65-F5344CB8AC3E}">
        <p14:creationId xmlns:p14="http://schemas.microsoft.com/office/powerpoint/2010/main" xmlns="" val="199504491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615588" y="767533"/>
            <a:ext cx="7886700" cy="5646329"/>
          </a:xfrm>
        </p:spPr>
        <p:txBody>
          <a:bodyPr>
            <a:normAutofit fontScale="85000" lnSpcReduction="20000"/>
          </a:bodyPr>
          <a:lstStyle/>
          <a:p>
            <a:pPr algn="ctr">
              <a:buNone/>
            </a:pPr>
            <a:r>
              <a:rPr lang="en-GB" sz="3200" b="1" dirty="0" smtClean="0"/>
              <a:t>The aim of this unit</a:t>
            </a:r>
            <a:endParaRPr lang="ru-RU" sz="3200" dirty="0" smtClean="0"/>
          </a:p>
          <a:p>
            <a:pPr lvl="0" algn="just"/>
            <a:r>
              <a:rPr lang="en-GB" sz="3200" dirty="0" smtClean="0"/>
              <a:t>To make you think about teaching English pronunciation</a:t>
            </a:r>
            <a:endParaRPr lang="ru-RU" sz="3200" dirty="0" smtClean="0"/>
          </a:p>
          <a:p>
            <a:pPr lvl="0" algn="just"/>
            <a:r>
              <a:rPr lang="en-GB" sz="3200" dirty="0" smtClean="0"/>
              <a:t>To get acquainted with the techniques of teaching pronunciation</a:t>
            </a:r>
            <a:endParaRPr lang="ru-RU" sz="3200" dirty="0" smtClean="0"/>
          </a:p>
          <a:p>
            <a:pPr lvl="0" algn="just"/>
            <a:r>
              <a:rPr lang="en-GB" sz="3200" dirty="0" smtClean="0"/>
              <a:t>To explore your own experience of running the techniques</a:t>
            </a:r>
            <a:endParaRPr lang="ru-RU" sz="3200" dirty="0" smtClean="0"/>
          </a:p>
          <a:p>
            <a:pPr algn="just">
              <a:buNone/>
            </a:pPr>
            <a:endParaRPr lang="ru-RU" sz="3200" dirty="0" smtClean="0"/>
          </a:p>
          <a:p>
            <a:pPr algn="ctr">
              <a:buNone/>
            </a:pPr>
            <a:r>
              <a:rPr lang="en-GB" sz="3200" b="1" dirty="0" smtClean="0"/>
              <a:t>What do you have to do in this unit?</a:t>
            </a:r>
            <a:endParaRPr lang="ru-RU" sz="3200" dirty="0" smtClean="0"/>
          </a:p>
          <a:p>
            <a:pPr lvl="0" algn="just"/>
            <a:r>
              <a:rPr lang="en-GB" sz="3200" dirty="0" smtClean="0"/>
              <a:t>Input reading</a:t>
            </a:r>
            <a:endParaRPr lang="ru-RU" sz="3200" dirty="0" smtClean="0"/>
          </a:p>
          <a:p>
            <a:pPr lvl="0" algn="just"/>
            <a:r>
              <a:rPr lang="en-GB" sz="3200" dirty="0" smtClean="0"/>
              <a:t>Exploratory tasks</a:t>
            </a:r>
            <a:endParaRPr lang="ru-RU" sz="3200" dirty="0" smtClean="0"/>
          </a:p>
          <a:p>
            <a:pPr lvl="0" algn="just"/>
            <a:r>
              <a:rPr lang="en-GB" sz="3200" dirty="0" smtClean="0"/>
              <a:t>Self-assessment questions</a:t>
            </a:r>
            <a:endParaRPr lang="ru-RU" sz="3200" dirty="0" smtClean="0"/>
          </a:p>
          <a:p>
            <a:pPr lvl="0" algn="just"/>
            <a:r>
              <a:rPr lang="en-GB" sz="3200" dirty="0" smtClean="0"/>
              <a:t>Micro-teaching tasks</a:t>
            </a:r>
            <a:endParaRPr lang="ru-RU" sz="3200" dirty="0" smtClean="0"/>
          </a:p>
          <a:p>
            <a:pPr lvl="0" algn="just"/>
            <a:r>
              <a:rPr lang="en-GB" sz="3200" dirty="0" smtClean="0"/>
              <a:t>Integrated task</a:t>
            </a:r>
            <a:endParaRPr lang="ru-RU" sz="3200" dirty="0" smtClean="0"/>
          </a:p>
          <a:p>
            <a:endParaRPr lang="ru-RU"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54776" y="495754"/>
            <a:ext cx="7886700" cy="1325563"/>
          </a:xfrm>
        </p:spPr>
        <p:txBody>
          <a:bodyPr/>
          <a:lstStyle/>
          <a:p>
            <a:pPr algn="ctr"/>
            <a:r>
              <a:rPr lang="en-GB" b="1" dirty="0" smtClean="0"/>
              <a:t>Warming up discussion </a:t>
            </a:r>
            <a:r>
              <a:rPr lang="ru-RU" dirty="0" smtClean="0"/>
              <a:t/>
            </a:r>
            <a:br>
              <a:rPr lang="ru-RU" dirty="0" smtClean="0"/>
            </a:br>
            <a:endParaRPr lang="ru-RU" dirty="0"/>
          </a:p>
        </p:txBody>
      </p:sp>
      <p:pic>
        <p:nvPicPr>
          <p:cNvPr id="2050" name="Picture 2"/>
          <p:cNvPicPr>
            <a:picLocks noGrp="1" noChangeAspect="1" noChangeArrowheads="1"/>
          </p:cNvPicPr>
          <p:nvPr>
            <p:ph idx="1"/>
          </p:nvPr>
        </p:nvPicPr>
        <p:blipFill>
          <a:blip r:embed="rId2" cstate="print"/>
          <a:srcRect l="28059" t="38199" r="29577" b="23375"/>
          <a:stretch>
            <a:fillRect/>
          </a:stretch>
        </p:blipFill>
        <p:spPr bwMode="auto">
          <a:xfrm>
            <a:off x="953590" y="2253367"/>
            <a:ext cx="7210697" cy="3677169"/>
          </a:xfrm>
          <a:prstGeom prst="rect">
            <a:avLst/>
          </a:prstGeom>
          <a:noFill/>
          <a:ln w="9525">
            <a:noFill/>
            <a:miter lim="800000"/>
            <a:headEnd/>
            <a:tailEnd/>
          </a:ln>
        </p:spPr>
      </p:pic>
      <p:sp>
        <p:nvSpPr>
          <p:cNvPr id="5" name="TextBox 4"/>
          <p:cNvSpPr txBox="1"/>
          <p:nvPr/>
        </p:nvSpPr>
        <p:spPr>
          <a:xfrm>
            <a:off x="0" y="1358537"/>
            <a:ext cx="8937511" cy="861774"/>
          </a:xfrm>
          <a:prstGeom prst="rect">
            <a:avLst/>
          </a:prstGeom>
          <a:noFill/>
        </p:spPr>
        <p:txBody>
          <a:bodyPr wrap="none" rtlCol="0">
            <a:spAutoFit/>
          </a:bodyPr>
          <a:lstStyle/>
          <a:p>
            <a:r>
              <a:rPr lang="en-GB" sz="2500" dirty="0" smtClean="0"/>
              <a:t>Mark the following statements as true (T), false (F) or debatable (D)</a:t>
            </a:r>
            <a:endParaRPr lang="ru-RU" sz="2500" dirty="0" smtClean="0"/>
          </a:p>
          <a:p>
            <a:endParaRPr lang="ru-RU" sz="25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76398" y="391251"/>
            <a:ext cx="7886700" cy="1325563"/>
          </a:xfrm>
        </p:spPr>
        <p:txBody>
          <a:bodyPr/>
          <a:lstStyle/>
          <a:p>
            <a:pPr algn="ctr"/>
            <a:r>
              <a:rPr lang="en-GB" b="1" dirty="0" smtClean="0"/>
              <a:t>Input reading 1</a:t>
            </a:r>
            <a:r>
              <a:rPr lang="ru-RU" dirty="0" smtClean="0"/>
              <a:t/>
            </a:r>
            <a:br>
              <a:rPr lang="ru-RU" dirty="0" smtClean="0"/>
            </a:br>
            <a:endParaRPr lang="ru-RU" dirty="0"/>
          </a:p>
        </p:txBody>
      </p:sp>
      <p:sp>
        <p:nvSpPr>
          <p:cNvPr id="3" name="Содержимое 2"/>
          <p:cNvSpPr>
            <a:spLocks noGrp="1"/>
          </p:cNvSpPr>
          <p:nvPr>
            <p:ph idx="1"/>
          </p:nvPr>
        </p:nvSpPr>
        <p:spPr>
          <a:xfrm>
            <a:off x="628650" y="1018902"/>
            <a:ext cx="7886700" cy="5172891"/>
          </a:xfrm>
        </p:spPr>
        <p:txBody>
          <a:bodyPr>
            <a:normAutofit fontScale="70000" lnSpcReduction="20000"/>
          </a:bodyPr>
          <a:lstStyle/>
          <a:p>
            <a:pPr algn="just">
              <a:buNone/>
            </a:pPr>
            <a:endParaRPr lang="ru-RU" sz="3100" dirty="0" smtClean="0"/>
          </a:p>
          <a:p>
            <a:pPr algn="just"/>
            <a:r>
              <a:rPr lang="en-US" sz="3100" b="1" dirty="0" smtClean="0"/>
              <a:t>General features of teaching pronunciation</a:t>
            </a:r>
            <a:endParaRPr lang="ru-RU" sz="3100" dirty="0" smtClean="0"/>
          </a:p>
          <a:p>
            <a:pPr algn="just">
              <a:buNone/>
            </a:pPr>
            <a:r>
              <a:rPr lang="ru-RU" sz="3100" dirty="0" smtClean="0"/>
              <a:t>    </a:t>
            </a:r>
            <a:r>
              <a:rPr lang="en-US" sz="3100" dirty="0" smtClean="0"/>
              <a:t>Teaching pronunciation is important not just because it is necessary to communicate one’s ideas clearly. </a:t>
            </a:r>
            <a:endParaRPr lang="ru-RU" sz="3100" dirty="0" smtClean="0"/>
          </a:p>
          <a:p>
            <a:pPr algn="just"/>
            <a:r>
              <a:rPr lang="en-US" sz="3100" b="1" dirty="0" smtClean="0"/>
              <a:t>Articulation movements</a:t>
            </a:r>
            <a:r>
              <a:rPr lang="en-US" sz="3100" dirty="0" smtClean="0"/>
              <a:t> accompany the process of using the language not only when a person is speaking but also during listening, reading and writing. </a:t>
            </a:r>
            <a:endParaRPr lang="ru-RU" sz="3100" dirty="0" smtClean="0"/>
          </a:p>
          <a:p>
            <a:pPr algn="just"/>
            <a:r>
              <a:rPr lang="en-US" sz="3100" b="1" dirty="0" smtClean="0"/>
              <a:t>Hidden articulation</a:t>
            </a:r>
            <a:r>
              <a:rPr lang="en-US" sz="3100" dirty="0" smtClean="0"/>
              <a:t> movements were registered when a person seemed silent just listening to somebody else talking or when reading a text. The more difficult the cognitive task, the more obvious  become sound articulations. Language articulation is thus closely linked to the language-and-thought processes. If the hidden articulation movements are suppressed (in experiments the subjects are asked to perform some movements with their tongue while doing a thinking task) the subjects find it difficult to perceive the words. Pronouncing one’s thoughts or at least making hidden articulations facilitates the process. People often resort to pronouncing words while reading a text when they find the text ambiguous</a:t>
            </a:r>
            <a:r>
              <a:rPr lang="ru-RU" sz="3100" dirty="0" smtClean="0"/>
              <a:t>.</a:t>
            </a:r>
          </a:p>
          <a:p>
            <a:endParaRPr lang="ru-RU"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en-US" b="1" dirty="0" smtClean="0"/>
              <a:t>Exploratory task 1.1</a:t>
            </a:r>
            <a:r>
              <a:rPr lang="ru-RU" dirty="0" smtClean="0"/>
              <a:t/>
            </a:r>
            <a:br>
              <a:rPr lang="ru-RU" dirty="0" smtClean="0"/>
            </a:br>
            <a:endParaRPr lang="ru-RU" dirty="0"/>
          </a:p>
        </p:txBody>
      </p:sp>
      <p:sp>
        <p:nvSpPr>
          <p:cNvPr id="3" name="Содержимое 2"/>
          <p:cNvSpPr>
            <a:spLocks noGrp="1"/>
          </p:cNvSpPr>
          <p:nvPr>
            <p:ph idx="1"/>
          </p:nvPr>
        </p:nvSpPr>
        <p:spPr/>
        <p:txBody>
          <a:bodyPr>
            <a:normAutofit/>
          </a:bodyPr>
          <a:lstStyle/>
          <a:p>
            <a:pPr algn="just"/>
            <a:r>
              <a:rPr lang="en-US" sz="2500" dirty="0" smtClean="0"/>
              <a:t>The task is done by a pair of students. One attempts to solve silently the two verbal problems given below. The other observes the process and reports on the emergence of slight articulation movements. When and why does articulation appear?</a:t>
            </a:r>
            <a:endParaRPr lang="ru-RU" sz="2500" dirty="0" smtClean="0"/>
          </a:p>
          <a:p>
            <a:endParaRPr lang="ru-RU" dirty="0"/>
          </a:p>
        </p:txBody>
      </p:sp>
      <p:pic>
        <p:nvPicPr>
          <p:cNvPr id="3074" name="Picture 2"/>
          <p:cNvPicPr>
            <a:picLocks noChangeAspect="1" noChangeArrowheads="1"/>
          </p:cNvPicPr>
          <p:nvPr/>
        </p:nvPicPr>
        <p:blipFill>
          <a:blip r:embed="rId2" cstate="print"/>
          <a:srcRect l="28212" t="61765" r="29722" b="29107"/>
          <a:stretch>
            <a:fillRect/>
          </a:stretch>
        </p:blipFill>
        <p:spPr bwMode="auto">
          <a:xfrm>
            <a:off x="391885" y="3762101"/>
            <a:ext cx="8458802" cy="1045029"/>
          </a:xfrm>
          <a:prstGeom prst="rect">
            <a:avLst/>
          </a:prstGeom>
          <a:noFill/>
          <a:ln w="9525">
            <a:noFill/>
            <a:miter lim="800000"/>
            <a:headEnd/>
            <a:tailEnd/>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654775" y="754471"/>
            <a:ext cx="7886700" cy="4351338"/>
          </a:xfrm>
        </p:spPr>
        <p:txBody>
          <a:bodyPr>
            <a:normAutofit fontScale="92500" lnSpcReduction="20000"/>
          </a:bodyPr>
          <a:lstStyle/>
          <a:p>
            <a:pPr algn="just"/>
            <a:r>
              <a:rPr lang="en-US" sz="2700" dirty="0" smtClean="0"/>
              <a:t>Speech sound articulation is important not only </a:t>
            </a:r>
            <a:r>
              <a:rPr lang="en-US" sz="2700" b="1" dirty="0" smtClean="0"/>
              <a:t>to pronounce </a:t>
            </a:r>
            <a:r>
              <a:rPr lang="en-US" sz="2700" dirty="0" smtClean="0"/>
              <a:t>the words but also to </a:t>
            </a:r>
            <a:r>
              <a:rPr lang="en-US" sz="2700" b="1" dirty="0" smtClean="0"/>
              <a:t>recognize</a:t>
            </a:r>
            <a:r>
              <a:rPr lang="en-US" sz="2700" dirty="0" smtClean="0"/>
              <a:t> and to </a:t>
            </a:r>
            <a:r>
              <a:rPr lang="en-US" sz="2700" b="1" dirty="0" smtClean="0"/>
              <a:t>spell</a:t>
            </a:r>
            <a:r>
              <a:rPr lang="en-US" sz="2700" dirty="0" smtClean="0"/>
              <a:t> them. </a:t>
            </a:r>
            <a:endParaRPr lang="ru-RU" sz="2700" dirty="0" smtClean="0"/>
          </a:p>
          <a:p>
            <a:pPr algn="just"/>
            <a:r>
              <a:rPr lang="en-US" sz="2700" dirty="0" smtClean="0"/>
              <a:t>Russian learners of English often mistake the [t] sound for [</a:t>
            </a:r>
            <a:r>
              <a:rPr lang="en-US" sz="2700" dirty="0" err="1" smtClean="0"/>
              <a:t>ch</a:t>
            </a:r>
            <a:r>
              <a:rPr lang="en-US" sz="2700" dirty="0" smtClean="0"/>
              <a:t>} sound, believing that the words &lt;teacher&gt; is pronounced as [</a:t>
            </a:r>
            <a:r>
              <a:rPr lang="en-US" sz="2700" dirty="0" err="1" smtClean="0"/>
              <a:t>chicher</a:t>
            </a:r>
            <a:r>
              <a:rPr lang="en-US" sz="2700" dirty="0" smtClean="0"/>
              <a:t>], and the structure &lt;it is&gt; is pronounced [</a:t>
            </a:r>
            <a:r>
              <a:rPr lang="en-US" sz="2700" dirty="0" err="1" smtClean="0"/>
              <a:t>ichis</a:t>
            </a:r>
            <a:r>
              <a:rPr lang="en-US" sz="2700" dirty="0" smtClean="0"/>
              <a:t>].  </a:t>
            </a:r>
            <a:endParaRPr lang="ru-RU" sz="2700" dirty="0" smtClean="0"/>
          </a:p>
          <a:p>
            <a:pPr algn="just"/>
            <a:r>
              <a:rPr lang="en-US" sz="2700" dirty="0" smtClean="0"/>
              <a:t>Mistakes in orthography can also be traced to erroneous pronunciation. In poorer learners of English the following words can be both pronounced and spelt erroneously: &lt;headache&gt; is pronounced and spelt as [</a:t>
            </a:r>
            <a:r>
              <a:rPr lang="en-US" sz="2700" dirty="0" err="1" smtClean="0"/>
              <a:t>hedach</a:t>
            </a:r>
            <a:r>
              <a:rPr lang="en-US" sz="2700" dirty="0" smtClean="0"/>
              <a:t>], &lt;blood&gt; as [</a:t>
            </a:r>
            <a:r>
              <a:rPr lang="en-US" sz="2700" dirty="0" err="1" smtClean="0"/>
              <a:t>blud</a:t>
            </a:r>
            <a:r>
              <a:rPr lang="en-US" sz="2700" dirty="0" smtClean="0"/>
              <a:t>], &lt;type&gt; as [</a:t>
            </a:r>
            <a:r>
              <a:rPr lang="en-US" sz="2700" dirty="0" err="1" smtClean="0"/>
              <a:t>tup</a:t>
            </a:r>
            <a:r>
              <a:rPr lang="en-US" sz="2700" dirty="0" smtClean="0"/>
              <a:t>] because &lt;y&gt; is associated with the Cyrillic letter and sound [</a:t>
            </a:r>
            <a:r>
              <a:rPr lang="en-US" sz="2700" dirty="0" err="1" smtClean="0"/>
              <a:t>oo</a:t>
            </a:r>
            <a:r>
              <a:rPr lang="en-US" sz="2700" dirty="0" smtClean="0"/>
              <a:t>], &lt;climate&gt; as [</a:t>
            </a:r>
            <a:r>
              <a:rPr lang="en-US" sz="2700" dirty="0" err="1" smtClean="0"/>
              <a:t>climat</a:t>
            </a:r>
            <a:r>
              <a:rPr lang="en-US" sz="2700" dirty="0" smtClean="0"/>
              <a:t>]. </a:t>
            </a:r>
            <a:endParaRPr lang="ru-RU" sz="2700" dirty="0" smtClean="0"/>
          </a:p>
          <a:p>
            <a:endParaRPr lang="ru-RU"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Grp="1" noChangeAspect="1" noChangeArrowheads="1"/>
          </p:cNvPicPr>
          <p:nvPr>
            <p:ph idx="1"/>
          </p:nvPr>
        </p:nvPicPr>
        <p:blipFill>
          <a:blip r:embed="rId2" cstate="print"/>
          <a:srcRect l="21645" t="65217" r="20801" b="13769"/>
          <a:stretch>
            <a:fillRect/>
          </a:stretch>
        </p:blipFill>
        <p:spPr bwMode="auto">
          <a:xfrm>
            <a:off x="731519" y="2991394"/>
            <a:ext cx="7699804" cy="1580605"/>
          </a:xfrm>
          <a:prstGeom prst="rect">
            <a:avLst/>
          </a:prstGeom>
          <a:noFill/>
          <a:ln w="9525">
            <a:noFill/>
            <a:miter lim="800000"/>
            <a:headEnd/>
            <a:tailEnd/>
          </a:ln>
        </p:spPr>
      </p:pic>
      <p:sp>
        <p:nvSpPr>
          <p:cNvPr id="4" name="Прямоугольник 3"/>
          <p:cNvSpPr/>
          <p:nvPr/>
        </p:nvSpPr>
        <p:spPr>
          <a:xfrm>
            <a:off x="796834" y="749162"/>
            <a:ext cx="7471955" cy="2015936"/>
          </a:xfrm>
          <a:prstGeom prst="rect">
            <a:avLst/>
          </a:prstGeom>
        </p:spPr>
        <p:txBody>
          <a:bodyPr wrap="square">
            <a:spAutoFit/>
          </a:bodyPr>
          <a:lstStyle/>
          <a:p>
            <a:pPr algn="just"/>
            <a:r>
              <a:rPr lang="en-US" sz="2500" dirty="0" smtClean="0"/>
              <a:t>An interesting example of substituting a more familiar word for a less familiar one is &lt;extinct&gt;, which was both read and spelt by the learners as [instinct] (author’s data). . This dependence between word pronunciation, recognition and spelling is shown by the graph:</a:t>
            </a:r>
            <a:endParaRPr lang="ru-RU" sz="25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8650" y="234498"/>
            <a:ext cx="7886700" cy="1325563"/>
          </a:xfrm>
        </p:spPr>
        <p:txBody>
          <a:bodyPr/>
          <a:lstStyle/>
          <a:p>
            <a:pPr algn="ctr"/>
            <a:r>
              <a:rPr lang="en-US" dirty="0" smtClean="0"/>
              <a:t>Exploratory task 1.2</a:t>
            </a:r>
            <a:endParaRPr lang="ru-RU" dirty="0"/>
          </a:p>
        </p:txBody>
      </p:sp>
      <p:sp>
        <p:nvSpPr>
          <p:cNvPr id="3" name="Содержимое 2"/>
          <p:cNvSpPr>
            <a:spLocks noGrp="1"/>
          </p:cNvSpPr>
          <p:nvPr>
            <p:ph idx="1"/>
          </p:nvPr>
        </p:nvSpPr>
        <p:spPr>
          <a:xfrm>
            <a:off x="615587" y="1525179"/>
            <a:ext cx="7886700" cy="4351338"/>
          </a:xfrm>
        </p:spPr>
        <p:txBody>
          <a:bodyPr/>
          <a:lstStyle/>
          <a:p>
            <a:pPr algn="just"/>
            <a:r>
              <a:rPr lang="en-US" sz="2500" dirty="0" smtClean="0"/>
              <a:t>Misspellings in informal private letters of the previous centuries can give us a cue about the way the words were pronounced in those times. </a:t>
            </a:r>
            <a:endParaRPr lang="ru-RU" sz="2500" dirty="0" smtClean="0"/>
          </a:p>
          <a:p>
            <a:pPr algn="just"/>
            <a:r>
              <a:rPr lang="en-US" sz="2500" dirty="0" smtClean="0"/>
              <a:t>Try to guess what words were actually pronounced and spelt erroneously as shown in the left column. Write your guesses in the right column (the spelling has not changed since old times but the pronunciation has). </a:t>
            </a:r>
            <a:endParaRPr lang="ru-RU" sz="2500" dirty="0" smtClean="0"/>
          </a:p>
          <a:p>
            <a:endParaRPr lang="ru-RU" dirty="0"/>
          </a:p>
        </p:txBody>
      </p:sp>
      <p:pic>
        <p:nvPicPr>
          <p:cNvPr id="4099" name="Picture 3"/>
          <p:cNvPicPr>
            <a:picLocks noChangeAspect="1" noChangeArrowheads="1"/>
          </p:cNvPicPr>
          <p:nvPr/>
        </p:nvPicPr>
        <p:blipFill>
          <a:blip r:embed="rId2" cstate="print"/>
          <a:srcRect l="28013" t="58839" r="29820" b="19375"/>
          <a:stretch>
            <a:fillRect/>
          </a:stretch>
        </p:blipFill>
        <p:spPr bwMode="auto">
          <a:xfrm>
            <a:off x="849085" y="4284617"/>
            <a:ext cx="7375160" cy="2142309"/>
          </a:xfrm>
          <a:prstGeom prst="rect">
            <a:avLst/>
          </a:prstGeom>
          <a:noFill/>
          <a:ln w="9525">
            <a:noFill/>
            <a:miter lim="800000"/>
            <a:headEnd/>
            <a:tailEnd/>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654776" y="872035"/>
            <a:ext cx="7886700" cy="5202193"/>
          </a:xfrm>
        </p:spPr>
        <p:txBody>
          <a:bodyPr>
            <a:normAutofit fontScale="85000" lnSpcReduction="20000"/>
          </a:bodyPr>
          <a:lstStyle/>
          <a:p>
            <a:pPr algn="just"/>
            <a:r>
              <a:rPr lang="en-US" dirty="0" smtClean="0"/>
              <a:t>The communicative approach since 1980 holds that pronunciation is important for teaching the language for </a:t>
            </a:r>
            <a:r>
              <a:rPr lang="en-US" b="1" dirty="0" smtClean="0"/>
              <a:t>the purpose of communication</a:t>
            </a:r>
            <a:r>
              <a:rPr lang="en-US" dirty="0" smtClean="0"/>
              <a:t>. </a:t>
            </a:r>
            <a:endParaRPr lang="ru-RU" dirty="0" smtClean="0"/>
          </a:p>
          <a:p>
            <a:pPr algn="just"/>
            <a:r>
              <a:rPr lang="en-US" dirty="0" smtClean="0"/>
              <a:t>The studies in the importance of sounds and intonation have shown that intonation appears to be more important for communication than speech sounds. </a:t>
            </a:r>
            <a:endParaRPr lang="ru-RU" dirty="0" smtClean="0"/>
          </a:p>
          <a:p>
            <a:pPr algn="just"/>
            <a:r>
              <a:rPr lang="en-US" dirty="0" smtClean="0"/>
              <a:t>Mistakes in intonation cause more comprehension problems that mispronounced phonemes. </a:t>
            </a:r>
            <a:endParaRPr lang="ru-RU" dirty="0" smtClean="0"/>
          </a:p>
          <a:p>
            <a:pPr algn="just"/>
            <a:r>
              <a:rPr lang="en-US" dirty="0" smtClean="0"/>
              <a:t>Mastering the pronunciation of a foreign language presents great difficulties for the learners. Russian learners of English can find it difficult to distinguish between the sounds in the words “bed” and “bad”. They can equally find it difficult to distinguish the sound in the words “ten” and “tan” etc. The reason for the difficulty is that Russian students of English do not have in their native tongue the distinction between open, half-open and closed vowels, as well as between short and long vowels (as in “bin” and “bean”) and </a:t>
            </a:r>
            <a:r>
              <a:rPr lang="en-US" dirty="0" err="1" smtClean="0"/>
              <a:t>monophthongs</a:t>
            </a:r>
            <a:r>
              <a:rPr lang="en-US" dirty="0" smtClean="0"/>
              <a:t> and diphthongs (as in “pen” and “pain”). </a:t>
            </a:r>
            <a:endParaRPr lang="ru-RU"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770709" y="863884"/>
            <a:ext cx="7563393" cy="4555093"/>
          </a:xfrm>
          <a:prstGeom prst="rect">
            <a:avLst/>
          </a:prstGeom>
        </p:spPr>
        <p:txBody>
          <a:bodyPr wrap="square">
            <a:spAutoFit/>
          </a:bodyPr>
          <a:lstStyle/>
          <a:p>
            <a:pPr algn="just">
              <a:spcBef>
                <a:spcPts val="600"/>
              </a:spcBef>
              <a:buFont typeface="Arial" pitchFamily="34" charset="0"/>
              <a:buChar char="•"/>
            </a:pPr>
            <a:r>
              <a:rPr lang="ru-RU" sz="2500" b="1" dirty="0" smtClean="0"/>
              <a:t>  </a:t>
            </a:r>
            <a:r>
              <a:rPr lang="en-US" sz="2500" b="1" dirty="0" smtClean="0"/>
              <a:t>English rhythm and stress pattern of sentences </a:t>
            </a:r>
            <a:r>
              <a:rPr lang="en-US" sz="2500" dirty="0" smtClean="0"/>
              <a:t>are also hard to master for the Russian learners. </a:t>
            </a:r>
            <a:endParaRPr lang="ru-RU" sz="2500" dirty="0" smtClean="0"/>
          </a:p>
          <a:p>
            <a:pPr algn="just">
              <a:spcBef>
                <a:spcPts val="600"/>
              </a:spcBef>
              <a:buFont typeface="Arial" pitchFamily="34" charset="0"/>
              <a:buChar char="•"/>
            </a:pPr>
            <a:r>
              <a:rPr lang="ru-RU" sz="2500" dirty="0" smtClean="0"/>
              <a:t>  </a:t>
            </a:r>
            <a:r>
              <a:rPr lang="en-US" sz="2500" dirty="0" smtClean="0"/>
              <a:t>Russian speech is less rhythmical. Russian words do not have a primary and secondary stress. Russian learners of English are no exception in their difficulties. </a:t>
            </a:r>
            <a:endParaRPr lang="ru-RU" sz="2500" dirty="0" smtClean="0"/>
          </a:p>
          <a:p>
            <a:pPr algn="just">
              <a:spcBef>
                <a:spcPts val="600"/>
              </a:spcBef>
              <a:buFont typeface="Arial" pitchFamily="34" charset="0"/>
              <a:buChar char="•"/>
            </a:pPr>
            <a:r>
              <a:rPr lang="ru-RU" sz="2500" dirty="0" smtClean="0"/>
              <a:t>  </a:t>
            </a:r>
            <a:r>
              <a:rPr lang="en-US" sz="2500" dirty="0" smtClean="0"/>
              <a:t>Japanese students find it next to impossible to perceive the difference between “rice” and “lice”. </a:t>
            </a:r>
            <a:endParaRPr lang="ru-RU" sz="2500" dirty="0" smtClean="0"/>
          </a:p>
          <a:p>
            <a:pPr algn="just">
              <a:spcBef>
                <a:spcPts val="600"/>
              </a:spcBef>
              <a:buFont typeface="Arial" pitchFamily="34" charset="0"/>
              <a:buChar char="•"/>
            </a:pPr>
            <a:r>
              <a:rPr lang="ru-RU" sz="2500" dirty="0" smtClean="0"/>
              <a:t>  </a:t>
            </a:r>
            <a:r>
              <a:rPr lang="en-US" sz="2500" dirty="0" smtClean="0"/>
              <a:t>Thai students find English intonation confusing because in the Thai language the word “</a:t>
            </a:r>
            <a:r>
              <a:rPr lang="en-US" sz="2500" dirty="0" err="1" smtClean="0"/>
              <a:t>haa</a:t>
            </a:r>
            <a:r>
              <a:rPr lang="en-US" sz="2500" dirty="0" smtClean="0"/>
              <a:t>” said with the falling tone means “five”, while the same word pronounced with the rising tone means “to  look for”</a:t>
            </a:r>
            <a:r>
              <a:rPr lang="ru-RU" sz="2500" dirty="0" smtClean="0"/>
              <a:t>.</a:t>
            </a:r>
            <a:endParaRPr lang="ru-RU" sz="250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en-US" b="1" dirty="0" smtClean="0"/>
              <a:t>Exploratory task 1.3</a:t>
            </a:r>
            <a:endParaRPr lang="ru-RU" dirty="0"/>
          </a:p>
        </p:txBody>
      </p:sp>
      <p:sp>
        <p:nvSpPr>
          <p:cNvPr id="3" name="Содержимое 2"/>
          <p:cNvSpPr>
            <a:spLocks noGrp="1"/>
          </p:cNvSpPr>
          <p:nvPr>
            <p:ph idx="1"/>
          </p:nvPr>
        </p:nvSpPr>
        <p:spPr/>
        <p:txBody>
          <a:bodyPr/>
          <a:lstStyle/>
          <a:p>
            <a:pPr algn="just">
              <a:buNone/>
            </a:pPr>
            <a:r>
              <a:rPr lang="ru-RU" sz="2500" dirty="0" smtClean="0"/>
              <a:t>   </a:t>
            </a:r>
            <a:r>
              <a:rPr lang="en-US" sz="2500" dirty="0" smtClean="0"/>
              <a:t>Non-native speakers of English got the task to </a:t>
            </a:r>
            <a:r>
              <a:rPr lang="en-US" sz="2500" dirty="0" err="1" smtClean="0"/>
              <a:t>fullfil</a:t>
            </a:r>
            <a:r>
              <a:rPr lang="en-US" sz="2500" dirty="0" smtClean="0"/>
              <a:t> teacher’s commands such as to draw pictures or write words from dictation. They made mistakes in doing the task. How can you account for the mistakes made? </a:t>
            </a:r>
            <a:endParaRPr lang="ru-RU" sz="2500" dirty="0" smtClean="0"/>
          </a:p>
          <a:p>
            <a:endParaRPr lang="ru-RU" dirty="0"/>
          </a:p>
        </p:txBody>
      </p:sp>
      <p:pic>
        <p:nvPicPr>
          <p:cNvPr id="5122" name="Picture 2"/>
          <p:cNvPicPr>
            <a:picLocks noChangeAspect="1" noChangeArrowheads="1"/>
          </p:cNvPicPr>
          <p:nvPr/>
        </p:nvPicPr>
        <p:blipFill>
          <a:blip r:embed="rId2" cstate="print"/>
          <a:srcRect l="27810" t="36397" r="29722" b="18750"/>
          <a:stretch>
            <a:fillRect/>
          </a:stretch>
        </p:blipFill>
        <p:spPr bwMode="auto">
          <a:xfrm>
            <a:off x="3461657" y="3302598"/>
            <a:ext cx="5525589" cy="3281082"/>
          </a:xfrm>
          <a:prstGeom prst="rect">
            <a:avLst/>
          </a:prstGeom>
          <a:noFill/>
          <a:ln w="9525">
            <a:noFill/>
            <a:miter lim="800000"/>
            <a:headEnd/>
            <a:tailEnd/>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654776" y="545464"/>
            <a:ext cx="7886700" cy="5646329"/>
          </a:xfrm>
        </p:spPr>
        <p:txBody>
          <a:bodyPr>
            <a:normAutofit/>
          </a:bodyPr>
          <a:lstStyle/>
          <a:p>
            <a:pPr algn="just"/>
            <a:r>
              <a:rPr lang="en-US" sz="2500" dirty="0" smtClean="0"/>
              <a:t>Possible reasons for the learners making </a:t>
            </a:r>
            <a:r>
              <a:rPr lang="en-US" sz="2500" b="1" dirty="0" smtClean="0"/>
              <a:t>errors </a:t>
            </a:r>
            <a:r>
              <a:rPr lang="en-US" sz="2500" dirty="0" smtClean="0"/>
              <a:t>in pronouncing the foreign sounds are that a particular </a:t>
            </a:r>
            <a:r>
              <a:rPr lang="en-US" sz="2500" b="1" dirty="0" smtClean="0"/>
              <a:t>sound may be absent in the mother tongue.</a:t>
            </a:r>
            <a:r>
              <a:rPr lang="en-US" sz="2500" dirty="0" smtClean="0"/>
              <a:t> </a:t>
            </a:r>
          </a:p>
          <a:p>
            <a:pPr algn="just"/>
            <a:r>
              <a:rPr lang="en-US" sz="2500" dirty="0" smtClean="0"/>
              <a:t>A sound may exist in the mother tongue but with </a:t>
            </a:r>
            <a:r>
              <a:rPr lang="en-US" sz="2500" b="1" dirty="0" smtClean="0"/>
              <a:t>a different articulation.</a:t>
            </a:r>
            <a:r>
              <a:rPr lang="en-US" sz="2500" dirty="0" smtClean="0"/>
              <a:t> </a:t>
            </a:r>
          </a:p>
          <a:p>
            <a:pPr algn="just"/>
            <a:r>
              <a:rPr lang="en-US" sz="2500" dirty="0" smtClean="0"/>
              <a:t>Similar native sounds </a:t>
            </a:r>
            <a:r>
              <a:rPr lang="en-US" sz="2500" b="1" dirty="0" smtClean="0"/>
              <a:t>may not distinguish the meaning </a:t>
            </a:r>
            <a:r>
              <a:rPr lang="en-US" sz="2500" dirty="0" smtClean="0"/>
              <a:t>as in the foreign language (e.g.  long and short  vowels). </a:t>
            </a:r>
          </a:p>
          <a:p>
            <a:pPr algn="just"/>
            <a:r>
              <a:rPr lang="en-US" sz="2500" dirty="0" smtClean="0"/>
              <a:t>Learners may mispronounce the sound because they may </a:t>
            </a:r>
            <a:r>
              <a:rPr lang="en-US" sz="2500" b="1" dirty="0" smtClean="0"/>
              <a:t>mishear it. </a:t>
            </a:r>
          </a:p>
          <a:p>
            <a:pPr algn="just"/>
            <a:r>
              <a:rPr lang="en-US" sz="2500" dirty="0" smtClean="0"/>
              <a:t>Conversely, the learners can mishear the sound because they </a:t>
            </a:r>
            <a:r>
              <a:rPr lang="en-US" sz="2500" b="1" dirty="0" smtClean="0"/>
              <a:t>mispronounce it. </a:t>
            </a:r>
            <a:r>
              <a:rPr lang="en-US" sz="2500" dirty="0" smtClean="0"/>
              <a:t>That is why the first thing needed to be done is to check that the learners can hear and identify the sounds that are to be taught.</a:t>
            </a:r>
            <a:endParaRPr lang="ru-RU" sz="2500" dirty="0" smtClean="0"/>
          </a:p>
          <a:p>
            <a:endParaRPr lang="ru-RU"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6" name="Rectangle 2"/>
          <p:cNvSpPr>
            <a:spLocks noChangeArrowheads="1"/>
          </p:cNvSpPr>
          <p:nvPr/>
        </p:nvSpPr>
        <p:spPr bwMode="auto">
          <a:xfrm>
            <a:off x="1097280" y="771912"/>
            <a:ext cx="7158446" cy="447814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ts val="600"/>
              </a:spcBef>
              <a:spcAft>
                <a:spcPct val="0"/>
              </a:spcAft>
              <a:buClrTx/>
              <a:buSzTx/>
              <a:buFont typeface="Arial" pitchFamily="34" charset="0"/>
              <a:buChar char="•"/>
              <a:tabLst/>
            </a:pPr>
            <a:r>
              <a:rPr kumimoji="0" lang="en-US" sz="2500" b="0" i="0" u="none" strike="noStrike" cap="none" normalizeH="0" baseline="0" dirty="0" smtClean="0">
                <a:ln>
                  <a:noFill/>
                </a:ln>
                <a:solidFill>
                  <a:schemeClr val="tx1"/>
                </a:solidFill>
                <a:effectLst/>
                <a:ea typeface="Times New Roman" pitchFamily="18" charset="0"/>
                <a:cs typeface="Arial" pitchFamily="34" charset="0"/>
              </a:rPr>
              <a:t>  After the learners have acquired the </a:t>
            </a:r>
            <a:r>
              <a:rPr kumimoji="0" lang="en-US" sz="2500" b="1" i="0" u="none" strike="noStrike" cap="none" normalizeH="0" baseline="0" dirty="0" smtClean="0">
                <a:ln>
                  <a:noFill/>
                </a:ln>
                <a:solidFill>
                  <a:schemeClr val="tx1"/>
                </a:solidFill>
                <a:effectLst/>
                <a:ea typeface="Times New Roman" pitchFamily="18" charset="0"/>
                <a:cs typeface="Arial" pitchFamily="34" charset="0"/>
              </a:rPr>
              <a:t>sound-symbol correspondence,</a:t>
            </a:r>
            <a:r>
              <a:rPr kumimoji="0" lang="en-US" sz="2500" b="0" i="0" u="none" strike="noStrike" cap="none" normalizeH="0" baseline="0" dirty="0" smtClean="0">
                <a:ln>
                  <a:noFill/>
                </a:ln>
                <a:solidFill>
                  <a:schemeClr val="tx1"/>
                </a:solidFill>
                <a:effectLst/>
                <a:ea typeface="Times New Roman" pitchFamily="18" charset="0"/>
                <a:cs typeface="Arial" pitchFamily="34" charset="0"/>
              </a:rPr>
              <a:t> they may in some languages immediately decode any given word or write down any spoken word without much hassle. </a:t>
            </a:r>
          </a:p>
          <a:p>
            <a:pPr marL="0" marR="0" lvl="0" indent="0" algn="just" defTabSz="914400" rtl="0" eaLnBrk="1" fontAlgn="base" latinLnBrk="0" hangingPunct="1">
              <a:lnSpc>
                <a:spcPct val="100000"/>
              </a:lnSpc>
              <a:spcBef>
                <a:spcPts val="600"/>
              </a:spcBef>
              <a:spcAft>
                <a:spcPct val="0"/>
              </a:spcAft>
              <a:buClrTx/>
              <a:buSzTx/>
              <a:buFont typeface="Arial" pitchFamily="34" charset="0"/>
              <a:buChar char="•"/>
              <a:tabLst/>
            </a:pPr>
            <a:r>
              <a:rPr lang="en-US" sz="2500" dirty="0" smtClean="0">
                <a:ea typeface="Times New Roman" pitchFamily="18" charset="0"/>
                <a:cs typeface="Arial" pitchFamily="34" charset="0"/>
              </a:rPr>
              <a:t>  </a:t>
            </a:r>
            <a:r>
              <a:rPr kumimoji="0" lang="en-US" sz="2500" b="0" i="0" u="none" strike="noStrike" cap="none" normalizeH="0" baseline="0" dirty="0" smtClean="0">
                <a:ln>
                  <a:noFill/>
                </a:ln>
                <a:solidFill>
                  <a:schemeClr val="tx1"/>
                </a:solidFill>
                <a:effectLst/>
                <a:ea typeface="Times New Roman" pitchFamily="18" charset="0"/>
                <a:cs typeface="Arial" pitchFamily="34" charset="0"/>
              </a:rPr>
              <a:t>In the English language it is not so simple. This happens because in the English language the words have long changed their pronunciation but their original spelling still remains the same. </a:t>
            </a:r>
          </a:p>
          <a:p>
            <a:pPr marL="0" marR="0" lvl="0" indent="0" algn="just" defTabSz="914400" rtl="0" eaLnBrk="1" fontAlgn="base" latinLnBrk="0" hangingPunct="1">
              <a:lnSpc>
                <a:spcPct val="100000"/>
              </a:lnSpc>
              <a:spcBef>
                <a:spcPts val="600"/>
              </a:spcBef>
              <a:spcAft>
                <a:spcPct val="0"/>
              </a:spcAft>
              <a:buClrTx/>
              <a:buSzTx/>
              <a:buFont typeface="Arial" pitchFamily="34" charset="0"/>
              <a:buChar char="•"/>
              <a:tabLst/>
            </a:pPr>
            <a:r>
              <a:rPr lang="en-US" sz="2500" dirty="0" smtClean="0">
                <a:ea typeface="Times New Roman" pitchFamily="18" charset="0"/>
                <a:cs typeface="Arial" pitchFamily="34" charset="0"/>
              </a:rPr>
              <a:t>  </a:t>
            </a:r>
            <a:r>
              <a:rPr kumimoji="0" lang="en-US" sz="2500" b="0" i="0" u="none" strike="noStrike" cap="none" normalizeH="0" baseline="0" dirty="0" smtClean="0">
                <a:ln>
                  <a:noFill/>
                </a:ln>
                <a:solidFill>
                  <a:schemeClr val="tx1"/>
                </a:solidFill>
                <a:effectLst/>
                <a:ea typeface="Times New Roman" pitchFamily="18" charset="0"/>
                <a:cs typeface="Arial" pitchFamily="34" charset="0"/>
              </a:rPr>
              <a:t>English orthographic system functions on the “conservative principle” while pronunciation appears to be more dynamic and changes with the time. </a:t>
            </a:r>
            <a:endParaRPr kumimoji="0" lang="en-US" sz="2500" b="0" i="0" u="none" strike="noStrike" cap="none" normalizeH="0" baseline="0" dirty="0" smtClean="0">
              <a:ln>
                <a:noFill/>
              </a:ln>
              <a:solidFill>
                <a:schemeClr val="tx1"/>
              </a:solidFill>
              <a:effectLst/>
              <a:cs typeface="Arial" pitchFamily="34"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en-US" dirty="0" smtClean="0"/>
              <a:t>Exploratory task 1.4</a:t>
            </a:r>
            <a:r>
              <a:rPr lang="ru-RU" dirty="0" smtClean="0"/>
              <a:t/>
            </a:r>
            <a:br>
              <a:rPr lang="ru-RU" dirty="0" smtClean="0"/>
            </a:br>
            <a:endParaRPr lang="ru-RU" dirty="0"/>
          </a:p>
        </p:txBody>
      </p:sp>
      <p:sp>
        <p:nvSpPr>
          <p:cNvPr id="3" name="Содержимое 2"/>
          <p:cNvSpPr>
            <a:spLocks noGrp="1"/>
          </p:cNvSpPr>
          <p:nvPr>
            <p:ph idx="1"/>
          </p:nvPr>
        </p:nvSpPr>
        <p:spPr/>
        <p:txBody>
          <a:bodyPr/>
          <a:lstStyle/>
          <a:p>
            <a:pPr algn="just">
              <a:buNone/>
            </a:pPr>
            <a:r>
              <a:rPr lang="en-US" sz="2500" dirty="0" smtClean="0"/>
              <a:t>    In the left column check the pronunciation of words in the poem. In the right column check the spelling of words where spelling errors are so typical.</a:t>
            </a:r>
            <a:endParaRPr lang="ru-RU" sz="2500" dirty="0" smtClean="0"/>
          </a:p>
          <a:p>
            <a:endParaRPr lang="ru-RU" dirty="0"/>
          </a:p>
        </p:txBody>
      </p:sp>
      <p:pic>
        <p:nvPicPr>
          <p:cNvPr id="6146" name="Picture 2"/>
          <p:cNvPicPr>
            <a:picLocks noChangeAspect="1" noChangeArrowheads="1"/>
          </p:cNvPicPr>
          <p:nvPr/>
        </p:nvPicPr>
        <p:blipFill>
          <a:blip r:embed="rId2" cstate="print"/>
          <a:srcRect l="27910" t="49107" r="29722" b="27500"/>
          <a:stretch>
            <a:fillRect/>
          </a:stretch>
        </p:blipFill>
        <p:spPr bwMode="auto">
          <a:xfrm>
            <a:off x="692330" y="3004457"/>
            <a:ext cx="7826948" cy="2429692"/>
          </a:xfrm>
          <a:prstGeom prst="rect">
            <a:avLst/>
          </a:prstGeom>
          <a:noFill/>
          <a:ln w="9525">
            <a:noFill/>
            <a:miter lim="800000"/>
            <a:headEnd/>
            <a:tailEnd/>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628650" y="770709"/>
            <a:ext cx="7886700" cy="5406254"/>
          </a:xfrm>
        </p:spPr>
        <p:txBody>
          <a:bodyPr>
            <a:normAutofit/>
          </a:bodyPr>
          <a:lstStyle/>
          <a:p>
            <a:pPr algn="just"/>
            <a:r>
              <a:rPr lang="en-US" sz="2700" dirty="0" smtClean="0"/>
              <a:t>The </a:t>
            </a:r>
            <a:r>
              <a:rPr lang="en-US" sz="2700" b="1" dirty="0" smtClean="0"/>
              <a:t>goal </a:t>
            </a:r>
            <a:r>
              <a:rPr lang="en-US" sz="2700" dirty="0" smtClean="0"/>
              <a:t>of teaching pronunciation is not to make the learners sound like native speakers of English. Only few highly gifted and motivated individuals can achieve it. </a:t>
            </a:r>
          </a:p>
          <a:p>
            <a:pPr algn="just"/>
            <a:r>
              <a:rPr lang="en-US" sz="2700" dirty="0" smtClean="0"/>
              <a:t>A more realistic approach is to enable the learners to pronounce the language without detracting from the ability to comprehend the message. </a:t>
            </a:r>
          </a:p>
          <a:p>
            <a:pPr algn="just"/>
            <a:r>
              <a:rPr lang="en-US" sz="2700" dirty="0" smtClean="0"/>
              <a:t>This approach to teaching pronunciation is </a:t>
            </a:r>
            <a:r>
              <a:rPr lang="en-US" sz="2700" smtClean="0"/>
              <a:t>called </a:t>
            </a:r>
            <a:r>
              <a:rPr lang="en-US" sz="2700" b="1" smtClean="0"/>
              <a:t>approximating</a:t>
            </a:r>
            <a:r>
              <a:rPr lang="en-US" sz="2700" smtClean="0"/>
              <a:t>. </a:t>
            </a:r>
            <a:r>
              <a:rPr lang="en-US" sz="2700" dirty="0" smtClean="0"/>
              <a:t>The target of teaching pronunciation is  to  develop  in learners</a:t>
            </a:r>
            <a:r>
              <a:rPr lang="en-US" sz="2700" b="1" dirty="0" smtClean="0"/>
              <a:t> phonetic competence,</a:t>
            </a:r>
            <a:r>
              <a:rPr lang="en-US" sz="2700" dirty="0" smtClean="0"/>
              <a:t> which is the knowledge of the English  phonetic  means such as phonemes, syllable formation, word stress and intonation.</a:t>
            </a:r>
            <a:endParaRPr lang="ru-RU" sz="2700" dirty="0" smtClean="0"/>
          </a:p>
          <a:p>
            <a:endParaRPr lang="ru-RU"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algn="ctr"/>
            <a:r>
              <a:rPr lang="en-US" dirty="0" smtClean="0"/>
              <a:t> </a:t>
            </a:r>
            <a:r>
              <a:rPr lang="ru-RU" dirty="0" smtClean="0"/>
              <a:t/>
            </a:r>
            <a:br>
              <a:rPr lang="ru-RU" dirty="0" smtClean="0"/>
            </a:br>
            <a:r>
              <a:rPr lang="en-US" dirty="0" smtClean="0"/>
              <a:t> </a:t>
            </a:r>
            <a:r>
              <a:rPr lang="ru-RU" dirty="0" smtClean="0"/>
              <a:t/>
            </a:r>
            <a:br>
              <a:rPr lang="ru-RU" dirty="0" smtClean="0"/>
            </a:br>
            <a:r>
              <a:rPr lang="en-US" b="1" dirty="0" smtClean="0"/>
              <a:t>Exploratory task 1.5</a:t>
            </a:r>
            <a:r>
              <a:rPr lang="ru-RU" dirty="0" smtClean="0"/>
              <a:t/>
            </a:r>
            <a:br>
              <a:rPr lang="ru-RU" dirty="0" smtClean="0"/>
            </a:br>
            <a:endParaRPr lang="ru-RU" dirty="0"/>
          </a:p>
        </p:txBody>
      </p:sp>
      <p:sp>
        <p:nvSpPr>
          <p:cNvPr id="3" name="Содержимое 2"/>
          <p:cNvSpPr>
            <a:spLocks noGrp="1"/>
          </p:cNvSpPr>
          <p:nvPr>
            <p:ph idx="1"/>
          </p:nvPr>
        </p:nvSpPr>
        <p:spPr>
          <a:xfrm>
            <a:off x="641713" y="2139134"/>
            <a:ext cx="7886700" cy="4351338"/>
          </a:xfrm>
        </p:spPr>
        <p:txBody>
          <a:bodyPr>
            <a:normAutofit/>
          </a:bodyPr>
          <a:lstStyle/>
          <a:p>
            <a:pPr algn="just">
              <a:buNone/>
            </a:pPr>
            <a:r>
              <a:rPr lang="ru-RU" sz="2500" dirty="0" smtClean="0"/>
              <a:t>   </a:t>
            </a:r>
            <a:r>
              <a:rPr lang="en-US" sz="2500" dirty="0" smtClean="0"/>
              <a:t>Choose </a:t>
            </a:r>
            <a:r>
              <a:rPr lang="en-US" sz="2500" dirty="0" smtClean="0"/>
              <a:t>the right stress for the following verbs, nouns, adjectives and adverbs. </a:t>
            </a:r>
            <a:endParaRPr lang="ru-RU" sz="2500" dirty="0"/>
          </a:p>
        </p:txBody>
      </p:sp>
      <p:pic>
        <p:nvPicPr>
          <p:cNvPr id="7170" name="Picture 2"/>
          <p:cNvPicPr>
            <a:picLocks noChangeAspect="1" noChangeArrowheads="1"/>
          </p:cNvPicPr>
          <p:nvPr/>
        </p:nvPicPr>
        <p:blipFill>
          <a:blip r:embed="rId2" cstate="print"/>
          <a:srcRect l="28212" t="63235" r="29722" b="25893"/>
          <a:stretch>
            <a:fillRect/>
          </a:stretch>
        </p:blipFill>
        <p:spPr bwMode="auto">
          <a:xfrm>
            <a:off x="365760" y="3306439"/>
            <a:ext cx="8373291" cy="1216673"/>
          </a:xfrm>
          <a:prstGeom prst="rect">
            <a:avLst/>
          </a:prstGeom>
          <a:noFill/>
          <a:ln w="9525">
            <a:noFill/>
            <a:miter lim="800000"/>
            <a:headEnd/>
            <a:tailEnd/>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normAutofit/>
          </a:bodyPr>
          <a:lstStyle/>
          <a:p>
            <a:pPr algn="just"/>
            <a:r>
              <a:rPr lang="en-US" sz="2500" dirty="0" smtClean="0"/>
              <a:t>Phonetic competence includes the knowledge of how speech sounds (phonemes) are used in actual speech production. </a:t>
            </a:r>
            <a:endParaRPr lang="ru-RU" sz="2500" dirty="0" smtClean="0"/>
          </a:p>
          <a:p>
            <a:pPr algn="just"/>
            <a:r>
              <a:rPr lang="en-US" sz="2500" dirty="0" smtClean="0"/>
              <a:t>This </a:t>
            </a:r>
            <a:r>
              <a:rPr lang="en-US" sz="2500" dirty="0" smtClean="0"/>
              <a:t>includes </a:t>
            </a:r>
            <a:r>
              <a:rPr lang="en-US" sz="2500" b="1" dirty="0" smtClean="0"/>
              <a:t>elisions </a:t>
            </a:r>
            <a:r>
              <a:rPr lang="en-US" sz="2500" dirty="0" smtClean="0"/>
              <a:t>(absence of sounds as in “Chris/t/</a:t>
            </a:r>
            <a:r>
              <a:rPr lang="en-US" sz="2500" dirty="0" err="1" smtClean="0"/>
              <a:t>mas</a:t>
            </a:r>
            <a:r>
              <a:rPr lang="en-US" sz="2500" dirty="0" smtClean="0"/>
              <a:t>”) and </a:t>
            </a:r>
            <a:r>
              <a:rPr lang="en-US" sz="2500" b="1" dirty="0" smtClean="0"/>
              <a:t>assimilation </a:t>
            </a:r>
            <a:r>
              <a:rPr lang="en-US" sz="2500" dirty="0" smtClean="0"/>
              <a:t>(where one sound merges in the next sound as in “</a:t>
            </a:r>
            <a:r>
              <a:rPr lang="en-US" sz="2500" dirty="0" err="1" smtClean="0"/>
              <a:t>hambag</a:t>
            </a:r>
            <a:r>
              <a:rPr lang="en-US" sz="2500" dirty="0" smtClean="0"/>
              <a:t>” standing for “handbag”). This is called “</a:t>
            </a:r>
            <a:r>
              <a:rPr lang="en-US" sz="2500" b="1" dirty="0" smtClean="0"/>
              <a:t>modification of phonemes in connected speech”.</a:t>
            </a:r>
            <a:r>
              <a:rPr lang="en-US" sz="2500" dirty="0" smtClean="0"/>
              <a:t> </a:t>
            </a:r>
            <a:endParaRPr lang="ru-RU" sz="2500"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849086" y="1028509"/>
            <a:ext cx="7393577" cy="3708708"/>
          </a:xfrm>
          <a:prstGeom prst="rect">
            <a:avLst/>
          </a:prstGeom>
        </p:spPr>
        <p:txBody>
          <a:bodyPr wrap="square">
            <a:spAutoFit/>
          </a:bodyPr>
          <a:lstStyle/>
          <a:p>
            <a:pPr algn="just">
              <a:spcBef>
                <a:spcPts val="600"/>
              </a:spcBef>
              <a:buFont typeface="Arial" pitchFamily="34" charset="0"/>
              <a:buChar char="•"/>
            </a:pPr>
            <a:r>
              <a:rPr lang="ru-RU" sz="2500" dirty="0" smtClean="0"/>
              <a:t>  </a:t>
            </a:r>
            <a:r>
              <a:rPr lang="en-US" sz="2500" dirty="0" smtClean="0"/>
              <a:t>There </a:t>
            </a:r>
            <a:r>
              <a:rPr lang="en-US" sz="2500" dirty="0" smtClean="0"/>
              <a:t>are some typical </a:t>
            </a:r>
            <a:r>
              <a:rPr lang="en-US" sz="2500" b="1" dirty="0" smtClean="0"/>
              <a:t>modifications of phonemes </a:t>
            </a:r>
            <a:r>
              <a:rPr lang="en-US" sz="2500" dirty="0" smtClean="0"/>
              <a:t>in connected oral speech. </a:t>
            </a:r>
            <a:endParaRPr lang="ru-RU" sz="2500" dirty="0" smtClean="0"/>
          </a:p>
          <a:p>
            <a:pPr algn="just">
              <a:spcBef>
                <a:spcPts val="600"/>
              </a:spcBef>
              <a:buFont typeface="Arial" pitchFamily="34" charset="0"/>
              <a:buChar char="•"/>
            </a:pPr>
            <a:r>
              <a:rPr lang="ru-RU" sz="2500" dirty="0" smtClean="0"/>
              <a:t> </a:t>
            </a:r>
            <a:r>
              <a:rPr lang="ru-RU" sz="2500" dirty="0" smtClean="0"/>
              <a:t> </a:t>
            </a:r>
            <a:r>
              <a:rPr lang="en-US" sz="2500" dirty="0" smtClean="0"/>
              <a:t>If </a:t>
            </a:r>
            <a:r>
              <a:rPr lang="en-US" sz="2500" dirty="0" smtClean="0"/>
              <a:t>these words are spelt as they are pronounced they will look like: “</a:t>
            </a:r>
            <a:r>
              <a:rPr lang="en-US" sz="2500" dirty="0" err="1" smtClean="0"/>
              <a:t>GrapeBritain</a:t>
            </a:r>
            <a:r>
              <a:rPr lang="en-US" sz="2500" dirty="0" smtClean="0"/>
              <a:t>” (Great Britain), “</a:t>
            </a:r>
            <a:r>
              <a:rPr lang="en-US" sz="2500" dirty="0" err="1" smtClean="0"/>
              <a:t>stapement</a:t>
            </a:r>
            <a:r>
              <a:rPr lang="en-US" sz="2500" dirty="0" smtClean="0"/>
              <a:t>” (statement), “</a:t>
            </a:r>
            <a:r>
              <a:rPr lang="en-US" sz="2500" dirty="0" err="1" smtClean="0"/>
              <a:t>lasyear</a:t>
            </a:r>
            <a:r>
              <a:rPr lang="en-US" sz="2500" dirty="0" smtClean="0"/>
              <a:t>” (last year), “</a:t>
            </a:r>
            <a:r>
              <a:rPr lang="en-US" sz="2500" dirty="0" err="1" smtClean="0"/>
              <a:t>aspecs</a:t>
            </a:r>
            <a:r>
              <a:rPr lang="en-US" sz="2500" dirty="0" smtClean="0"/>
              <a:t>” (aspects), “</a:t>
            </a:r>
            <a:r>
              <a:rPr lang="en-US" sz="2500" dirty="0" err="1" smtClean="0"/>
              <a:t>cabnet</a:t>
            </a:r>
            <a:r>
              <a:rPr lang="en-US" sz="2500" dirty="0" smtClean="0"/>
              <a:t>” (cabinet), “</a:t>
            </a:r>
            <a:r>
              <a:rPr lang="en-US" sz="2500" dirty="0" err="1" smtClean="0"/>
              <a:t>libry</a:t>
            </a:r>
            <a:r>
              <a:rPr lang="en-US" sz="2500" dirty="0" smtClean="0"/>
              <a:t>” (library) etc. </a:t>
            </a:r>
            <a:endParaRPr lang="ru-RU" sz="2500" dirty="0" smtClean="0"/>
          </a:p>
          <a:p>
            <a:pPr algn="just">
              <a:spcBef>
                <a:spcPts val="600"/>
              </a:spcBef>
              <a:buFont typeface="Arial" pitchFamily="34" charset="0"/>
              <a:buChar char="•"/>
            </a:pPr>
            <a:r>
              <a:rPr lang="ru-RU" sz="2500" dirty="0" smtClean="0"/>
              <a:t> </a:t>
            </a:r>
            <a:r>
              <a:rPr lang="ru-RU" sz="2500" dirty="0" smtClean="0"/>
              <a:t>  </a:t>
            </a:r>
            <a:r>
              <a:rPr lang="en-US" sz="2500" dirty="0" smtClean="0"/>
              <a:t>One </a:t>
            </a:r>
            <a:r>
              <a:rPr lang="en-US" sz="2500" dirty="0" smtClean="0"/>
              <a:t>of the reasons that the phonemes merge together in oral speech is that it saves articulation efforts in speakers. </a:t>
            </a:r>
            <a:endParaRPr lang="ru-RU" sz="2500" dirty="0" smtClean="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8650" y="534943"/>
            <a:ext cx="7886700" cy="1325563"/>
          </a:xfrm>
        </p:spPr>
        <p:txBody>
          <a:bodyPr/>
          <a:lstStyle/>
          <a:p>
            <a:pPr algn="ctr"/>
            <a:r>
              <a:rPr lang="en-US" b="1" dirty="0" smtClean="0"/>
              <a:t>SAQ 1.1</a:t>
            </a:r>
            <a:r>
              <a:rPr lang="ru-RU" dirty="0" smtClean="0"/>
              <a:t/>
            </a:r>
            <a:br>
              <a:rPr lang="ru-RU" dirty="0" smtClean="0"/>
            </a:br>
            <a:endParaRPr lang="ru-RU" dirty="0"/>
          </a:p>
        </p:txBody>
      </p:sp>
      <p:sp>
        <p:nvSpPr>
          <p:cNvPr id="3" name="Содержимое 2"/>
          <p:cNvSpPr>
            <a:spLocks noGrp="1"/>
          </p:cNvSpPr>
          <p:nvPr>
            <p:ph idx="1"/>
          </p:nvPr>
        </p:nvSpPr>
        <p:spPr/>
        <p:txBody>
          <a:bodyPr/>
          <a:lstStyle/>
          <a:p>
            <a:pPr algn="just"/>
            <a:r>
              <a:rPr lang="en-US" sz="2500" dirty="0" smtClean="0"/>
              <a:t> Match </a:t>
            </a:r>
            <a:r>
              <a:rPr lang="en-US" sz="2500" dirty="0" smtClean="0"/>
              <a:t>the following types of pronouncing well known words and word combinations with the type of phonemes modification in connected speech. </a:t>
            </a:r>
            <a:endParaRPr lang="en-US" sz="2500" dirty="0" smtClean="0"/>
          </a:p>
          <a:p>
            <a:pPr algn="just"/>
            <a:r>
              <a:rPr lang="en-US" sz="2500" dirty="0" smtClean="0"/>
              <a:t>Explain </a:t>
            </a:r>
            <a:r>
              <a:rPr lang="en-US" sz="2500" dirty="0" smtClean="0"/>
              <a:t>the articulation mechanism of these </a:t>
            </a:r>
            <a:r>
              <a:rPr lang="en-US" sz="2500" dirty="0" smtClean="0"/>
              <a:t>cases:</a:t>
            </a:r>
            <a:endParaRPr lang="ru-RU" sz="2500" dirty="0" smtClean="0"/>
          </a:p>
          <a:p>
            <a:endParaRPr lang="ru-RU" dirty="0"/>
          </a:p>
        </p:txBody>
      </p:sp>
      <p:pic>
        <p:nvPicPr>
          <p:cNvPr id="8194" name="Picture 2"/>
          <p:cNvPicPr>
            <a:picLocks noChangeAspect="1" noChangeArrowheads="1"/>
          </p:cNvPicPr>
          <p:nvPr/>
        </p:nvPicPr>
        <p:blipFill>
          <a:blip r:embed="rId2" cstate="print"/>
          <a:srcRect l="28312" t="62500" r="30224" b="17679"/>
          <a:stretch>
            <a:fillRect/>
          </a:stretch>
        </p:blipFill>
        <p:spPr bwMode="auto">
          <a:xfrm>
            <a:off x="890751" y="3540034"/>
            <a:ext cx="7241881" cy="1946365"/>
          </a:xfrm>
          <a:prstGeom prst="rect">
            <a:avLst/>
          </a:prstGeom>
          <a:noFill/>
          <a:ln w="9525">
            <a:noFill/>
            <a:miter lim="800000"/>
            <a:headEnd/>
            <a:tailEnd/>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654775" y="558528"/>
            <a:ext cx="7886700" cy="4351338"/>
          </a:xfrm>
        </p:spPr>
        <p:txBody>
          <a:bodyPr>
            <a:normAutofit fontScale="25000" lnSpcReduction="20000"/>
          </a:bodyPr>
          <a:lstStyle/>
          <a:p>
            <a:pPr algn="just">
              <a:buNone/>
            </a:pPr>
            <a:r>
              <a:rPr lang="en-US" sz="10000" dirty="0" smtClean="0"/>
              <a:t>   Merger </a:t>
            </a:r>
            <a:r>
              <a:rPr lang="en-US" sz="10000" dirty="0" smtClean="0"/>
              <a:t>of phonemes typical of conversational style can be found in the rap “Hello there now!” (pronounced rhythmically with four beats to a bar</a:t>
            </a:r>
            <a:r>
              <a:rPr lang="en-US" sz="10000" dirty="0" smtClean="0"/>
              <a:t>)</a:t>
            </a:r>
          </a:p>
          <a:p>
            <a:pPr algn="just">
              <a:buNone/>
            </a:pPr>
            <a:endParaRPr lang="ru-RU" sz="10000" dirty="0" smtClean="0"/>
          </a:p>
          <a:p>
            <a:pPr lvl="0">
              <a:buNone/>
            </a:pPr>
            <a:r>
              <a:rPr lang="en-US" sz="8000" b="1" i="1" dirty="0" smtClean="0"/>
              <a:t>Hello there now, </a:t>
            </a:r>
            <a:endParaRPr lang="ru-RU" sz="8000" dirty="0" smtClean="0"/>
          </a:p>
          <a:p>
            <a:pPr>
              <a:buNone/>
            </a:pPr>
            <a:r>
              <a:rPr lang="en-US" sz="8000" b="1" i="1" dirty="0" smtClean="0"/>
              <a:t>Where’ve you bin?</a:t>
            </a:r>
            <a:endParaRPr lang="ru-RU" sz="8000" dirty="0" smtClean="0"/>
          </a:p>
          <a:p>
            <a:pPr>
              <a:buNone/>
            </a:pPr>
            <a:r>
              <a:rPr lang="en-US" sz="8000" b="1" i="1" dirty="0" smtClean="0"/>
              <a:t>I called </a:t>
            </a:r>
            <a:r>
              <a:rPr lang="en-US" sz="8000" b="1" i="1" dirty="0" err="1" smtClean="0"/>
              <a:t>roun’ta</a:t>
            </a:r>
            <a:r>
              <a:rPr lang="en-US" sz="8000" b="1" i="1" dirty="0" smtClean="0"/>
              <a:t> see </a:t>
            </a:r>
            <a:r>
              <a:rPr lang="en-US" sz="8000" b="1" i="1" dirty="0" err="1" smtClean="0"/>
              <a:t>ya</a:t>
            </a:r>
            <a:r>
              <a:rPr lang="en-US" sz="8000" b="1" i="1" dirty="0" smtClean="0"/>
              <a:t>,</a:t>
            </a:r>
            <a:endParaRPr lang="ru-RU" sz="8000" dirty="0" smtClean="0"/>
          </a:p>
          <a:p>
            <a:pPr>
              <a:buNone/>
            </a:pPr>
            <a:r>
              <a:rPr lang="en-US" sz="8000" b="1" i="1" dirty="0" err="1" smtClean="0"/>
              <a:t>Butcha</a:t>
            </a:r>
            <a:r>
              <a:rPr lang="en-US" sz="8000" b="1" i="1" dirty="0" smtClean="0"/>
              <a:t> never in!</a:t>
            </a:r>
            <a:endParaRPr lang="ru-RU" sz="8000" dirty="0" smtClean="0"/>
          </a:p>
          <a:p>
            <a:pPr>
              <a:buNone/>
            </a:pPr>
            <a:endParaRPr lang="ru-RU" sz="8000" dirty="0" smtClean="0"/>
          </a:p>
          <a:p>
            <a:pPr lvl="0">
              <a:buNone/>
            </a:pPr>
            <a:r>
              <a:rPr lang="en-US" sz="8000" b="1" i="1" dirty="0" smtClean="0"/>
              <a:t>Oh </a:t>
            </a:r>
            <a:r>
              <a:rPr lang="en-US" sz="8000" b="1" i="1" dirty="0" err="1" smtClean="0"/>
              <a:t>didn’tcha</a:t>
            </a:r>
            <a:r>
              <a:rPr lang="en-US" sz="8000" b="1" i="1" dirty="0" smtClean="0"/>
              <a:t> know</a:t>
            </a:r>
            <a:endParaRPr lang="ru-RU" sz="8000" dirty="0" smtClean="0"/>
          </a:p>
          <a:p>
            <a:pPr>
              <a:buNone/>
            </a:pPr>
            <a:r>
              <a:rPr lang="en-US" sz="8000" b="1" i="1" dirty="0" smtClean="0"/>
              <a:t>I’ve moved away?</a:t>
            </a:r>
            <a:endParaRPr lang="ru-RU" sz="8000" dirty="0" smtClean="0"/>
          </a:p>
          <a:p>
            <a:pPr>
              <a:buNone/>
            </a:pPr>
            <a:r>
              <a:rPr lang="en-US" sz="8000" b="1" i="1" dirty="0" smtClean="0"/>
              <a:t>I’ve </a:t>
            </a:r>
            <a:r>
              <a:rPr lang="en-US" sz="8000" b="1" i="1" dirty="0" err="1" smtClean="0"/>
              <a:t>gotta</a:t>
            </a:r>
            <a:r>
              <a:rPr lang="en-US" sz="8000" b="1" i="1" dirty="0" smtClean="0"/>
              <a:t> new job</a:t>
            </a:r>
            <a:endParaRPr lang="ru-RU" sz="8000" dirty="0" smtClean="0"/>
          </a:p>
          <a:p>
            <a:pPr>
              <a:buNone/>
            </a:pPr>
            <a:r>
              <a:rPr lang="en-US" sz="8000" b="1" i="1" dirty="0" smtClean="0"/>
              <a:t>Bin gone since May</a:t>
            </a:r>
            <a:endParaRPr lang="ru-RU" sz="8000" dirty="0" smtClean="0"/>
          </a:p>
          <a:p>
            <a:pPr>
              <a:buNone/>
            </a:pPr>
            <a:r>
              <a:rPr lang="en-US" sz="8000" b="1" i="1" dirty="0" smtClean="0"/>
              <a:t> </a:t>
            </a:r>
            <a:endParaRPr lang="ru-RU" sz="8000" dirty="0" smtClean="0"/>
          </a:p>
          <a:p>
            <a:pPr>
              <a:buNone/>
            </a:pPr>
            <a:r>
              <a:rPr lang="en-US" sz="8000" b="1" i="1" dirty="0" err="1" smtClean="0"/>
              <a:t>Congratchulations</a:t>
            </a:r>
            <a:r>
              <a:rPr lang="en-US" sz="8000" b="1" i="1" dirty="0" smtClean="0"/>
              <a:t>! </a:t>
            </a:r>
            <a:endParaRPr lang="ru-RU" sz="8000" dirty="0" smtClean="0"/>
          </a:p>
          <a:p>
            <a:pPr>
              <a:buNone/>
            </a:pPr>
            <a:r>
              <a:rPr lang="en-US" sz="8000" b="1" i="1" dirty="0" smtClean="0"/>
              <a:t>That’s </a:t>
            </a:r>
            <a:r>
              <a:rPr lang="en-US" sz="8000" b="1" i="1" dirty="0" smtClean="0"/>
              <a:t>really great!</a:t>
            </a:r>
            <a:endParaRPr lang="ru-RU" sz="8000" dirty="0" smtClean="0"/>
          </a:p>
          <a:p>
            <a:pPr>
              <a:buNone/>
            </a:pPr>
            <a:r>
              <a:rPr lang="en-US" sz="8000" b="1" i="1" dirty="0" smtClean="0"/>
              <a:t> </a:t>
            </a:r>
            <a:r>
              <a:rPr lang="en-US" sz="8000" b="1" i="1" dirty="0" smtClean="0"/>
              <a:t>Hey</a:t>
            </a:r>
            <a:r>
              <a:rPr lang="en-US" sz="8000" b="1" i="1" dirty="0" smtClean="0"/>
              <a:t>, why </a:t>
            </a:r>
            <a:r>
              <a:rPr lang="en-US" sz="8000" b="1" i="1" dirty="0" err="1" smtClean="0"/>
              <a:t>do’ntcha</a:t>
            </a:r>
            <a:endParaRPr lang="ru-RU" sz="8000" dirty="0" smtClean="0"/>
          </a:p>
          <a:p>
            <a:pPr>
              <a:buNone/>
            </a:pPr>
            <a:r>
              <a:rPr lang="en-US" sz="8000" b="1" i="1" dirty="0" smtClean="0"/>
              <a:t> </a:t>
            </a:r>
            <a:r>
              <a:rPr lang="en-US" sz="8000" b="1" i="1" dirty="0" smtClean="0"/>
              <a:t>Come </a:t>
            </a:r>
            <a:r>
              <a:rPr lang="en-US" sz="8000" b="1" i="1" dirty="0" smtClean="0"/>
              <a:t>out an’ celebrate?</a:t>
            </a:r>
            <a:endParaRPr lang="ru-RU" sz="8000" dirty="0" smtClean="0"/>
          </a:p>
          <a:p>
            <a:pPr>
              <a:buNone/>
            </a:pPr>
            <a:endParaRPr lang="ru-RU" sz="4800" dirty="0" smtClean="0"/>
          </a:p>
          <a:p>
            <a:endParaRPr lang="ru-RU" sz="4800" dirty="0"/>
          </a:p>
        </p:txBody>
      </p:sp>
      <p:sp>
        <p:nvSpPr>
          <p:cNvPr id="4" name="TextBox 3"/>
          <p:cNvSpPr txBox="1"/>
          <p:nvPr/>
        </p:nvSpPr>
        <p:spPr>
          <a:xfrm>
            <a:off x="5355772" y="1854926"/>
            <a:ext cx="3004156" cy="4678204"/>
          </a:xfrm>
          <a:prstGeom prst="rect">
            <a:avLst/>
          </a:prstGeom>
          <a:noFill/>
        </p:spPr>
        <p:txBody>
          <a:bodyPr wrap="none" rtlCol="0">
            <a:spAutoFit/>
          </a:bodyPr>
          <a:lstStyle/>
          <a:p>
            <a:pPr lvl="0"/>
            <a:r>
              <a:rPr lang="en-US" sz="2000" b="1" i="1" dirty="0" smtClean="0"/>
              <a:t>Terrific idea!</a:t>
            </a:r>
            <a:endParaRPr lang="ru-RU" sz="2000" dirty="0" smtClean="0"/>
          </a:p>
          <a:p>
            <a:r>
              <a:rPr lang="en-US" sz="2000" b="1" i="1" dirty="0" smtClean="0"/>
              <a:t>Let’s hit the town.</a:t>
            </a:r>
            <a:endParaRPr lang="ru-RU" sz="2000" dirty="0" smtClean="0"/>
          </a:p>
          <a:p>
            <a:r>
              <a:rPr lang="en-US" sz="2000" b="1" i="1" dirty="0" err="1" smtClean="0"/>
              <a:t>Dja</a:t>
            </a:r>
            <a:r>
              <a:rPr lang="en-US" sz="2000" b="1" i="1" dirty="0" smtClean="0"/>
              <a:t> know that new place –</a:t>
            </a:r>
            <a:endParaRPr lang="ru-RU" sz="2000" dirty="0" smtClean="0"/>
          </a:p>
          <a:p>
            <a:r>
              <a:rPr lang="en-US" sz="2000" b="1" i="1" dirty="0" smtClean="0"/>
              <a:t>The Rose ‘n’ Crown?</a:t>
            </a:r>
            <a:endParaRPr lang="ru-RU" sz="2000" dirty="0" smtClean="0"/>
          </a:p>
          <a:p>
            <a:r>
              <a:rPr lang="en-US" sz="2000" b="1" i="1" dirty="0" smtClean="0"/>
              <a:t> </a:t>
            </a:r>
            <a:endParaRPr lang="ru-RU" sz="2000" dirty="0" smtClean="0"/>
          </a:p>
          <a:p>
            <a:pPr lvl="0"/>
            <a:r>
              <a:rPr lang="en-US" sz="2000" b="1" i="1" dirty="0" smtClean="0"/>
              <a:t>Yeah – see </a:t>
            </a:r>
            <a:r>
              <a:rPr lang="en-US" sz="2000" b="1" i="1" dirty="0" err="1" smtClean="0"/>
              <a:t>ya</a:t>
            </a:r>
            <a:r>
              <a:rPr lang="en-US" sz="2000" b="1" i="1" dirty="0" smtClean="0"/>
              <a:t> there</a:t>
            </a:r>
            <a:endParaRPr lang="ru-RU" sz="2000" dirty="0" smtClean="0"/>
          </a:p>
          <a:p>
            <a:r>
              <a:rPr lang="en-US" sz="2000" b="1" i="1" dirty="0" smtClean="0"/>
              <a:t>Bout half past eight.</a:t>
            </a:r>
            <a:endParaRPr lang="ru-RU" sz="2000" dirty="0" smtClean="0"/>
          </a:p>
          <a:p>
            <a:r>
              <a:rPr lang="en-US" sz="2000" b="1" i="1" dirty="0" err="1" smtClean="0"/>
              <a:t>Gotta</a:t>
            </a:r>
            <a:r>
              <a:rPr lang="en-US" sz="2000" b="1" i="1" dirty="0" smtClean="0"/>
              <a:t> get back now</a:t>
            </a:r>
            <a:endParaRPr lang="ru-RU" sz="2000" dirty="0" smtClean="0"/>
          </a:p>
          <a:p>
            <a:r>
              <a:rPr lang="en-US" sz="2000" b="1" i="1" dirty="0" smtClean="0"/>
              <a:t>Don’t </a:t>
            </a:r>
            <a:r>
              <a:rPr lang="en-US" sz="2000" b="1" i="1" dirty="0" err="1" smtClean="0"/>
              <a:t>wanna</a:t>
            </a:r>
            <a:r>
              <a:rPr lang="en-US" sz="2000" b="1" i="1" dirty="0" smtClean="0"/>
              <a:t> be late</a:t>
            </a:r>
            <a:endParaRPr lang="ru-RU" sz="2000" dirty="0" smtClean="0"/>
          </a:p>
          <a:p>
            <a:r>
              <a:rPr lang="en-US" sz="2000" b="1" i="1" dirty="0" smtClean="0"/>
              <a:t> </a:t>
            </a:r>
            <a:endParaRPr lang="ru-RU" sz="2000" dirty="0" smtClean="0"/>
          </a:p>
          <a:p>
            <a:pPr lvl="0"/>
            <a:r>
              <a:rPr lang="en-US" sz="2000" b="1" i="1" dirty="0" smtClean="0"/>
              <a:t>I’ve </a:t>
            </a:r>
            <a:r>
              <a:rPr lang="en-US" sz="2000" b="1" i="1" dirty="0" err="1" smtClean="0"/>
              <a:t>gotta</a:t>
            </a:r>
            <a:r>
              <a:rPr lang="en-US" sz="2000" b="1" i="1" dirty="0" smtClean="0"/>
              <a:t> go too –</a:t>
            </a:r>
            <a:endParaRPr lang="ru-RU" sz="2000" dirty="0" smtClean="0"/>
          </a:p>
          <a:p>
            <a:r>
              <a:rPr lang="en-US" sz="2000" b="1" i="1" dirty="0" smtClean="0"/>
              <a:t>It’s nearly noon</a:t>
            </a:r>
            <a:endParaRPr lang="ru-RU" sz="2000" dirty="0" smtClean="0"/>
          </a:p>
          <a:p>
            <a:r>
              <a:rPr lang="en-US" sz="2000" b="1" i="1" dirty="0" smtClean="0"/>
              <a:t>We’ll have a </a:t>
            </a:r>
            <a:r>
              <a:rPr lang="en-US" sz="2000" b="1" i="1" dirty="0" err="1" smtClean="0"/>
              <a:t>lotta</a:t>
            </a:r>
            <a:r>
              <a:rPr lang="en-US" sz="2000" b="1" i="1" dirty="0" smtClean="0"/>
              <a:t> fun,</a:t>
            </a:r>
            <a:endParaRPr lang="ru-RU" sz="2000" dirty="0" smtClean="0"/>
          </a:p>
          <a:p>
            <a:r>
              <a:rPr lang="en-US" sz="2000" b="1" i="1" dirty="0" smtClean="0"/>
              <a:t>I’ll see </a:t>
            </a:r>
            <a:r>
              <a:rPr lang="en-US" sz="2000" b="1" i="1" dirty="0" err="1" smtClean="0"/>
              <a:t>ya</a:t>
            </a:r>
            <a:r>
              <a:rPr lang="en-US" sz="2000" b="1" i="1" dirty="0" smtClean="0"/>
              <a:t> soon.</a:t>
            </a:r>
            <a:endParaRPr lang="ru-RU" sz="2000" dirty="0" smtClean="0"/>
          </a:p>
          <a:p>
            <a:endParaRPr lang="ru-RU"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en-US" b="1" dirty="0" smtClean="0"/>
              <a:t>Exploratory task 1.6</a:t>
            </a:r>
            <a:r>
              <a:rPr lang="ru-RU" dirty="0" smtClean="0"/>
              <a:t/>
            </a:r>
            <a:br>
              <a:rPr lang="ru-RU" dirty="0" smtClean="0"/>
            </a:br>
            <a:endParaRPr lang="ru-RU" dirty="0"/>
          </a:p>
        </p:txBody>
      </p:sp>
      <p:sp>
        <p:nvSpPr>
          <p:cNvPr id="3" name="Содержимое 2"/>
          <p:cNvSpPr>
            <a:spLocks noGrp="1"/>
          </p:cNvSpPr>
          <p:nvPr>
            <p:ph idx="1"/>
          </p:nvPr>
        </p:nvSpPr>
        <p:spPr>
          <a:xfrm>
            <a:off x="628650" y="1250859"/>
            <a:ext cx="7886700" cy="4351338"/>
          </a:xfrm>
        </p:spPr>
        <p:txBody>
          <a:bodyPr/>
          <a:lstStyle/>
          <a:p>
            <a:pPr algn="just"/>
            <a:r>
              <a:rPr lang="en-US" sz="2500" dirty="0" smtClean="0"/>
              <a:t>There </a:t>
            </a:r>
            <a:r>
              <a:rPr lang="en-US" sz="2500" dirty="0" smtClean="0"/>
              <a:t>are English jokes that are based on modification of phonemes. </a:t>
            </a:r>
            <a:endParaRPr lang="en-US" sz="2500" dirty="0" smtClean="0"/>
          </a:p>
          <a:p>
            <a:pPr algn="just"/>
            <a:r>
              <a:rPr lang="en-US" sz="2500" dirty="0" smtClean="0"/>
              <a:t>Read </a:t>
            </a:r>
            <a:r>
              <a:rPr lang="en-US" sz="2500" dirty="0" smtClean="0"/>
              <a:t>the following jokes and explain what produces the pun effect in them. </a:t>
            </a:r>
            <a:endParaRPr lang="en-US" sz="2500" dirty="0" smtClean="0"/>
          </a:p>
          <a:p>
            <a:pPr algn="just"/>
            <a:r>
              <a:rPr lang="en-US" sz="2500" dirty="0" smtClean="0"/>
              <a:t>Give </a:t>
            </a:r>
            <a:r>
              <a:rPr lang="en-US" sz="2500" dirty="0" smtClean="0"/>
              <a:t>the standard spelling of the pun line (line that has a “word play” in it). Try to trace the path from the full pronunciation of the phrase to the reduced conversational style.</a:t>
            </a:r>
            <a:endParaRPr lang="ru-RU" sz="2500" dirty="0" smtClean="0"/>
          </a:p>
          <a:p>
            <a:endParaRPr lang="ru-RU" dirty="0"/>
          </a:p>
        </p:txBody>
      </p:sp>
      <p:pic>
        <p:nvPicPr>
          <p:cNvPr id="9218" name="Picture 2"/>
          <p:cNvPicPr>
            <a:picLocks noChangeAspect="1" noChangeArrowheads="1"/>
          </p:cNvPicPr>
          <p:nvPr/>
        </p:nvPicPr>
        <p:blipFill>
          <a:blip r:embed="rId2" cstate="print"/>
          <a:srcRect l="28212" t="45956" r="29722" b="21071"/>
          <a:stretch>
            <a:fillRect/>
          </a:stretch>
        </p:blipFill>
        <p:spPr bwMode="auto">
          <a:xfrm>
            <a:off x="3370218" y="4263103"/>
            <a:ext cx="5473337" cy="2412018"/>
          </a:xfrm>
          <a:prstGeom prst="rect">
            <a:avLst/>
          </a:prstGeom>
          <a:noFill/>
          <a:ln w="9525">
            <a:noFill/>
            <a:miter lim="800000"/>
            <a:headEnd/>
            <a:tailEnd/>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lstStyle/>
          <a:p>
            <a:pPr algn="just"/>
            <a:r>
              <a:rPr lang="en-US" sz="2500" b="1" dirty="0" smtClean="0"/>
              <a:t>Major components </a:t>
            </a:r>
            <a:r>
              <a:rPr lang="en-US" sz="2500" dirty="0" smtClean="0"/>
              <a:t>of teaching pronunciation are English sounds and intonation. </a:t>
            </a:r>
            <a:r>
              <a:rPr lang="en-US" sz="2500" b="1" dirty="0" smtClean="0"/>
              <a:t>English consonants </a:t>
            </a:r>
            <a:r>
              <a:rPr lang="en-US" sz="2500" dirty="0" smtClean="0"/>
              <a:t>(24) are represented in the chart below:</a:t>
            </a:r>
            <a:endParaRPr lang="ru-RU" sz="2500" dirty="0" smtClean="0"/>
          </a:p>
          <a:p>
            <a:endParaRPr lang="ru-RU" dirty="0"/>
          </a:p>
        </p:txBody>
      </p:sp>
      <p:pic>
        <p:nvPicPr>
          <p:cNvPr id="10242" name="Picture 2"/>
          <p:cNvPicPr>
            <a:picLocks noChangeAspect="1" noChangeArrowheads="1"/>
          </p:cNvPicPr>
          <p:nvPr/>
        </p:nvPicPr>
        <p:blipFill>
          <a:blip r:embed="rId2" cstate="print"/>
          <a:srcRect l="27308" t="51838" r="29722" b="26429"/>
          <a:stretch>
            <a:fillRect/>
          </a:stretch>
        </p:blipFill>
        <p:spPr bwMode="auto">
          <a:xfrm>
            <a:off x="840369" y="3047487"/>
            <a:ext cx="7428419" cy="2112341"/>
          </a:xfrm>
          <a:prstGeom prst="rect">
            <a:avLst/>
          </a:prstGeom>
          <a:noFill/>
          <a:ln w="9525">
            <a:noFill/>
            <a:miter lim="800000"/>
            <a:headEnd/>
            <a:tailEnd/>
          </a:ln>
        </p:spPr>
      </p:pic>
      <p:sp>
        <p:nvSpPr>
          <p:cNvPr id="5" name="TextBox 4"/>
          <p:cNvSpPr txBox="1"/>
          <p:nvPr/>
        </p:nvSpPr>
        <p:spPr>
          <a:xfrm>
            <a:off x="392335" y="5251268"/>
            <a:ext cx="8542660" cy="754053"/>
          </a:xfrm>
          <a:prstGeom prst="rect">
            <a:avLst/>
          </a:prstGeom>
          <a:noFill/>
        </p:spPr>
        <p:txBody>
          <a:bodyPr wrap="none" rtlCol="0">
            <a:spAutoFit/>
          </a:bodyPr>
          <a:lstStyle/>
          <a:p>
            <a:r>
              <a:rPr lang="en-US" sz="2500" dirty="0" smtClean="0"/>
              <a:t>These sounds make up the target in teaching English consonants</a:t>
            </a:r>
            <a:endParaRPr lang="ru-RU" sz="2500" dirty="0" smtClean="0"/>
          </a:p>
          <a:p>
            <a:endParaRPr lang="ru-RU"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sp>
        <p:nvSpPr>
          <p:cNvPr id="3" name="Содержимое 2"/>
          <p:cNvSpPr>
            <a:spLocks noGrp="1"/>
          </p:cNvSpPr>
          <p:nvPr>
            <p:ph idx="1"/>
          </p:nvPr>
        </p:nvSpPr>
        <p:spPr/>
        <p:txBody>
          <a:bodyPr/>
          <a:lstStyle/>
          <a:p>
            <a:pPr algn="just"/>
            <a:r>
              <a:rPr lang="en-US" sz="2500" b="1" dirty="0" smtClean="0"/>
              <a:t>Vowel sounds </a:t>
            </a:r>
            <a:r>
              <a:rPr lang="en-US" sz="2500" dirty="0" smtClean="0"/>
              <a:t>can be distinguished from one another  by which part of the tongue is involved (front, central, back) and by how high the tongue is when the sound is produced (high, mid, low). </a:t>
            </a:r>
            <a:endParaRPr lang="en-US" sz="2500" dirty="0" smtClean="0"/>
          </a:p>
          <a:p>
            <a:pPr algn="just"/>
            <a:r>
              <a:rPr lang="en-US" sz="2500" dirty="0" smtClean="0"/>
              <a:t>These </a:t>
            </a:r>
            <a:r>
              <a:rPr lang="en-US" sz="2500" dirty="0" smtClean="0"/>
              <a:t>two dimensions are summarized in the vowel quadrant:</a:t>
            </a:r>
            <a:endParaRPr lang="ru-RU" sz="2500" dirty="0" smtClean="0"/>
          </a:p>
          <a:p>
            <a:endParaRPr lang="ru-RU" dirty="0"/>
          </a:p>
        </p:txBody>
      </p:sp>
      <p:pic>
        <p:nvPicPr>
          <p:cNvPr id="11266" name="Picture 2"/>
          <p:cNvPicPr>
            <a:picLocks noChangeAspect="1" noChangeArrowheads="1"/>
          </p:cNvPicPr>
          <p:nvPr/>
        </p:nvPicPr>
        <p:blipFill>
          <a:blip r:embed="rId2" cstate="print"/>
          <a:srcRect l="28037" t="38036" r="35920" b="36786"/>
          <a:stretch>
            <a:fillRect/>
          </a:stretch>
        </p:blipFill>
        <p:spPr bwMode="auto">
          <a:xfrm>
            <a:off x="2326015" y="3866605"/>
            <a:ext cx="6086465" cy="2390504"/>
          </a:xfrm>
          <a:prstGeom prst="rect">
            <a:avLst/>
          </a:prstGeom>
          <a:noFill/>
          <a:ln w="9525">
            <a:noFill/>
            <a:miter lim="800000"/>
            <a:headEnd/>
            <a:tailEnd/>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628650" y="1290048"/>
            <a:ext cx="7886700" cy="4351338"/>
          </a:xfrm>
        </p:spPr>
        <p:txBody>
          <a:bodyPr/>
          <a:lstStyle/>
          <a:p>
            <a:pPr algn="just"/>
            <a:r>
              <a:rPr lang="en-US" sz="2500" dirty="0" smtClean="0"/>
              <a:t>A typically English feature of the vowel system is the </a:t>
            </a:r>
            <a:r>
              <a:rPr lang="en-US" sz="2500" b="1" dirty="0" smtClean="0"/>
              <a:t>diphthongs </a:t>
            </a:r>
            <a:r>
              <a:rPr lang="en-US" sz="2500" dirty="0" smtClean="0"/>
              <a:t>or the vowel glides. </a:t>
            </a:r>
            <a:endParaRPr lang="en-US" sz="2500" dirty="0" smtClean="0"/>
          </a:p>
          <a:p>
            <a:pPr algn="just"/>
            <a:r>
              <a:rPr lang="en-US" sz="2500" dirty="0" smtClean="0"/>
              <a:t>The </a:t>
            </a:r>
            <a:r>
              <a:rPr lang="en-US" sz="2500" dirty="0" smtClean="0"/>
              <a:t>vowel glide in the  English diphthongs is shown in the quadrant below:</a:t>
            </a:r>
            <a:endParaRPr lang="ru-RU" sz="2500" dirty="0" smtClean="0"/>
          </a:p>
          <a:p>
            <a:endParaRPr lang="ru-RU" dirty="0"/>
          </a:p>
        </p:txBody>
      </p:sp>
      <p:pic>
        <p:nvPicPr>
          <p:cNvPr id="12290" name="Picture 2"/>
          <p:cNvPicPr>
            <a:picLocks noChangeAspect="1" noChangeArrowheads="1"/>
          </p:cNvPicPr>
          <p:nvPr/>
        </p:nvPicPr>
        <p:blipFill>
          <a:blip r:embed="rId2" cstate="print"/>
          <a:srcRect l="28111" t="54596" r="29722" b="28214"/>
          <a:stretch>
            <a:fillRect/>
          </a:stretch>
        </p:blipFill>
        <p:spPr bwMode="auto">
          <a:xfrm>
            <a:off x="531224" y="3027124"/>
            <a:ext cx="8051074" cy="1845321"/>
          </a:xfrm>
          <a:prstGeom prst="rect">
            <a:avLst/>
          </a:prstGeom>
          <a:noFill/>
          <a:ln w="9525">
            <a:noFill/>
            <a:miter lim="800000"/>
            <a:headEnd/>
            <a:tailEnd/>
          </a:ln>
        </p:spPr>
      </p:pic>
      <p:sp>
        <p:nvSpPr>
          <p:cNvPr id="5" name="TextBox 4"/>
          <p:cNvSpPr txBox="1"/>
          <p:nvPr/>
        </p:nvSpPr>
        <p:spPr>
          <a:xfrm>
            <a:off x="1580605" y="5055326"/>
            <a:ext cx="5962401" cy="754053"/>
          </a:xfrm>
          <a:prstGeom prst="rect">
            <a:avLst/>
          </a:prstGeom>
          <a:noFill/>
        </p:spPr>
        <p:txBody>
          <a:bodyPr wrap="none" rtlCol="0">
            <a:spAutoFit/>
          </a:bodyPr>
          <a:lstStyle/>
          <a:p>
            <a:r>
              <a:rPr lang="en-US" sz="2500" dirty="0" smtClean="0"/>
              <a:t>E.g. play, near, town, pair, time, tour, toy etc</a:t>
            </a:r>
            <a:r>
              <a:rPr lang="en-US" sz="2500" dirty="0" smtClean="0"/>
              <a:t>.</a:t>
            </a:r>
            <a:endParaRPr lang="ru-RU" sz="2500" dirty="0" smtClean="0"/>
          </a:p>
          <a:p>
            <a:endParaRPr lang="ru-RU"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628650" y="558527"/>
            <a:ext cx="7886700" cy="4351338"/>
          </a:xfrm>
        </p:spPr>
        <p:txBody>
          <a:bodyPr/>
          <a:lstStyle/>
          <a:p>
            <a:pPr algn="just"/>
            <a:r>
              <a:rPr lang="en-US" sz="2500" b="1" dirty="0" smtClean="0"/>
              <a:t>English intonation</a:t>
            </a:r>
            <a:r>
              <a:rPr lang="en-US" sz="2500" dirty="0" smtClean="0"/>
              <a:t> can be introduced to the learners as the variation of the voice pitch levels. </a:t>
            </a:r>
            <a:endParaRPr lang="en-US" sz="2500" dirty="0" smtClean="0"/>
          </a:p>
          <a:p>
            <a:pPr algn="just"/>
            <a:r>
              <a:rPr lang="en-US" sz="2500" dirty="0" smtClean="0"/>
              <a:t>This </a:t>
            </a:r>
            <a:r>
              <a:rPr lang="en-US" sz="2500" dirty="0" smtClean="0"/>
              <a:t>can be compared to the variation on the music staff. The staff and an example sentence can be drawn as follows:</a:t>
            </a:r>
            <a:endParaRPr lang="ru-RU" sz="2500" dirty="0" smtClean="0"/>
          </a:p>
          <a:p>
            <a:endParaRPr lang="ru-RU" dirty="0"/>
          </a:p>
        </p:txBody>
      </p:sp>
      <p:pic>
        <p:nvPicPr>
          <p:cNvPr id="13315" name="Picture 3"/>
          <p:cNvPicPr>
            <a:picLocks noChangeAspect="1" noChangeArrowheads="1"/>
          </p:cNvPicPr>
          <p:nvPr/>
        </p:nvPicPr>
        <p:blipFill>
          <a:blip r:embed="rId2" cstate="print"/>
          <a:srcRect l="28113" t="54554" r="30423" b="34553"/>
          <a:stretch>
            <a:fillRect/>
          </a:stretch>
        </p:blipFill>
        <p:spPr bwMode="auto">
          <a:xfrm>
            <a:off x="221185" y="2644076"/>
            <a:ext cx="8542454" cy="1261718"/>
          </a:xfrm>
          <a:prstGeom prst="rect">
            <a:avLst/>
          </a:prstGeom>
          <a:noFill/>
          <a:ln w="9525">
            <a:noFill/>
            <a:miter lim="800000"/>
            <a:headEnd/>
            <a:tailEnd/>
          </a:ln>
        </p:spPr>
      </p:pic>
      <p:sp>
        <p:nvSpPr>
          <p:cNvPr id="6" name="TextBox 5"/>
          <p:cNvSpPr txBox="1"/>
          <p:nvPr/>
        </p:nvSpPr>
        <p:spPr>
          <a:xfrm>
            <a:off x="658906" y="3698648"/>
            <a:ext cx="8001000" cy="2185214"/>
          </a:xfrm>
          <a:prstGeom prst="rect">
            <a:avLst/>
          </a:prstGeom>
          <a:noFill/>
        </p:spPr>
        <p:txBody>
          <a:bodyPr wrap="square" rtlCol="0">
            <a:spAutoFit/>
          </a:bodyPr>
          <a:lstStyle/>
          <a:p>
            <a:pPr algn="just"/>
            <a:r>
              <a:rPr lang="en-US" dirty="0" smtClean="0"/>
              <a:t> </a:t>
            </a:r>
            <a:endParaRPr lang="ru-RU" sz="2500" dirty="0" smtClean="0"/>
          </a:p>
          <a:p>
            <a:pPr algn="just"/>
            <a:r>
              <a:rPr lang="en-US" sz="2500" b="1" dirty="0" smtClean="0"/>
              <a:t>Major intonation tone groups are</a:t>
            </a:r>
            <a:r>
              <a:rPr lang="en-US" sz="2500" dirty="0" smtClean="0"/>
              <a:t>: </a:t>
            </a:r>
            <a:r>
              <a:rPr lang="en-US" sz="2500" i="1" dirty="0" smtClean="0"/>
              <a:t>low rise and low fall, high rise and high fall, fall-rise (within one syllable</a:t>
            </a:r>
            <a:r>
              <a:rPr lang="en-US" sz="2500" i="1" dirty="0" smtClean="0"/>
              <a:t>), rise-fall </a:t>
            </a:r>
            <a:r>
              <a:rPr lang="en-US" sz="2500" i="1" dirty="0" smtClean="0"/>
              <a:t>(within one syllable), fall + rise (within a series of syllables) and rise + fall (within a series of syllables), mid-level tone</a:t>
            </a:r>
            <a:r>
              <a:rPr lang="en-US" sz="2500" dirty="0" smtClean="0"/>
              <a:t>.</a:t>
            </a:r>
            <a:endParaRPr lang="ru-RU" sz="2500" dirty="0" smtClean="0"/>
          </a:p>
          <a:p>
            <a:endParaRPr lang="ru-RU"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en-US" b="1" dirty="0" smtClean="0"/>
              <a:t>Exploratory task 1.7</a:t>
            </a:r>
            <a:r>
              <a:rPr lang="ru-RU" b="1" dirty="0" smtClean="0"/>
              <a:t/>
            </a:r>
            <a:br>
              <a:rPr lang="ru-RU" b="1" dirty="0" smtClean="0"/>
            </a:br>
            <a:endParaRPr lang="ru-RU" dirty="0"/>
          </a:p>
        </p:txBody>
      </p:sp>
      <p:sp>
        <p:nvSpPr>
          <p:cNvPr id="3" name="Содержимое 2"/>
          <p:cNvSpPr>
            <a:spLocks noGrp="1"/>
          </p:cNvSpPr>
          <p:nvPr>
            <p:ph idx="1"/>
          </p:nvPr>
        </p:nvSpPr>
        <p:spPr>
          <a:xfrm>
            <a:off x="628650" y="1642745"/>
            <a:ext cx="7886700" cy="4351338"/>
          </a:xfrm>
        </p:spPr>
        <p:txBody>
          <a:bodyPr>
            <a:normAutofit/>
          </a:bodyPr>
          <a:lstStyle/>
          <a:p>
            <a:pPr algn="just"/>
            <a:r>
              <a:rPr lang="en-US" sz="2500" dirty="0" smtClean="0"/>
              <a:t>Match the following phrases in the dialogue with the appropriate tone-groups. </a:t>
            </a:r>
            <a:endParaRPr lang="en-US" sz="2500" dirty="0" smtClean="0"/>
          </a:p>
          <a:p>
            <a:pPr algn="just"/>
            <a:r>
              <a:rPr lang="en-US" sz="2500" dirty="0" smtClean="0"/>
              <a:t>Compare </a:t>
            </a:r>
            <a:r>
              <a:rPr lang="en-US" sz="2500" dirty="0" smtClean="0"/>
              <a:t>your results with your peers</a:t>
            </a:r>
            <a:r>
              <a:rPr lang="en-US" sz="2500" dirty="0" smtClean="0"/>
              <a:t>’:</a:t>
            </a:r>
            <a:endParaRPr lang="ru-RU" sz="2500" dirty="0"/>
          </a:p>
        </p:txBody>
      </p:sp>
      <p:pic>
        <p:nvPicPr>
          <p:cNvPr id="14338" name="Picture 2"/>
          <p:cNvPicPr>
            <a:picLocks noChangeAspect="1" noChangeArrowheads="1"/>
          </p:cNvPicPr>
          <p:nvPr/>
        </p:nvPicPr>
        <p:blipFill>
          <a:blip r:embed="rId2" cstate="print"/>
          <a:srcRect l="27910" t="53125" r="29722" b="20179"/>
          <a:stretch>
            <a:fillRect/>
          </a:stretch>
        </p:blipFill>
        <p:spPr bwMode="auto">
          <a:xfrm>
            <a:off x="953590" y="3082833"/>
            <a:ext cx="7308826" cy="2589263"/>
          </a:xfrm>
          <a:prstGeom prst="rect">
            <a:avLst/>
          </a:prstGeom>
          <a:noFill/>
          <a:ln w="9525">
            <a:noFill/>
            <a:miter lim="800000"/>
            <a:headEnd/>
            <a:tailEnd/>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8650" y="548006"/>
            <a:ext cx="7886700" cy="1325563"/>
          </a:xfrm>
        </p:spPr>
        <p:txBody>
          <a:bodyPr>
            <a:normAutofit fontScale="90000"/>
          </a:bodyPr>
          <a:lstStyle/>
          <a:p>
            <a:pPr algn="ctr"/>
            <a:r>
              <a:rPr lang="en-US" b="1" dirty="0" smtClean="0"/>
              <a:t>Input reading 2</a:t>
            </a:r>
            <a:r>
              <a:rPr lang="ru-RU" b="1" dirty="0" smtClean="0"/>
              <a:t/>
            </a:r>
            <a:br>
              <a:rPr lang="ru-RU" b="1" dirty="0" smtClean="0"/>
            </a:br>
            <a:r>
              <a:rPr lang="en-US" b="1" dirty="0" smtClean="0"/>
              <a:t>Warming up discussion 2.1</a:t>
            </a:r>
            <a:r>
              <a:rPr lang="ru-RU" b="1" dirty="0" smtClean="0"/>
              <a:t/>
            </a:r>
            <a:br>
              <a:rPr lang="ru-RU" b="1" dirty="0" smtClean="0"/>
            </a:br>
            <a:endParaRPr lang="ru-RU" dirty="0"/>
          </a:p>
        </p:txBody>
      </p:sp>
      <p:sp>
        <p:nvSpPr>
          <p:cNvPr id="3" name="Содержимое 2"/>
          <p:cNvSpPr>
            <a:spLocks noGrp="1"/>
          </p:cNvSpPr>
          <p:nvPr>
            <p:ph idx="1"/>
          </p:nvPr>
        </p:nvSpPr>
        <p:spPr/>
        <p:txBody>
          <a:bodyPr/>
          <a:lstStyle/>
          <a:p>
            <a:pPr algn="just"/>
            <a:r>
              <a:rPr lang="en-US" sz="2500" dirty="0" smtClean="0"/>
              <a:t>There are two kinds of knowledge in mastering the English pronunciation. </a:t>
            </a:r>
            <a:endParaRPr lang="en-US" sz="2500" dirty="0" smtClean="0"/>
          </a:p>
          <a:p>
            <a:pPr algn="just"/>
            <a:r>
              <a:rPr lang="en-US" sz="2500" dirty="0" smtClean="0"/>
              <a:t>One </a:t>
            </a:r>
            <a:r>
              <a:rPr lang="en-US" sz="2500" dirty="0" smtClean="0"/>
              <a:t>type of knowledge is </a:t>
            </a:r>
            <a:r>
              <a:rPr lang="en-US" sz="2500" b="1" dirty="0" smtClean="0"/>
              <a:t>intuitive</a:t>
            </a:r>
            <a:r>
              <a:rPr lang="en-US" sz="2500" dirty="0" smtClean="0"/>
              <a:t>, which is a language feeling. </a:t>
            </a:r>
            <a:endParaRPr lang="en-US" sz="2500" dirty="0" smtClean="0"/>
          </a:p>
          <a:p>
            <a:pPr algn="just"/>
            <a:r>
              <a:rPr lang="en-US" sz="2500" dirty="0" smtClean="0"/>
              <a:t>The </a:t>
            </a:r>
            <a:r>
              <a:rPr lang="en-US" sz="2500" dirty="0" smtClean="0"/>
              <a:t>other type of knowledge is </a:t>
            </a:r>
            <a:r>
              <a:rPr lang="en-US" sz="2500" b="1" dirty="0" smtClean="0"/>
              <a:t>analytic </a:t>
            </a:r>
            <a:r>
              <a:rPr lang="en-US" sz="2500" dirty="0" smtClean="0"/>
              <a:t>and is based on the knowledge of articulation.. List all the “pros” and “cons” of the intuitive and analytic ways to teach English pronunciation</a:t>
            </a:r>
            <a:endParaRPr lang="ru-RU" sz="2500" dirty="0" smtClean="0"/>
          </a:p>
          <a:p>
            <a:endParaRPr lang="ru-RU" dirty="0"/>
          </a:p>
        </p:txBody>
      </p:sp>
      <p:pic>
        <p:nvPicPr>
          <p:cNvPr id="15362" name="Picture 2"/>
          <p:cNvPicPr>
            <a:picLocks noChangeAspect="1" noChangeArrowheads="1"/>
          </p:cNvPicPr>
          <p:nvPr/>
        </p:nvPicPr>
        <p:blipFill>
          <a:blip r:embed="rId2" cstate="print"/>
          <a:srcRect l="28212" t="65257" r="29722" b="24465"/>
          <a:stretch>
            <a:fillRect/>
          </a:stretch>
        </p:blipFill>
        <p:spPr bwMode="auto">
          <a:xfrm>
            <a:off x="366334" y="4956587"/>
            <a:ext cx="8421151" cy="1156830"/>
          </a:xfrm>
          <a:prstGeom prst="rect">
            <a:avLst/>
          </a:prstGeom>
          <a:noFill/>
          <a:ln w="9525">
            <a:noFill/>
            <a:miter lim="800000"/>
            <a:headEnd/>
            <a:tailEnd/>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8650" y="521880"/>
            <a:ext cx="7886700" cy="1325563"/>
          </a:xfrm>
        </p:spPr>
        <p:txBody>
          <a:bodyPr>
            <a:normAutofit fontScale="90000"/>
          </a:bodyPr>
          <a:lstStyle/>
          <a:p>
            <a:pPr algn="ctr"/>
            <a:r>
              <a:rPr lang="en-US" b="1" dirty="0" smtClean="0"/>
              <a:t>Techniques for teaching </a:t>
            </a:r>
            <a:r>
              <a:rPr lang="en-US" b="1" dirty="0" smtClean="0"/>
              <a:t>pronunciation</a:t>
            </a:r>
            <a:r>
              <a:rPr lang="ru-RU" dirty="0" smtClean="0"/>
              <a:t/>
            </a:r>
            <a:br>
              <a:rPr lang="ru-RU" dirty="0" smtClean="0"/>
            </a:br>
            <a:endParaRPr lang="ru-RU" dirty="0"/>
          </a:p>
        </p:txBody>
      </p:sp>
      <p:sp>
        <p:nvSpPr>
          <p:cNvPr id="3" name="Содержимое 2"/>
          <p:cNvSpPr>
            <a:spLocks noGrp="1"/>
          </p:cNvSpPr>
          <p:nvPr>
            <p:ph idx="1"/>
          </p:nvPr>
        </p:nvSpPr>
        <p:spPr/>
        <p:txBody>
          <a:bodyPr>
            <a:normAutofit/>
          </a:bodyPr>
          <a:lstStyle/>
          <a:p>
            <a:pPr algn="just"/>
            <a:r>
              <a:rPr lang="en-US" sz="2500" dirty="0" smtClean="0"/>
              <a:t>There are techniques for teaching pronunciation that have traditionally been used and are still being used in instructed settings. </a:t>
            </a:r>
            <a:endParaRPr lang="en-US" sz="2500" dirty="0" smtClean="0"/>
          </a:p>
          <a:p>
            <a:pPr algn="just"/>
            <a:r>
              <a:rPr lang="en-US" sz="2500" dirty="0" smtClean="0"/>
              <a:t>The </a:t>
            </a:r>
            <a:r>
              <a:rPr lang="en-US" sz="2500" dirty="0" smtClean="0"/>
              <a:t>traditional approach to teaching pronunciation that still survives is the “</a:t>
            </a:r>
            <a:r>
              <a:rPr lang="en-US" sz="2500" b="1" dirty="0" smtClean="0"/>
              <a:t>pronunciation drill”. </a:t>
            </a:r>
            <a:endParaRPr lang="en-US" sz="2500" b="1" dirty="0" smtClean="0"/>
          </a:p>
          <a:p>
            <a:pPr algn="just"/>
            <a:r>
              <a:rPr lang="en-US" sz="2500" dirty="0" smtClean="0"/>
              <a:t>Drills </a:t>
            </a:r>
            <a:r>
              <a:rPr lang="en-US" sz="2500" dirty="0" smtClean="0"/>
              <a:t>are still very popular and there are a number of reasons for that. Drills mean engaging the students in the narrowly defined tasks. This provides emotional security for the learners and teachers. </a:t>
            </a:r>
            <a:endParaRPr lang="ru-RU" sz="2500" dirty="0" smtClean="0"/>
          </a:p>
          <a:p>
            <a:endParaRPr lang="ru-RU"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227909" y="1070376"/>
            <a:ext cx="6648994" cy="4093428"/>
          </a:xfrm>
          <a:prstGeom prst="rect">
            <a:avLst/>
          </a:prstGeom>
        </p:spPr>
        <p:txBody>
          <a:bodyPr wrap="square">
            <a:spAutoFit/>
          </a:bodyPr>
          <a:lstStyle/>
          <a:p>
            <a:pPr algn="just">
              <a:spcBef>
                <a:spcPts val="600"/>
              </a:spcBef>
              <a:buFont typeface="Arial" pitchFamily="34" charset="0"/>
              <a:buChar char="•"/>
            </a:pPr>
            <a:r>
              <a:rPr lang="en-US" sz="2500" dirty="0" smtClean="0"/>
              <a:t>  Drills </a:t>
            </a:r>
            <a:r>
              <a:rPr lang="en-US" sz="2500" dirty="0" smtClean="0"/>
              <a:t>are relatively easy to perform. They guarantee in most cases the immediate result of mastering the learning material. </a:t>
            </a:r>
            <a:endParaRPr lang="en-US" sz="2500" dirty="0" smtClean="0"/>
          </a:p>
          <a:p>
            <a:pPr algn="just">
              <a:spcBef>
                <a:spcPts val="600"/>
              </a:spcBef>
              <a:buFont typeface="Arial" pitchFamily="34" charset="0"/>
              <a:buChar char="•"/>
            </a:pPr>
            <a:r>
              <a:rPr lang="en-US" sz="2500" dirty="0" smtClean="0"/>
              <a:t> </a:t>
            </a:r>
            <a:r>
              <a:rPr lang="en-US" sz="2500" dirty="0" smtClean="0"/>
              <a:t> In </a:t>
            </a:r>
            <a:r>
              <a:rPr lang="en-US" sz="2500" dirty="0" smtClean="0"/>
              <a:t>other words “drill works” and that is what matters. It is evident that one can’t master pronunciation of the foreign language without some form of repetitive drilling. </a:t>
            </a:r>
            <a:endParaRPr lang="en-US" sz="2500" dirty="0" smtClean="0"/>
          </a:p>
          <a:p>
            <a:pPr algn="just">
              <a:spcBef>
                <a:spcPts val="600"/>
              </a:spcBef>
              <a:buFont typeface="Arial" pitchFamily="34" charset="0"/>
              <a:buChar char="•"/>
            </a:pPr>
            <a:r>
              <a:rPr lang="en-US" sz="2500" dirty="0" smtClean="0"/>
              <a:t> </a:t>
            </a:r>
            <a:r>
              <a:rPr lang="en-US" sz="2500" dirty="0" smtClean="0"/>
              <a:t> Repetition </a:t>
            </a:r>
            <a:r>
              <a:rPr lang="en-US" sz="2500" dirty="0" smtClean="0"/>
              <a:t>can be by the whole class, individually in the fixed order, slow tempo and fast tempo, repetition in small groups etc. </a:t>
            </a:r>
            <a:endParaRPr lang="ru-RU" sz="2500"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615587" y="689156"/>
            <a:ext cx="7886700" cy="4351338"/>
          </a:xfrm>
        </p:spPr>
        <p:txBody>
          <a:bodyPr>
            <a:normAutofit fontScale="25000" lnSpcReduction="20000"/>
          </a:bodyPr>
          <a:lstStyle/>
          <a:p>
            <a:pPr algn="ctr">
              <a:buNone/>
            </a:pPr>
            <a:r>
              <a:rPr lang="en-US" sz="10000" b="1" dirty="0" smtClean="0"/>
              <a:t>Listen and </a:t>
            </a:r>
            <a:r>
              <a:rPr lang="en-US" sz="10000" b="1" dirty="0" smtClean="0"/>
              <a:t>imitate</a:t>
            </a:r>
          </a:p>
          <a:p>
            <a:pPr algn="ctr">
              <a:buNone/>
            </a:pPr>
            <a:endParaRPr lang="en-US" sz="10000" dirty="0" smtClean="0"/>
          </a:p>
          <a:p>
            <a:pPr algn="just"/>
            <a:r>
              <a:rPr lang="en-US" sz="10000" dirty="0" smtClean="0"/>
              <a:t>Students </a:t>
            </a:r>
            <a:r>
              <a:rPr lang="en-US" sz="10000" dirty="0" smtClean="0"/>
              <a:t>listen to the teacher provided models and repeat to imitate them. E.g.1: back, lack, lap, tap, map, cat, fat...(phoneme [a] in the closed syllable).  E.g.2:  Why  Willie,  why  wink  widely,  weep wildly, whoop weirdly...? (every word begins with [w]). </a:t>
            </a:r>
            <a:endParaRPr lang="en-US" sz="10000" dirty="0" smtClean="0"/>
          </a:p>
          <a:p>
            <a:pPr algn="just"/>
            <a:r>
              <a:rPr lang="en-US" sz="10000" dirty="0" smtClean="0"/>
              <a:t>Repetitious </a:t>
            </a:r>
            <a:r>
              <a:rPr lang="en-US" sz="10000" dirty="0" smtClean="0"/>
              <a:t>exercises  train the learners to pronounce long chains of words and/or phrases.  E.g. lunch, much, crunch, such, touch... At  lunch I like to crunch so much and touch what I can crunch.. </a:t>
            </a:r>
            <a:endParaRPr lang="en-US" sz="10000" dirty="0" smtClean="0"/>
          </a:p>
          <a:p>
            <a:pPr algn="just"/>
            <a:r>
              <a:rPr lang="en-US" sz="10000" dirty="0" smtClean="0"/>
              <a:t>Analogy </a:t>
            </a:r>
            <a:r>
              <a:rPr lang="en-US" sz="10000" dirty="0" smtClean="0"/>
              <a:t>exercises  consist  in  filling in the gaps in word chains on the analogy.  E.g.  My loved one is so near, and dear, but I ... (fear) that he will not come here. </a:t>
            </a:r>
            <a:endParaRPr lang="ru-RU" sz="10000" dirty="0" smtClean="0"/>
          </a:p>
          <a:p>
            <a:pPr>
              <a:buNone/>
            </a:pPr>
            <a:endParaRPr lang="ru-RU" dirty="0" smtClean="0"/>
          </a:p>
          <a:p>
            <a:endParaRPr lang="ru-RU"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en-US" b="1" dirty="0" smtClean="0"/>
              <a:t>Exploratory task 2.1</a:t>
            </a:r>
            <a:endParaRPr lang="ru-RU" dirty="0"/>
          </a:p>
        </p:txBody>
      </p:sp>
      <p:sp>
        <p:nvSpPr>
          <p:cNvPr id="3" name="Содержимое 2"/>
          <p:cNvSpPr>
            <a:spLocks noGrp="1"/>
          </p:cNvSpPr>
          <p:nvPr>
            <p:ph idx="1"/>
          </p:nvPr>
        </p:nvSpPr>
        <p:spPr/>
        <p:txBody>
          <a:bodyPr/>
          <a:lstStyle/>
          <a:p>
            <a:pPr algn="just"/>
            <a:r>
              <a:rPr lang="en-US" sz="2500" dirty="0" smtClean="0"/>
              <a:t>Practice </a:t>
            </a:r>
            <a:r>
              <a:rPr lang="en-US" sz="2500" dirty="0" smtClean="0"/>
              <a:t>the rhyme given below and observe the errors and slips you and your peers have made. </a:t>
            </a:r>
            <a:endParaRPr lang="en-US" sz="2500" dirty="0" smtClean="0"/>
          </a:p>
          <a:p>
            <a:pPr algn="just"/>
            <a:r>
              <a:rPr lang="en-US" sz="2500" dirty="0" smtClean="0"/>
              <a:t>Try </a:t>
            </a:r>
            <a:r>
              <a:rPr lang="en-US" sz="2500" dirty="0" smtClean="0"/>
              <a:t>to account for the errors and slips:</a:t>
            </a:r>
            <a:endParaRPr lang="ru-RU" sz="2500" dirty="0" smtClean="0"/>
          </a:p>
          <a:p>
            <a:pPr>
              <a:buNone/>
            </a:pPr>
            <a:endParaRPr lang="ru-RU" dirty="0"/>
          </a:p>
        </p:txBody>
      </p:sp>
      <p:pic>
        <p:nvPicPr>
          <p:cNvPr id="16386" name="Picture 2"/>
          <p:cNvPicPr>
            <a:picLocks noChangeAspect="1" noChangeArrowheads="1"/>
          </p:cNvPicPr>
          <p:nvPr/>
        </p:nvPicPr>
        <p:blipFill>
          <a:blip r:embed="rId2" cstate="print"/>
          <a:srcRect l="28513" t="47143" r="29722" b="27143"/>
          <a:stretch>
            <a:fillRect/>
          </a:stretch>
        </p:blipFill>
        <p:spPr bwMode="auto">
          <a:xfrm>
            <a:off x="779419" y="3108960"/>
            <a:ext cx="7698376" cy="2664823"/>
          </a:xfrm>
          <a:prstGeom prst="rect">
            <a:avLst/>
          </a:prstGeom>
          <a:noFill/>
          <a:ln w="9525">
            <a:noFill/>
            <a:miter lim="800000"/>
            <a:headEnd/>
            <a:tailEnd/>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en-US" b="1" dirty="0" smtClean="0"/>
              <a:t>Exploratory task 2.2</a:t>
            </a:r>
            <a:r>
              <a:rPr lang="ru-RU" dirty="0" smtClean="0"/>
              <a:t/>
            </a:r>
            <a:br>
              <a:rPr lang="ru-RU" dirty="0" smtClean="0"/>
            </a:br>
            <a:endParaRPr lang="ru-RU" dirty="0"/>
          </a:p>
        </p:txBody>
      </p:sp>
      <p:sp>
        <p:nvSpPr>
          <p:cNvPr id="3" name="Содержимое 2"/>
          <p:cNvSpPr>
            <a:spLocks noGrp="1"/>
          </p:cNvSpPr>
          <p:nvPr>
            <p:ph idx="1"/>
          </p:nvPr>
        </p:nvSpPr>
        <p:spPr>
          <a:xfrm>
            <a:off x="718457" y="1198608"/>
            <a:ext cx="7798525" cy="4351338"/>
          </a:xfrm>
        </p:spPr>
        <p:txBody>
          <a:bodyPr>
            <a:normAutofit fontScale="25000" lnSpcReduction="20000"/>
          </a:bodyPr>
          <a:lstStyle/>
          <a:p>
            <a:pPr algn="just"/>
            <a:r>
              <a:rPr lang="en-US" sz="10000" dirty="0" smtClean="0"/>
              <a:t>Try to add more words into the dialogue to train the sound [au]. Give the text for imitation to the peers. </a:t>
            </a:r>
            <a:endParaRPr lang="ru-RU" sz="10000" dirty="0" smtClean="0"/>
          </a:p>
          <a:p>
            <a:pPr lvl="0" algn="just">
              <a:buNone/>
            </a:pPr>
            <a:r>
              <a:rPr lang="en-US" sz="10000" b="1" i="1" dirty="0" smtClean="0"/>
              <a:t> - I’ve </a:t>
            </a:r>
            <a:r>
              <a:rPr lang="en-US" sz="10000" b="1" i="1" dirty="0" smtClean="0"/>
              <a:t>found a mouse!</a:t>
            </a:r>
            <a:endParaRPr lang="ru-RU" sz="10000" i="1" dirty="0" smtClean="0"/>
          </a:p>
          <a:p>
            <a:pPr lvl="0" algn="just">
              <a:buNone/>
            </a:pPr>
            <a:r>
              <a:rPr lang="en-US" sz="10000" b="1" i="1" dirty="0" smtClean="0"/>
              <a:t>-  Found </a:t>
            </a:r>
            <a:r>
              <a:rPr lang="en-US" sz="10000" b="1" i="1" dirty="0" smtClean="0"/>
              <a:t>a mouse? Don’t shout so loud! Sit down.</a:t>
            </a:r>
            <a:endParaRPr lang="ru-RU" sz="10000" i="1" dirty="0" smtClean="0"/>
          </a:p>
          <a:p>
            <a:pPr lvl="0" algn="just">
              <a:buNone/>
            </a:pPr>
            <a:r>
              <a:rPr lang="en-US" sz="10000" b="1" i="1" dirty="0" smtClean="0"/>
              <a:t>-  I’ve </a:t>
            </a:r>
            <a:r>
              <a:rPr lang="en-US" sz="10000" b="1" i="1" dirty="0" smtClean="0"/>
              <a:t>found a brown mouse! A mouse running around in the lounge!</a:t>
            </a:r>
            <a:endParaRPr lang="ru-RU" sz="10000" i="1" dirty="0" smtClean="0"/>
          </a:p>
          <a:p>
            <a:pPr lvl="0" algn="just">
              <a:buNone/>
            </a:pPr>
            <a:r>
              <a:rPr lang="en-US" sz="10000" b="1" i="1" dirty="0" smtClean="0"/>
              <a:t>-  On </a:t>
            </a:r>
            <a:r>
              <a:rPr lang="en-US" sz="10000" b="1" i="1" dirty="0" smtClean="0"/>
              <a:t>the ground?</a:t>
            </a:r>
            <a:endParaRPr lang="ru-RU" sz="10000" i="1" dirty="0" smtClean="0"/>
          </a:p>
          <a:p>
            <a:pPr lvl="0" algn="just">
              <a:buNone/>
            </a:pPr>
            <a:r>
              <a:rPr lang="en-US" sz="10000" b="1" i="1" dirty="0" smtClean="0"/>
              <a:t>-  Under </a:t>
            </a:r>
            <a:r>
              <a:rPr lang="en-US" sz="10000" b="1" i="1" dirty="0" smtClean="0"/>
              <a:t>the couch!</a:t>
            </a:r>
            <a:endParaRPr lang="ru-RU" sz="10000" i="1" dirty="0" smtClean="0"/>
          </a:p>
          <a:p>
            <a:pPr lvl="0" algn="just">
              <a:buNone/>
            </a:pPr>
            <a:r>
              <a:rPr lang="en-US" sz="10000" b="1" i="1" dirty="0" smtClean="0"/>
              <a:t>-  Get </a:t>
            </a:r>
            <a:r>
              <a:rPr lang="en-US" sz="10000" b="1" i="1" dirty="0" smtClean="0"/>
              <a:t>it out!</a:t>
            </a:r>
            <a:endParaRPr lang="ru-RU" sz="10000" i="1" dirty="0" smtClean="0"/>
          </a:p>
          <a:p>
            <a:pPr lvl="0" algn="just">
              <a:buNone/>
            </a:pPr>
            <a:r>
              <a:rPr lang="en-US" sz="10000" b="1" i="1" dirty="0" smtClean="0"/>
              <a:t>-  How</a:t>
            </a:r>
            <a:r>
              <a:rPr lang="en-US" sz="10000" b="1" i="1" dirty="0" smtClean="0"/>
              <a:t>?</a:t>
            </a:r>
            <a:endParaRPr lang="ru-RU" sz="10000" i="1" dirty="0" smtClean="0"/>
          </a:p>
          <a:p>
            <a:pPr lvl="0" algn="just">
              <a:buFontTx/>
              <a:buChar char="-"/>
            </a:pPr>
            <a:r>
              <a:rPr lang="en-US" sz="10000" b="1" i="1" dirty="0" smtClean="0"/>
              <a:t>Somehow</a:t>
            </a:r>
            <a:r>
              <a:rPr lang="en-US" sz="10000" b="1" i="1" dirty="0" smtClean="0"/>
              <a:t>. Turn the couch upside-down. Wow! A mouse in the </a:t>
            </a:r>
            <a:r>
              <a:rPr lang="en-US" sz="10000" b="1" i="1" dirty="0" smtClean="0"/>
              <a:t>house!</a:t>
            </a:r>
          </a:p>
          <a:p>
            <a:pPr lvl="0" algn="just">
              <a:buFontTx/>
              <a:buChar char="-"/>
            </a:pPr>
            <a:r>
              <a:rPr lang="en-US" sz="10000" b="1" i="1" dirty="0" smtClean="0"/>
              <a:t>Ours </a:t>
            </a:r>
            <a:r>
              <a:rPr lang="en-US" sz="10000" b="1" i="1" dirty="0" smtClean="0"/>
              <a:t>is the foulest house in the town?!</a:t>
            </a:r>
            <a:endParaRPr lang="ru-RU" sz="10000" i="1" dirty="0" smtClean="0"/>
          </a:p>
          <a:p>
            <a:pPr algn="ctr">
              <a:buNone/>
            </a:pPr>
            <a:r>
              <a:rPr lang="en-US" sz="10000" i="1" dirty="0" smtClean="0"/>
              <a:t>     (words to insert: now, round, Brown, cow, ouch, clown, pounds, down, gown, sound, owl …).</a:t>
            </a:r>
            <a:endParaRPr lang="ru-RU" sz="10000" i="1" dirty="0" smtClean="0"/>
          </a:p>
          <a:p>
            <a:pPr algn="just">
              <a:buNone/>
            </a:pPr>
            <a:endParaRPr lang="ru-RU" sz="10000"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en-US" b="1" dirty="0" smtClean="0"/>
              <a:t>Exploratory task 2.3</a:t>
            </a:r>
            <a:r>
              <a:rPr lang="ru-RU" b="1" dirty="0" smtClean="0"/>
              <a:t/>
            </a:r>
            <a:br>
              <a:rPr lang="ru-RU" b="1" dirty="0" smtClean="0"/>
            </a:br>
            <a:endParaRPr lang="ru-RU" dirty="0"/>
          </a:p>
        </p:txBody>
      </p:sp>
      <p:sp>
        <p:nvSpPr>
          <p:cNvPr id="3" name="Содержимое 2"/>
          <p:cNvSpPr>
            <a:spLocks noGrp="1"/>
          </p:cNvSpPr>
          <p:nvPr>
            <p:ph idx="1"/>
          </p:nvPr>
        </p:nvSpPr>
        <p:spPr>
          <a:xfrm>
            <a:off x="628650" y="1159419"/>
            <a:ext cx="7886700" cy="4351338"/>
          </a:xfrm>
        </p:spPr>
        <p:txBody>
          <a:bodyPr/>
          <a:lstStyle/>
          <a:p>
            <a:pPr algn="just"/>
            <a:r>
              <a:rPr lang="en-US" sz="2500" dirty="0" smtClean="0"/>
              <a:t>Try the following activity with your students or peers and reflect on the procedure. </a:t>
            </a:r>
            <a:endParaRPr lang="en-US" sz="2500" dirty="0" smtClean="0"/>
          </a:p>
          <a:p>
            <a:pPr algn="just"/>
            <a:r>
              <a:rPr lang="en-US" sz="2500" dirty="0" smtClean="0"/>
              <a:t>Show </a:t>
            </a:r>
            <a:r>
              <a:rPr lang="en-US" sz="2500" dirty="0" smtClean="0"/>
              <a:t>the learners a picture and ask them to pronounce all the sounds they need to describe it. The learners first pick out the necessary words, analyze the sounds that are used in these words and finally produce a list of the sounds necessary for the description of the picture. </a:t>
            </a:r>
            <a:endParaRPr lang="en-US" sz="2500" dirty="0" smtClean="0"/>
          </a:p>
          <a:p>
            <a:pPr algn="just"/>
            <a:r>
              <a:rPr lang="en-US" sz="2500" dirty="0" smtClean="0"/>
              <a:t>After </a:t>
            </a:r>
            <a:r>
              <a:rPr lang="en-US" sz="2500" dirty="0" smtClean="0"/>
              <a:t>that they practice the sounds, pronounce the sounds in the words and finally describe the picture.</a:t>
            </a:r>
            <a:endParaRPr lang="ru-RU" sz="2500" dirty="0" smtClean="0"/>
          </a:p>
          <a:p>
            <a:endParaRPr lang="ru-RU" dirty="0"/>
          </a:p>
        </p:txBody>
      </p:sp>
      <p:pic>
        <p:nvPicPr>
          <p:cNvPr id="17410" name="Picture 2"/>
          <p:cNvPicPr>
            <a:picLocks noChangeAspect="1" noChangeArrowheads="1"/>
          </p:cNvPicPr>
          <p:nvPr/>
        </p:nvPicPr>
        <p:blipFill>
          <a:blip r:embed="rId2" cstate="print"/>
          <a:srcRect l="28011" t="58640" r="29722" b="15357"/>
          <a:stretch>
            <a:fillRect/>
          </a:stretch>
        </p:blipFill>
        <p:spPr bwMode="auto">
          <a:xfrm>
            <a:off x="3644537" y="4655372"/>
            <a:ext cx="5499463" cy="1902182"/>
          </a:xfrm>
          <a:prstGeom prst="rect">
            <a:avLst/>
          </a:prstGeom>
          <a:noFill/>
          <a:ln w="9525">
            <a:noFill/>
            <a:miter lim="800000"/>
            <a:headEnd/>
            <a:tailEnd/>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628650" y="519339"/>
            <a:ext cx="7886700" cy="4351338"/>
          </a:xfrm>
        </p:spPr>
        <p:txBody>
          <a:bodyPr>
            <a:normAutofit fontScale="92500" lnSpcReduction="20000"/>
          </a:bodyPr>
          <a:lstStyle/>
          <a:p>
            <a:pPr algn="ctr">
              <a:buNone/>
            </a:pPr>
            <a:r>
              <a:rPr lang="en-US" sz="2700" b="1" dirty="0" smtClean="0"/>
              <a:t>Minimal pair </a:t>
            </a:r>
            <a:r>
              <a:rPr lang="en-US" sz="2700" b="1" dirty="0" smtClean="0"/>
              <a:t>drills</a:t>
            </a:r>
            <a:endParaRPr lang="en-US" sz="2700" dirty="0" smtClean="0"/>
          </a:p>
          <a:p>
            <a:pPr algn="just"/>
            <a:r>
              <a:rPr lang="en-US" sz="2700" dirty="0" smtClean="0"/>
              <a:t>The </a:t>
            </a:r>
            <a:r>
              <a:rPr lang="en-US" sz="2700" dirty="0" smtClean="0"/>
              <a:t>technique helps the students distinguish  between similar sounds in the target language through listening discrimination. </a:t>
            </a:r>
            <a:endParaRPr lang="en-US" sz="2700" dirty="0" smtClean="0"/>
          </a:p>
          <a:p>
            <a:pPr algn="just"/>
            <a:r>
              <a:rPr lang="en-US" sz="2700" dirty="0" smtClean="0"/>
              <a:t>Contrastive </a:t>
            </a:r>
            <a:r>
              <a:rPr lang="en-US" sz="2700" dirty="0" smtClean="0"/>
              <a:t>exercises train  in  learners  the  ability  to distinguish the meaning with the help of phonemes.  E.g.  I feel that I  have  my...(fill).  I  can't   go   up   the   hill   on high...(heel). There    are   too   many   sheep   on   such   a small...(ship). </a:t>
            </a:r>
            <a:endParaRPr lang="en-US" sz="2700" dirty="0" smtClean="0"/>
          </a:p>
          <a:p>
            <a:pPr algn="just"/>
            <a:r>
              <a:rPr lang="en-US" sz="2700" dirty="0" smtClean="0"/>
              <a:t>In </a:t>
            </a:r>
            <a:r>
              <a:rPr lang="en-US" sz="2700" dirty="0" smtClean="0"/>
              <a:t>order to make the minimal pair  drill (e.g. /n/ VS /</a:t>
            </a:r>
            <a:r>
              <a:rPr lang="en-US" sz="2700" dirty="0" err="1" smtClean="0"/>
              <a:t>ng</a:t>
            </a:r>
            <a:r>
              <a:rPr lang="en-US" sz="2700" dirty="0" smtClean="0"/>
              <a:t>/) more communicative, pair work can be organized and the students are asked to ask each other questions using the list of names and activities. E.g. Where’s Ron? – He is running. Where’s John? – He is jogging.</a:t>
            </a:r>
            <a:endParaRPr lang="ru-RU" sz="2700" dirty="0" smtClean="0"/>
          </a:p>
          <a:p>
            <a:endParaRPr lang="ru-RU" dirty="0"/>
          </a:p>
        </p:txBody>
      </p:sp>
      <p:pic>
        <p:nvPicPr>
          <p:cNvPr id="18434" name="Picture 2"/>
          <p:cNvPicPr>
            <a:picLocks noChangeAspect="1" noChangeArrowheads="1"/>
          </p:cNvPicPr>
          <p:nvPr/>
        </p:nvPicPr>
        <p:blipFill>
          <a:blip r:embed="rId2" cstate="print"/>
          <a:srcRect l="28613" t="48529" r="29722" b="17679"/>
          <a:stretch>
            <a:fillRect/>
          </a:stretch>
        </p:blipFill>
        <p:spPr bwMode="auto">
          <a:xfrm>
            <a:off x="3827417" y="4706297"/>
            <a:ext cx="4718766" cy="2151703"/>
          </a:xfrm>
          <a:prstGeom prst="rect">
            <a:avLst/>
          </a:prstGeom>
          <a:noFill/>
          <a:ln w="9525">
            <a:noFill/>
            <a:miter lim="800000"/>
            <a:headEnd/>
            <a:tailEnd/>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en-US" b="1" dirty="0" smtClean="0"/>
              <a:t>Exploratory task 2.4</a:t>
            </a:r>
            <a:r>
              <a:rPr lang="ru-RU" b="1" dirty="0" smtClean="0"/>
              <a:t/>
            </a:r>
            <a:br>
              <a:rPr lang="ru-RU" b="1" dirty="0" smtClean="0"/>
            </a:br>
            <a:endParaRPr lang="ru-RU" dirty="0"/>
          </a:p>
        </p:txBody>
      </p:sp>
      <p:sp>
        <p:nvSpPr>
          <p:cNvPr id="3" name="Содержимое 2"/>
          <p:cNvSpPr>
            <a:spLocks noGrp="1"/>
          </p:cNvSpPr>
          <p:nvPr>
            <p:ph idx="1"/>
          </p:nvPr>
        </p:nvSpPr>
        <p:spPr>
          <a:xfrm>
            <a:off x="628650" y="1355362"/>
            <a:ext cx="7886700" cy="4351338"/>
          </a:xfrm>
        </p:spPr>
        <p:txBody>
          <a:bodyPr>
            <a:normAutofit/>
          </a:bodyPr>
          <a:lstStyle/>
          <a:p>
            <a:pPr algn="just"/>
            <a:r>
              <a:rPr lang="en-US" sz="2500" dirty="0" smtClean="0"/>
              <a:t>Practice the following pairs of words. </a:t>
            </a:r>
            <a:endParaRPr lang="en-US" sz="2500" dirty="0" smtClean="0"/>
          </a:p>
          <a:p>
            <a:pPr algn="just"/>
            <a:r>
              <a:rPr lang="en-US" sz="2500" dirty="0" smtClean="0"/>
              <a:t>Pronounce </a:t>
            </a:r>
            <a:r>
              <a:rPr lang="en-US" sz="2500" dirty="0" smtClean="0"/>
              <a:t>a word and make your partner decide on which word of the pair you actually pronounce. </a:t>
            </a:r>
            <a:endParaRPr lang="en-US" sz="2500" dirty="0" smtClean="0"/>
          </a:p>
          <a:p>
            <a:pPr algn="just"/>
            <a:r>
              <a:rPr lang="en-US" sz="2500" dirty="0" smtClean="0"/>
              <a:t>Register </a:t>
            </a:r>
            <a:r>
              <a:rPr lang="en-US" sz="2500" dirty="0" smtClean="0"/>
              <a:t>all the errors in pronunciation and comprehension:</a:t>
            </a:r>
            <a:endParaRPr lang="ru-RU" sz="2500" dirty="0" smtClean="0"/>
          </a:p>
          <a:p>
            <a:pPr algn="just"/>
            <a:endParaRPr lang="ru-RU" sz="2500" dirty="0"/>
          </a:p>
        </p:txBody>
      </p:sp>
      <p:pic>
        <p:nvPicPr>
          <p:cNvPr id="19458" name="Picture 2"/>
          <p:cNvPicPr>
            <a:picLocks noChangeAspect="1" noChangeArrowheads="1"/>
          </p:cNvPicPr>
          <p:nvPr/>
        </p:nvPicPr>
        <p:blipFill>
          <a:blip r:embed="rId2" cstate="print"/>
          <a:srcRect l="28111" t="37316" r="29722" b="9464"/>
          <a:stretch>
            <a:fillRect/>
          </a:stretch>
        </p:blipFill>
        <p:spPr bwMode="auto">
          <a:xfrm>
            <a:off x="3147495" y="3066383"/>
            <a:ext cx="5343362" cy="3791617"/>
          </a:xfrm>
          <a:prstGeom prst="rect">
            <a:avLst/>
          </a:prstGeom>
          <a:noFill/>
          <a:ln w="9525">
            <a:noFill/>
            <a:miter lim="800000"/>
            <a:headEnd/>
            <a:tailEnd/>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615587" y="754470"/>
            <a:ext cx="7886700" cy="4351338"/>
          </a:xfrm>
        </p:spPr>
        <p:txBody>
          <a:bodyPr>
            <a:normAutofit/>
          </a:bodyPr>
          <a:lstStyle/>
          <a:p>
            <a:pPr algn="ctr">
              <a:buNone/>
            </a:pPr>
            <a:r>
              <a:rPr lang="en-US" sz="2500" b="1" dirty="0" smtClean="0"/>
              <a:t>Tongue-twisters</a:t>
            </a:r>
          </a:p>
          <a:p>
            <a:pPr algn="ctr">
              <a:buNone/>
            </a:pPr>
            <a:r>
              <a:rPr lang="en-US" sz="2500" dirty="0" smtClean="0"/>
              <a:t> </a:t>
            </a:r>
          </a:p>
          <a:p>
            <a:pPr algn="just"/>
            <a:r>
              <a:rPr lang="en-US" sz="2500" dirty="0" smtClean="0"/>
              <a:t>P</a:t>
            </a:r>
            <a:r>
              <a:rPr lang="en-US" sz="2500" dirty="0" smtClean="0"/>
              <a:t>hrases </a:t>
            </a:r>
            <a:r>
              <a:rPr lang="en-US" sz="2500" dirty="0" smtClean="0"/>
              <a:t>that are difficult to say without a sound mistake because of the sounds interfering with each </a:t>
            </a:r>
            <a:r>
              <a:rPr lang="en-US" sz="2500" dirty="0" smtClean="0"/>
              <a:t>other.  </a:t>
            </a:r>
          </a:p>
          <a:p>
            <a:pPr algn="just"/>
            <a:r>
              <a:rPr lang="en-US" sz="2500" dirty="0" smtClean="0"/>
              <a:t>E.g</a:t>
            </a:r>
            <a:r>
              <a:rPr lang="en-US" sz="2500" dirty="0" smtClean="0"/>
              <a:t>. “Swans swam in swarm and swiftly swerved to swallow the sweet worm” or “She sells sea shells on the sea shore and the shells she sells are sea shells”. Other examples are:</a:t>
            </a:r>
            <a:r>
              <a:rPr lang="en-US" sz="2500" i="1" dirty="0" smtClean="0"/>
              <a:t> The scythe of this size is the size of the scythe. This thin feather is thinner than that thick leather. Those pieces of leather and feather are both close with those clothes.</a:t>
            </a:r>
            <a:endParaRPr lang="ru-RU" sz="2500" dirty="0" smtClean="0"/>
          </a:p>
          <a:p>
            <a:endParaRPr lang="ru-RU" dirty="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en-US" b="1" dirty="0" smtClean="0"/>
              <a:t>Exploratory task 2.5</a:t>
            </a:r>
            <a:r>
              <a:rPr lang="ru-RU" b="1" dirty="0" smtClean="0"/>
              <a:t/>
            </a:r>
            <a:br>
              <a:rPr lang="ru-RU" b="1" dirty="0" smtClean="0"/>
            </a:br>
            <a:endParaRPr lang="ru-RU" dirty="0"/>
          </a:p>
        </p:txBody>
      </p:sp>
      <p:sp>
        <p:nvSpPr>
          <p:cNvPr id="3" name="Содержимое 2"/>
          <p:cNvSpPr>
            <a:spLocks noGrp="1"/>
          </p:cNvSpPr>
          <p:nvPr>
            <p:ph idx="1"/>
          </p:nvPr>
        </p:nvSpPr>
        <p:spPr>
          <a:xfrm>
            <a:off x="628650" y="1293223"/>
            <a:ext cx="7886700" cy="5159828"/>
          </a:xfrm>
        </p:spPr>
        <p:txBody>
          <a:bodyPr>
            <a:normAutofit fontScale="25000" lnSpcReduction="20000"/>
          </a:bodyPr>
          <a:lstStyle/>
          <a:p>
            <a:pPr algn="just"/>
            <a:r>
              <a:rPr lang="en-US" sz="10000" dirty="0" smtClean="0"/>
              <a:t>Work out an activity to create tongue twisters of your own:</a:t>
            </a:r>
            <a:endParaRPr lang="ru-RU" sz="10000" b="1" dirty="0" smtClean="0"/>
          </a:p>
          <a:p>
            <a:pPr algn="just"/>
            <a:r>
              <a:rPr lang="en-US" sz="10000" dirty="0" smtClean="0"/>
              <a:t>Write your full name, including any nicknames you may have</a:t>
            </a:r>
            <a:r>
              <a:rPr lang="en-US" sz="10000" dirty="0" smtClean="0"/>
              <a:t>:________________________________________</a:t>
            </a:r>
            <a:r>
              <a:rPr lang="en-US" sz="10000" dirty="0" smtClean="0"/>
              <a:t/>
            </a:r>
            <a:br>
              <a:rPr lang="en-US" sz="10000" dirty="0" smtClean="0"/>
            </a:br>
            <a:endParaRPr lang="en-US" sz="10000" dirty="0" smtClean="0"/>
          </a:p>
          <a:p>
            <a:pPr algn="just"/>
            <a:r>
              <a:rPr lang="en-US" sz="10000" dirty="0" smtClean="0"/>
              <a:t>Now </a:t>
            </a:r>
            <a:r>
              <a:rPr lang="en-US" sz="10000" dirty="0" smtClean="0"/>
              <a:t>students work in groups of three. Dictionaries are okay! </a:t>
            </a:r>
            <a:endParaRPr lang="en-US" sz="10000" dirty="0" smtClean="0"/>
          </a:p>
          <a:p>
            <a:pPr algn="just"/>
            <a:r>
              <a:rPr lang="en-US" sz="10000" dirty="0" smtClean="0"/>
              <a:t>Pass </a:t>
            </a:r>
            <a:r>
              <a:rPr lang="en-US" sz="10000" dirty="0" smtClean="0"/>
              <a:t>your paper to the person on your right. </a:t>
            </a:r>
            <a:endParaRPr lang="en-US" sz="10000" dirty="0" smtClean="0"/>
          </a:p>
          <a:p>
            <a:pPr algn="just"/>
            <a:r>
              <a:rPr lang="en-US" sz="10000" dirty="0" smtClean="0"/>
              <a:t>Write </a:t>
            </a:r>
            <a:r>
              <a:rPr lang="en-US" sz="10000" dirty="0" smtClean="0"/>
              <a:t>one answer for every question you have received by passing each time your paper to other students. Your answer must begin with the first sound in the person's name (e.g. Mary - made a mess). </a:t>
            </a:r>
            <a:endParaRPr lang="en-US" sz="10000" dirty="0" smtClean="0"/>
          </a:p>
          <a:p>
            <a:pPr algn="just"/>
            <a:r>
              <a:rPr lang="en-US" sz="10000" dirty="0" smtClean="0"/>
              <a:t>Continue </a:t>
            </a:r>
            <a:r>
              <a:rPr lang="en-US" sz="10000" dirty="0" smtClean="0"/>
              <a:t>doing this until all the blanks on all the papers are full. You should have different answers from all the people in your group when your paper comes back to you! </a:t>
            </a:r>
            <a:endParaRPr lang="ru-RU" sz="10000" dirty="0" smtClean="0"/>
          </a:p>
          <a:p>
            <a:pPr algn="just"/>
            <a:endParaRPr lang="ru-RU" sz="4500" dirty="0" smtClean="0"/>
          </a:p>
          <a:p>
            <a:endParaRPr lang="ru-RU" dirty="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718457" y="461282"/>
            <a:ext cx="7772400" cy="5863144"/>
          </a:xfrm>
          <a:prstGeom prst="rect">
            <a:avLst/>
          </a:prstGeom>
        </p:spPr>
        <p:txBody>
          <a:bodyPr wrap="square">
            <a:spAutoFit/>
          </a:bodyPr>
          <a:lstStyle/>
          <a:p>
            <a:pPr algn="just"/>
            <a:r>
              <a:rPr lang="en-US" sz="2500" b="1" dirty="0" smtClean="0"/>
              <a:t>What did </a:t>
            </a:r>
            <a:r>
              <a:rPr lang="en-US" sz="2500" b="1" dirty="0" smtClean="0"/>
              <a:t>she/he do?_______________________ </a:t>
            </a:r>
            <a:r>
              <a:rPr lang="en-US" sz="2500" b="1" dirty="0" smtClean="0"/>
              <a:t/>
            </a:r>
            <a:br>
              <a:rPr lang="en-US" sz="2500" b="1" dirty="0" smtClean="0"/>
            </a:br>
            <a:r>
              <a:rPr lang="en-US" sz="2500" b="1" dirty="0" smtClean="0"/>
              <a:t>Where? ___________________________________ </a:t>
            </a:r>
            <a:br>
              <a:rPr lang="en-US" sz="2500" b="1" dirty="0" smtClean="0"/>
            </a:br>
            <a:r>
              <a:rPr lang="en-US" sz="2500" b="1" dirty="0" smtClean="0"/>
              <a:t>When? ___________________________________ </a:t>
            </a:r>
            <a:br>
              <a:rPr lang="en-US" sz="2500" b="1" dirty="0" smtClean="0"/>
            </a:br>
            <a:r>
              <a:rPr lang="en-US" sz="2500" b="1" dirty="0" smtClean="0"/>
              <a:t> Why? because </a:t>
            </a:r>
            <a:r>
              <a:rPr lang="en-US" sz="2500" b="1" dirty="0" smtClean="0"/>
              <a:t>_____________________________ </a:t>
            </a:r>
            <a:r>
              <a:rPr lang="en-US" sz="2500" b="1" dirty="0" smtClean="0"/>
              <a:t/>
            </a:r>
            <a:br>
              <a:rPr lang="en-US" sz="2500" b="1" dirty="0" smtClean="0"/>
            </a:br>
            <a:endParaRPr lang="en-US" sz="2500" b="1" dirty="0" smtClean="0"/>
          </a:p>
          <a:p>
            <a:pPr algn="just">
              <a:buFont typeface="Arial" pitchFamily="34" charset="0"/>
              <a:buChar char="•"/>
            </a:pPr>
            <a:r>
              <a:rPr lang="en-US" sz="2500" dirty="0" smtClean="0"/>
              <a:t>  Now </a:t>
            </a:r>
            <a:r>
              <a:rPr lang="en-US" sz="2500" dirty="0" smtClean="0"/>
              <a:t>use your paper to make funny tongue twister combinations. How many can you create? Which one is the funniest? </a:t>
            </a:r>
            <a:endParaRPr lang="en-US" sz="2500" b="1" dirty="0" smtClean="0"/>
          </a:p>
          <a:p>
            <a:pPr algn="just">
              <a:buFont typeface="Arial" pitchFamily="34" charset="0"/>
              <a:buChar char="•"/>
            </a:pPr>
            <a:r>
              <a:rPr lang="en-US" sz="2500" b="1" dirty="0" smtClean="0"/>
              <a:t> </a:t>
            </a:r>
            <a:r>
              <a:rPr lang="en-US" sz="2500" b="1" dirty="0" smtClean="0"/>
              <a:t> Example </a:t>
            </a:r>
            <a:r>
              <a:rPr lang="en-US" sz="2500" b="1" dirty="0" smtClean="0"/>
              <a:t>answers: </a:t>
            </a:r>
            <a:endParaRPr lang="en-US" sz="2500" b="1" dirty="0" smtClean="0"/>
          </a:p>
          <a:p>
            <a:pPr algn="just"/>
            <a:r>
              <a:rPr lang="en-US" sz="2500" dirty="0" smtClean="0"/>
              <a:t>WHO</a:t>
            </a:r>
            <a:r>
              <a:rPr lang="en-US" sz="2500" dirty="0" smtClean="0"/>
              <a:t>: Mary </a:t>
            </a:r>
            <a:endParaRPr lang="en-US" sz="2500" dirty="0" smtClean="0"/>
          </a:p>
          <a:p>
            <a:pPr algn="just"/>
            <a:r>
              <a:rPr lang="en-US" sz="2500" dirty="0" smtClean="0"/>
              <a:t>DID </a:t>
            </a:r>
            <a:r>
              <a:rPr lang="en-US" sz="2500" dirty="0" smtClean="0"/>
              <a:t>WHAT: met a man, ate mangoes, married a monkey </a:t>
            </a:r>
            <a:endParaRPr lang="en-US" sz="2500" dirty="0" smtClean="0"/>
          </a:p>
          <a:p>
            <a:pPr algn="just"/>
            <a:r>
              <a:rPr lang="en-US" sz="2500" dirty="0" smtClean="0"/>
              <a:t>WHERE</a:t>
            </a:r>
            <a:r>
              <a:rPr lang="en-US" sz="2500" dirty="0" smtClean="0"/>
              <a:t>: in Minnesota, at the Market, in Montreal </a:t>
            </a:r>
            <a:endParaRPr lang="en-US" sz="2500" dirty="0" smtClean="0"/>
          </a:p>
          <a:p>
            <a:pPr algn="just"/>
            <a:r>
              <a:rPr lang="en-US" sz="2500" dirty="0" smtClean="0"/>
              <a:t>WHEN</a:t>
            </a:r>
            <a:r>
              <a:rPr lang="en-US" sz="2500" dirty="0" smtClean="0"/>
              <a:t>: on May 5th, at midnight, in the middle of winter </a:t>
            </a:r>
            <a:endParaRPr lang="en-US" sz="2500" dirty="0" smtClean="0"/>
          </a:p>
          <a:p>
            <a:pPr algn="just"/>
            <a:r>
              <a:rPr lang="en-US" sz="2500" dirty="0" smtClean="0"/>
              <a:t>WHY</a:t>
            </a:r>
            <a:r>
              <a:rPr lang="en-US" sz="2500" dirty="0" smtClean="0"/>
              <a:t>: because she was mad, by mistake, because her mother made her do it </a:t>
            </a:r>
            <a:endParaRPr lang="ru-RU" sz="2500" dirty="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641712" y="702219"/>
            <a:ext cx="7886700" cy="4351338"/>
          </a:xfrm>
        </p:spPr>
        <p:txBody>
          <a:bodyPr>
            <a:normAutofit fontScale="25000" lnSpcReduction="20000"/>
          </a:bodyPr>
          <a:lstStyle/>
          <a:p>
            <a:pPr algn="just"/>
            <a:r>
              <a:rPr lang="en-US" sz="10000" b="1" dirty="0" smtClean="0"/>
              <a:t>Possible texts of the tongue twisters</a:t>
            </a:r>
            <a:r>
              <a:rPr lang="en-US" sz="10000" dirty="0" smtClean="0"/>
              <a:t/>
            </a:r>
            <a:br>
              <a:rPr lang="en-US" sz="10000" dirty="0" smtClean="0"/>
            </a:br>
            <a:r>
              <a:rPr lang="en-US" sz="10000" i="1" dirty="0" smtClean="0"/>
              <a:t>Mary met a man at the market on May and  her mother made her do it. </a:t>
            </a:r>
            <a:br>
              <a:rPr lang="en-US" sz="10000" i="1" dirty="0" smtClean="0"/>
            </a:br>
            <a:r>
              <a:rPr lang="en-US" sz="10000" i="1" dirty="0" smtClean="0"/>
              <a:t>Mary married a monkey in Minnesota at midnight because she was mad. </a:t>
            </a:r>
            <a:br>
              <a:rPr lang="en-US" sz="10000" i="1" dirty="0" smtClean="0"/>
            </a:br>
            <a:r>
              <a:rPr lang="en-US" sz="10000" i="1" dirty="0" smtClean="0"/>
              <a:t>Mary ate mangoes in Montreal in the middle of the morning by mistake. </a:t>
            </a:r>
            <a:endParaRPr lang="ru-RU" sz="10000" dirty="0" smtClean="0"/>
          </a:p>
          <a:p>
            <a:pPr algn="just"/>
            <a:r>
              <a:rPr lang="en-US" sz="10000" dirty="0" smtClean="0"/>
              <a:t>Students can illustrate their best tongue twisters with or pin-ups for the class! </a:t>
            </a:r>
            <a:endParaRPr lang="ru-RU" sz="10000" dirty="0" smtClean="0"/>
          </a:p>
          <a:p>
            <a:pPr algn="just"/>
            <a:r>
              <a:rPr lang="en-US" sz="10000" b="1" dirty="0" smtClean="0"/>
              <a:t>Contextual minimal pair drill</a:t>
            </a:r>
            <a:r>
              <a:rPr lang="en-US" sz="10000" dirty="0" smtClean="0"/>
              <a:t>. A situation setting is used to distinguish between the similar words. E.g. The situation is that a blacksmith is shoeing a horse. What sentence do you hear? “The blacksmith a/hits b/heats the horseshoe. </a:t>
            </a:r>
            <a:endParaRPr lang="ru-RU" sz="10000" dirty="0" smtClean="0"/>
          </a:p>
          <a:p>
            <a:pPr algn="just"/>
            <a:r>
              <a:rPr lang="en-US" sz="10000" b="1" dirty="0" smtClean="0"/>
              <a:t>Visual aids.</a:t>
            </a:r>
            <a:r>
              <a:rPr lang="en-US" sz="10000" dirty="0" smtClean="0"/>
              <a:t> Devices such as charts, pictures, mirrors, real things are used to enhance the pronunciation training.</a:t>
            </a:r>
            <a:endParaRPr lang="ru-RU" sz="10000" dirty="0" smtClean="0"/>
          </a:p>
          <a:p>
            <a:endParaRPr lang="ru-RU" dirty="0"/>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641713" y="493212"/>
            <a:ext cx="7886700" cy="6064341"/>
          </a:xfrm>
        </p:spPr>
        <p:txBody>
          <a:bodyPr>
            <a:normAutofit fontScale="47500" lnSpcReduction="20000"/>
          </a:bodyPr>
          <a:lstStyle/>
          <a:p>
            <a:pPr algn="just"/>
            <a:r>
              <a:rPr lang="en-US" sz="5300" b="1" dirty="0" smtClean="0"/>
              <a:t>Developmental approximation drill</a:t>
            </a:r>
            <a:r>
              <a:rPr lang="en-US" sz="5300" dirty="0" smtClean="0"/>
              <a:t>. The technique reconstructs the way, in which children acquire pronunciation by substituting some sounds instead of the other. </a:t>
            </a:r>
            <a:r>
              <a:rPr lang="en-US" sz="5300" i="1" dirty="0" smtClean="0"/>
              <a:t>E.g. children acquiring English as their native tongue often substitute /w/ for /r/ or /y/ for /l/. In order to deal the this error, the exercise will take the following shape: wed – red, wag-rag, witch – rich, wipe – ripe, yet – let, yes – less etc.</a:t>
            </a:r>
            <a:endParaRPr lang="ru-RU" sz="5300" i="1" dirty="0" smtClean="0"/>
          </a:p>
          <a:p>
            <a:pPr algn="just"/>
            <a:r>
              <a:rPr lang="en-US" sz="5300" b="1" dirty="0" smtClean="0"/>
              <a:t>Practice </a:t>
            </a:r>
            <a:r>
              <a:rPr lang="en-US" sz="5300" b="1" dirty="0" smtClean="0"/>
              <a:t>of shifts</a:t>
            </a:r>
            <a:r>
              <a:rPr lang="en-US" sz="5300" dirty="0" smtClean="0"/>
              <a:t>. E.g. /mime – mimic/, /photo – photography/. Rhythmic exercises  develop  rhythm  of   utterance:   </a:t>
            </a:r>
            <a:r>
              <a:rPr lang="en-US" sz="5300" i="1" dirty="0" smtClean="0"/>
              <a:t>This </a:t>
            </a:r>
            <a:r>
              <a:rPr lang="en-US" sz="5300" b="1" i="1" dirty="0" smtClean="0"/>
              <a:t>thimble</a:t>
            </a:r>
            <a:r>
              <a:rPr lang="en-US" sz="5300" i="1" dirty="0" smtClean="0"/>
              <a:t> is  </a:t>
            </a:r>
            <a:r>
              <a:rPr lang="en-US" sz="5300" b="1" i="1" dirty="0" smtClean="0"/>
              <a:t>thick</a:t>
            </a:r>
            <a:r>
              <a:rPr lang="en-US" sz="5300" i="1" dirty="0" smtClean="0"/>
              <a:t> for a </a:t>
            </a:r>
            <a:r>
              <a:rPr lang="en-US" sz="5300" b="1" i="1" dirty="0" smtClean="0"/>
              <a:t>thin</a:t>
            </a:r>
            <a:r>
              <a:rPr lang="en-US" sz="5300" i="1" dirty="0" smtClean="0"/>
              <a:t> </a:t>
            </a:r>
            <a:r>
              <a:rPr lang="en-US" sz="5300" b="1" i="1" dirty="0" smtClean="0"/>
              <a:t>finger</a:t>
            </a:r>
            <a:r>
              <a:rPr lang="en-US" sz="5300" i="1" dirty="0" smtClean="0"/>
              <a:t>.  This </a:t>
            </a:r>
            <a:r>
              <a:rPr lang="en-US" sz="5300" b="1" i="1" dirty="0" smtClean="0"/>
              <a:t>thimble</a:t>
            </a:r>
            <a:r>
              <a:rPr lang="en-US" sz="5300" i="1" dirty="0" smtClean="0"/>
              <a:t> is </a:t>
            </a:r>
            <a:r>
              <a:rPr lang="en-US" sz="5300" b="1" i="1" dirty="0" smtClean="0"/>
              <a:t>thin</a:t>
            </a:r>
            <a:r>
              <a:rPr lang="en-US" sz="5300" i="1" dirty="0" smtClean="0"/>
              <a:t> for a </a:t>
            </a:r>
            <a:r>
              <a:rPr lang="en-US" sz="5300" b="1" i="1" dirty="0" smtClean="0"/>
              <a:t>thick</a:t>
            </a:r>
            <a:r>
              <a:rPr lang="en-US" sz="5300" i="1" dirty="0" smtClean="0"/>
              <a:t> </a:t>
            </a:r>
            <a:r>
              <a:rPr lang="en-US" sz="5300" b="1" i="1" dirty="0" smtClean="0"/>
              <a:t>finger</a:t>
            </a:r>
            <a:r>
              <a:rPr lang="en-US" sz="5300" i="1" dirty="0" smtClean="0"/>
              <a:t>.  A </a:t>
            </a:r>
            <a:r>
              <a:rPr lang="en-US" sz="5300" b="1" i="1" dirty="0" smtClean="0"/>
              <a:t>thick thimble</a:t>
            </a:r>
            <a:r>
              <a:rPr lang="en-US" sz="5300" i="1" dirty="0" smtClean="0"/>
              <a:t> for  a  </a:t>
            </a:r>
            <a:r>
              <a:rPr lang="en-US" sz="5300" b="1" i="1" dirty="0" smtClean="0"/>
              <a:t>thick  finger.</a:t>
            </a:r>
            <a:r>
              <a:rPr lang="en-US" sz="5300" i="1" dirty="0" smtClean="0"/>
              <a:t>  A  </a:t>
            </a:r>
            <a:r>
              <a:rPr lang="en-US" sz="5300" b="1" i="1" dirty="0" smtClean="0"/>
              <a:t>thin thimble</a:t>
            </a:r>
            <a:r>
              <a:rPr lang="en-US" sz="5300" i="1" dirty="0" smtClean="0"/>
              <a:t> for a </a:t>
            </a:r>
            <a:r>
              <a:rPr lang="en-US" sz="5300" b="1" i="1" dirty="0" smtClean="0"/>
              <a:t>thin finger</a:t>
            </a:r>
            <a:r>
              <a:rPr lang="en-US" sz="5300" i="1" dirty="0" smtClean="0"/>
              <a:t>. </a:t>
            </a:r>
            <a:r>
              <a:rPr lang="en-US" sz="5300" b="1" i="1" dirty="0" smtClean="0"/>
              <a:t>Thick</a:t>
            </a:r>
            <a:r>
              <a:rPr lang="en-US" sz="5300" i="1" dirty="0" smtClean="0"/>
              <a:t> for</a:t>
            </a:r>
            <a:r>
              <a:rPr lang="en-US" sz="5300" b="1" i="1" dirty="0" smtClean="0"/>
              <a:t> thick</a:t>
            </a:r>
            <a:r>
              <a:rPr lang="en-US" sz="5300" i="1" dirty="0" smtClean="0"/>
              <a:t>. </a:t>
            </a:r>
            <a:r>
              <a:rPr lang="en-US" sz="5300" b="1" i="1" dirty="0" smtClean="0"/>
              <a:t>Thin</a:t>
            </a:r>
            <a:r>
              <a:rPr lang="en-US" sz="5300" i="1" dirty="0" smtClean="0"/>
              <a:t> for </a:t>
            </a:r>
            <a:r>
              <a:rPr lang="en-US" sz="5300" b="1" i="1" dirty="0" smtClean="0"/>
              <a:t>thin</a:t>
            </a:r>
            <a:r>
              <a:rPr lang="en-US" sz="5300" i="1" dirty="0" smtClean="0"/>
              <a:t>. </a:t>
            </a:r>
            <a:endParaRPr lang="en-US" sz="5300" i="1" dirty="0" smtClean="0"/>
          </a:p>
          <a:p>
            <a:pPr algn="just"/>
            <a:r>
              <a:rPr lang="en-US" sz="5300" dirty="0" smtClean="0"/>
              <a:t>Rhythm </a:t>
            </a:r>
            <a:r>
              <a:rPr lang="en-US" sz="5300" dirty="0" smtClean="0"/>
              <a:t>reinforcement may take the form of  jazz  chants.  E.g. Where's the cat?  - It's on the mat. - On the mat? - Yes, on the mat. - Why on the mat?  - It's so fat, it can't stand and sat on the mat. Jazz chants are based on the repetition of phrases: </a:t>
            </a:r>
            <a:r>
              <a:rPr lang="en-US" sz="5300" i="1" dirty="0" smtClean="0"/>
              <a:t>Eat your salad! - I don't like it. I hate it. I loathe it...</a:t>
            </a:r>
            <a:endParaRPr lang="ru-RU" sz="5300" i="1" dirty="0" smtClean="0"/>
          </a:p>
          <a:p>
            <a:endParaRPr lang="ru-RU" dirty="0"/>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en-US" dirty="0" smtClean="0"/>
              <a:t>Exploratory task 2.6</a:t>
            </a:r>
            <a:endParaRPr lang="ru-RU" dirty="0"/>
          </a:p>
        </p:txBody>
      </p:sp>
      <p:sp>
        <p:nvSpPr>
          <p:cNvPr id="3" name="Содержимое 2"/>
          <p:cNvSpPr>
            <a:spLocks noGrp="1"/>
          </p:cNvSpPr>
          <p:nvPr>
            <p:ph idx="1"/>
          </p:nvPr>
        </p:nvSpPr>
        <p:spPr>
          <a:xfrm>
            <a:off x="628650" y="1603556"/>
            <a:ext cx="7886700" cy="4640489"/>
          </a:xfrm>
        </p:spPr>
        <p:txBody>
          <a:bodyPr>
            <a:normAutofit/>
          </a:bodyPr>
          <a:lstStyle/>
          <a:p>
            <a:pPr algn="just"/>
            <a:r>
              <a:rPr lang="en-US" sz="2500" dirty="0" smtClean="0"/>
              <a:t>Shifts of stress can be practiced with the nursery rhymes that have a typical pattern or rhythm. </a:t>
            </a:r>
            <a:endParaRPr lang="en-US" sz="2500" dirty="0" smtClean="0"/>
          </a:p>
          <a:p>
            <a:pPr algn="just"/>
            <a:r>
              <a:rPr lang="en-US" sz="2500" dirty="0" smtClean="0"/>
              <a:t>Could </a:t>
            </a:r>
            <a:r>
              <a:rPr lang="en-US" sz="2500" dirty="0" smtClean="0"/>
              <a:t>you think of the rhythm pattern to the rhyme below? </a:t>
            </a:r>
            <a:endParaRPr lang="ru-RU" sz="2500" dirty="0" smtClean="0"/>
          </a:p>
          <a:p>
            <a:pPr algn="just">
              <a:buNone/>
            </a:pPr>
            <a:r>
              <a:rPr lang="en-US" sz="2500" b="1" i="1" dirty="0" smtClean="0"/>
              <a:t>Mary, Mary,</a:t>
            </a:r>
            <a:endParaRPr lang="ru-RU" sz="2500" dirty="0" smtClean="0"/>
          </a:p>
          <a:p>
            <a:pPr algn="just">
              <a:buNone/>
            </a:pPr>
            <a:r>
              <a:rPr lang="en-US" sz="2500" b="1" i="1" dirty="0" smtClean="0"/>
              <a:t>Quite contrary</a:t>
            </a:r>
            <a:endParaRPr lang="ru-RU" sz="2500" dirty="0" smtClean="0"/>
          </a:p>
          <a:p>
            <a:pPr algn="just">
              <a:buNone/>
            </a:pPr>
            <a:r>
              <a:rPr lang="en-US" sz="2500" b="1" i="1" dirty="0" smtClean="0"/>
              <a:t>How does your garden grow?</a:t>
            </a:r>
            <a:endParaRPr lang="ru-RU" sz="2500" dirty="0" smtClean="0"/>
          </a:p>
          <a:p>
            <a:pPr algn="just">
              <a:buNone/>
            </a:pPr>
            <a:r>
              <a:rPr lang="en-US" sz="2500" b="1" i="1" dirty="0" smtClean="0"/>
              <a:t>With silver bells,</a:t>
            </a:r>
            <a:endParaRPr lang="ru-RU" sz="2500" dirty="0" smtClean="0"/>
          </a:p>
          <a:p>
            <a:pPr algn="just">
              <a:buNone/>
            </a:pPr>
            <a:r>
              <a:rPr lang="en-US" sz="2500" b="1" i="1" dirty="0" smtClean="0"/>
              <a:t>And cockle shells,</a:t>
            </a:r>
            <a:endParaRPr lang="ru-RU" sz="2500" dirty="0" smtClean="0"/>
          </a:p>
          <a:p>
            <a:pPr algn="just">
              <a:buNone/>
            </a:pPr>
            <a:r>
              <a:rPr lang="en-US" sz="2500" b="1" i="1" dirty="0" smtClean="0"/>
              <a:t>And pretty maids all in a row.</a:t>
            </a:r>
            <a:endParaRPr lang="ru-RU" sz="2500" dirty="0" smtClean="0"/>
          </a:p>
          <a:p>
            <a:endParaRPr lang="ru-RU" dirty="0"/>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en-US" dirty="0" smtClean="0"/>
              <a:t>Exploratory task 2.7</a:t>
            </a:r>
            <a:r>
              <a:rPr lang="ru-RU" b="1" dirty="0" smtClean="0"/>
              <a:t/>
            </a:r>
            <a:br>
              <a:rPr lang="ru-RU" b="1" dirty="0" smtClean="0"/>
            </a:br>
            <a:endParaRPr lang="ru-RU" dirty="0"/>
          </a:p>
        </p:txBody>
      </p:sp>
      <p:sp>
        <p:nvSpPr>
          <p:cNvPr id="3" name="Содержимое 2"/>
          <p:cNvSpPr>
            <a:spLocks noGrp="1"/>
          </p:cNvSpPr>
          <p:nvPr>
            <p:ph idx="1"/>
          </p:nvPr>
        </p:nvSpPr>
        <p:spPr>
          <a:xfrm>
            <a:off x="548641" y="1198608"/>
            <a:ext cx="8151222" cy="4351338"/>
          </a:xfrm>
        </p:spPr>
        <p:txBody>
          <a:bodyPr>
            <a:noAutofit/>
          </a:bodyPr>
          <a:lstStyle/>
          <a:p>
            <a:pPr algn="just"/>
            <a:r>
              <a:rPr lang="en-US" sz="2500" dirty="0" smtClean="0"/>
              <a:t>In the rhyme that follows first try and produce the rhythmic pattern of your own (the given pattern should be masked)  and then compare it with the one given to the right of the </a:t>
            </a:r>
            <a:r>
              <a:rPr lang="en-US" sz="2500" dirty="0" smtClean="0"/>
              <a:t>poem:</a:t>
            </a:r>
            <a:endParaRPr lang="ru-RU" sz="2500" dirty="0" smtClean="0"/>
          </a:p>
          <a:p>
            <a:pPr algn="just">
              <a:buNone/>
            </a:pPr>
            <a:r>
              <a:rPr lang="en-US" sz="2200" b="1" i="1" dirty="0" smtClean="0"/>
              <a:t>Little Jack Horner                           -..-.</a:t>
            </a:r>
            <a:endParaRPr lang="ru-RU" sz="2200" b="1" i="1" dirty="0" smtClean="0"/>
          </a:p>
          <a:p>
            <a:pPr algn="just">
              <a:buNone/>
            </a:pPr>
            <a:r>
              <a:rPr lang="en-US" sz="2200" b="1" i="1" dirty="0" smtClean="0"/>
              <a:t>Sat in a corner                                 -..-.</a:t>
            </a:r>
            <a:endParaRPr lang="ru-RU" sz="2200" dirty="0" smtClean="0"/>
          </a:p>
          <a:p>
            <a:pPr algn="just">
              <a:buNone/>
            </a:pPr>
            <a:r>
              <a:rPr lang="en-US" sz="2200" b="1" i="1" dirty="0" smtClean="0"/>
              <a:t>Eating his Christmas pie                  -..-.-</a:t>
            </a:r>
            <a:endParaRPr lang="ru-RU" sz="2200" dirty="0" smtClean="0"/>
          </a:p>
          <a:p>
            <a:pPr algn="just">
              <a:buNone/>
            </a:pPr>
            <a:r>
              <a:rPr lang="en-US" sz="2200" b="1" i="1" dirty="0" smtClean="0"/>
              <a:t>He stuck in his thumb                       .-..-</a:t>
            </a:r>
            <a:endParaRPr lang="ru-RU" sz="2200" dirty="0" smtClean="0"/>
          </a:p>
          <a:p>
            <a:pPr algn="just">
              <a:buNone/>
            </a:pPr>
            <a:r>
              <a:rPr lang="en-US" sz="2200" b="1" i="1" dirty="0" smtClean="0"/>
              <a:t>And pulled out a plum                       .-..-</a:t>
            </a:r>
            <a:endParaRPr lang="ru-RU" sz="2200" dirty="0" smtClean="0"/>
          </a:p>
          <a:p>
            <a:pPr algn="just">
              <a:buNone/>
            </a:pPr>
            <a:r>
              <a:rPr lang="en-US" sz="2200" b="1" i="1" dirty="0" smtClean="0"/>
              <a:t>And said “What a good boy am I”   ..--..-.-</a:t>
            </a:r>
            <a:endParaRPr lang="ru-RU" sz="2200" dirty="0" smtClean="0"/>
          </a:p>
          <a:p>
            <a:pPr algn="just"/>
            <a:r>
              <a:rPr lang="en-US" sz="2500" b="1" dirty="0" smtClean="0"/>
              <a:t>Recitations</a:t>
            </a:r>
            <a:r>
              <a:rPr lang="en-US" sz="2500" dirty="0" smtClean="0"/>
              <a:t>. Passages are given to the learners for practice and recitation with the focus on stress, timing and intonation. This techniques may or may not involve memorization of the text.</a:t>
            </a:r>
            <a:endParaRPr lang="ru-RU" sz="2500" dirty="0" smtClean="0"/>
          </a:p>
          <a:p>
            <a:pPr algn="just"/>
            <a:endParaRPr lang="ru-RU" sz="2500" dirty="0"/>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en-US" dirty="0" smtClean="0"/>
              <a:t>Exploratory task 2.8</a:t>
            </a:r>
            <a:r>
              <a:rPr lang="ru-RU" b="1" dirty="0" smtClean="0"/>
              <a:t/>
            </a:r>
            <a:br>
              <a:rPr lang="ru-RU" b="1" dirty="0" smtClean="0"/>
            </a:br>
            <a:endParaRPr lang="ru-RU" dirty="0"/>
          </a:p>
        </p:txBody>
      </p:sp>
      <p:sp>
        <p:nvSpPr>
          <p:cNvPr id="3" name="Содержимое 2"/>
          <p:cNvSpPr>
            <a:spLocks noGrp="1"/>
          </p:cNvSpPr>
          <p:nvPr>
            <p:ph idx="1"/>
          </p:nvPr>
        </p:nvSpPr>
        <p:spPr>
          <a:xfrm>
            <a:off x="628650" y="1420676"/>
            <a:ext cx="7886700" cy="4351338"/>
          </a:xfrm>
        </p:spPr>
        <p:txBody>
          <a:bodyPr/>
          <a:lstStyle/>
          <a:p>
            <a:pPr algn="just"/>
            <a:r>
              <a:rPr lang="en-US" sz="2500" dirty="0" smtClean="0"/>
              <a:t>Analyze the following “jazz-chant” and predict the phonetic difficulties it may cause:</a:t>
            </a:r>
            <a:endParaRPr lang="ru-RU" sz="2500" dirty="0" smtClean="0"/>
          </a:p>
          <a:p>
            <a:endParaRPr lang="ru-RU" dirty="0"/>
          </a:p>
        </p:txBody>
      </p:sp>
      <p:pic>
        <p:nvPicPr>
          <p:cNvPr id="20482" name="Picture 2"/>
          <p:cNvPicPr>
            <a:picLocks noChangeAspect="1" noChangeArrowheads="1"/>
          </p:cNvPicPr>
          <p:nvPr/>
        </p:nvPicPr>
        <p:blipFill>
          <a:blip r:embed="rId2" cstate="print"/>
          <a:srcRect l="28105" t="40714" r="30029" b="18036"/>
          <a:stretch>
            <a:fillRect/>
          </a:stretch>
        </p:blipFill>
        <p:spPr bwMode="auto">
          <a:xfrm>
            <a:off x="1058092" y="2220686"/>
            <a:ext cx="6993886" cy="3874311"/>
          </a:xfrm>
          <a:prstGeom prst="rect">
            <a:avLst/>
          </a:prstGeom>
          <a:noFill/>
          <a:ln w="9525">
            <a:noFill/>
            <a:miter lim="800000"/>
            <a:headEnd/>
            <a:tailEnd/>
          </a:ln>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628650" y="885100"/>
            <a:ext cx="7886700" cy="4351338"/>
          </a:xfrm>
        </p:spPr>
        <p:txBody>
          <a:bodyPr/>
          <a:lstStyle/>
          <a:p>
            <a:pPr algn="ctr">
              <a:buNone/>
            </a:pPr>
            <a:r>
              <a:rPr lang="en-US" sz="2500" b="1" dirty="0" smtClean="0"/>
              <a:t>Tasks with </a:t>
            </a:r>
            <a:r>
              <a:rPr lang="en-US" sz="2500" b="1" dirty="0" smtClean="0"/>
              <a:t>interjections </a:t>
            </a:r>
          </a:p>
          <a:p>
            <a:pPr algn="ctr">
              <a:buNone/>
            </a:pPr>
            <a:endParaRPr lang="en-US" sz="2500" b="1" dirty="0" smtClean="0"/>
          </a:p>
          <a:p>
            <a:pPr algn="just"/>
            <a:r>
              <a:rPr lang="en-US" sz="2500" dirty="0" smtClean="0"/>
              <a:t>Tasks </a:t>
            </a:r>
            <a:r>
              <a:rPr lang="en-US" sz="2500" dirty="0" smtClean="0"/>
              <a:t>with interjections are used to develop in learners the ability to use phonetic means in the given situational circumstances. </a:t>
            </a:r>
            <a:endParaRPr lang="en-US" sz="2500" dirty="0" smtClean="0"/>
          </a:p>
          <a:p>
            <a:pPr algn="just"/>
            <a:r>
              <a:rPr lang="en-US" sz="2500" dirty="0" smtClean="0"/>
              <a:t>There </a:t>
            </a:r>
            <a:r>
              <a:rPr lang="en-US" sz="2500" dirty="0" smtClean="0"/>
              <a:t>are quite a few phonemes that can be used in speech as “interjections” i.e. short exclamatory words. The learners are given a situational phrase, to which they react using an interjection with the correct articulation and intonation.</a:t>
            </a:r>
            <a:endParaRPr lang="ru-RU" sz="2500" dirty="0" smtClean="0"/>
          </a:p>
          <a:p>
            <a:pPr>
              <a:buNone/>
            </a:pPr>
            <a:endParaRPr lang="ru-RU" dirty="0" smtClean="0"/>
          </a:p>
          <a:p>
            <a:endParaRPr lang="ru-RU" dirty="0"/>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en-US" dirty="0" smtClean="0"/>
              <a:t>Exploratory task 2.9</a:t>
            </a:r>
            <a:r>
              <a:rPr lang="ru-RU" b="1" dirty="0" smtClean="0"/>
              <a:t/>
            </a:r>
            <a:br>
              <a:rPr lang="ru-RU" b="1" dirty="0" smtClean="0"/>
            </a:br>
            <a:endParaRPr lang="ru-RU" dirty="0"/>
          </a:p>
        </p:txBody>
      </p:sp>
      <p:sp>
        <p:nvSpPr>
          <p:cNvPr id="3" name="Содержимое 2"/>
          <p:cNvSpPr>
            <a:spLocks noGrp="1"/>
          </p:cNvSpPr>
          <p:nvPr>
            <p:ph idx="1"/>
          </p:nvPr>
        </p:nvSpPr>
        <p:spPr>
          <a:xfrm>
            <a:off x="628650" y="1329236"/>
            <a:ext cx="7886700" cy="4351338"/>
          </a:xfrm>
        </p:spPr>
        <p:txBody>
          <a:bodyPr/>
          <a:lstStyle/>
          <a:p>
            <a:pPr algn="just"/>
            <a:r>
              <a:rPr lang="en-US" sz="2500" dirty="0" smtClean="0"/>
              <a:t>React to the following situational phrases with an interjection. </a:t>
            </a:r>
            <a:endParaRPr lang="en-US" sz="2500" dirty="0" smtClean="0"/>
          </a:p>
          <a:p>
            <a:pPr algn="just"/>
            <a:r>
              <a:rPr lang="en-US" sz="2500" dirty="0" smtClean="0"/>
              <a:t>Clarify </a:t>
            </a:r>
            <a:r>
              <a:rPr lang="en-US" sz="2500" dirty="0" smtClean="0"/>
              <a:t>the intonation and feeling you want to express.</a:t>
            </a:r>
            <a:endParaRPr lang="ru-RU" sz="2500" dirty="0" smtClean="0"/>
          </a:p>
          <a:p>
            <a:endParaRPr lang="ru-RU" dirty="0"/>
          </a:p>
        </p:txBody>
      </p:sp>
      <p:pic>
        <p:nvPicPr>
          <p:cNvPr id="21506" name="Picture 2"/>
          <p:cNvPicPr>
            <a:picLocks noChangeAspect="1" noChangeArrowheads="1"/>
          </p:cNvPicPr>
          <p:nvPr/>
        </p:nvPicPr>
        <p:blipFill>
          <a:blip r:embed="rId2" cstate="print"/>
          <a:srcRect l="28318" t="45956" r="30135" b="13787"/>
          <a:stretch>
            <a:fillRect/>
          </a:stretch>
        </p:blipFill>
        <p:spPr bwMode="auto">
          <a:xfrm>
            <a:off x="1384663" y="2630316"/>
            <a:ext cx="6400800" cy="3487004"/>
          </a:xfrm>
          <a:prstGeom prst="rect">
            <a:avLst/>
          </a:prstGeom>
          <a:noFill/>
          <a:ln w="9525">
            <a:noFill/>
            <a:miter lim="800000"/>
            <a:headEnd/>
            <a:tailEnd/>
          </a:ln>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654776" y="480151"/>
            <a:ext cx="7886700" cy="4351338"/>
          </a:xfrm>
        </p:spPr>
        <p:txBody>
          <a:bodyPr>
            <a:noAutofit/>
          </a:bodyPr>
          <a:lstStyle/>
          <a:p>
            <a:pPr algn="ctr">
              <a:buNone/>
            </a:pPr>
            <a:r>
              <a:rPr lang="en-US" sz="2500" b="1" dirty="0" smtClean="0"/>
              <a:t>Creative </a:t>
            </a:r>
            <a:r>
              <a:rPr lang="en-US" sz="2500" b="1" dirty="0" smtClean="0"/>
              <a:t>exercises</a:t>
            </a:r>
            <a:endParaRPr lang="en-US" sz="2500" dirty="0" smtClean="0"/>
          </a:p>
          <a:p>
            <a:pPr algn="just"/>
            <a:r>
              <a:rPr lang="en-US" sz="2500" dirty="0" smtClean="0"/>
              <a:t>These </a:t>
            </a:r>
            <a:r>
              <a:rPr lang="en-US" sz="2500" dirty="0" smtClean="0"/>
              <a:t>techniques incorporate phonetic tasks in the creative communicative task. </a:t>
            </a:r>
            <a:endParaRPr lang="en-US" sz="2500" dirty="0" smtClean="0"/>
          </a:p>
          <a:p>
            <a:pPr algn="just"/>
            <a:r>
              <a:rPr lang="en-US" sz="2500" dirty="0" smtClean="0"/>
              <a:t>E.g</a:t>
            </a:r>
            <a:r>
              <a:rPr lang="en-US" sz="2500" dirty="0" smtClean="0"/>
              <a:t>. Make up a list of your favorite fruit and pronounce the words to make everybody feel how you like the </a:t>
            </a:r>
            <a:r>
              <a:rPr lang="en-US" sz="2500" dirty="0" smtClean="0"/>
              <a:t>items.</a:t>
            </a:r>
          </a:p>
          <a:p>
            <a:pPr algn="just"/>
            <a:r>
              <a:rPr lang="en-US" sz="2500" dirty="0" smtClean="0"/>
              <a:t>Make </a:t>
            </a:r>
            <a:r>
              <a:rPr lang="en-US" sz="2500" dirty="0" smtClean="0"/>
              <a:t>up a poem about the wind. End up every line with the sound /</a:t>
            </a:r>
            <a:r>
              <a:rPr lang="en-US" sz="2500" dirty="0" err="1" smtClean="0"/>
              <a:t>sh</a:t>
            </a:r>
            <a:r>
              <a:rPr lang="en-US" sz="2500" dirty="0" smtClean="0"/>
              <a:t>-</a:t>
            </a:r>
            <a:r>
              <a:rPr lang="en-US" sz="2500" dirty="0" err="1" smtClean="0"/>
              <a:t>sh</a:t>
            </a:r>
            <a:r>
              <a:rPr lang="en-US" sz="2500" dirty="0" smtClean="0"/>
              <a:t>-</a:t>
            </a:r>
            <a:r>
              <a:rPr lang="en-US" sz="2500" dirty="0" err="1" smtClean="0"/>
              <a:t>sh</a:t>
            </a:r>
            <a:r>
              <a:rPr lang="en-US" sz="2500" dirty="0" smtClean="0"/>
              <a:t>-o-o-o-w/. </a:t>
            </a:r>
            <a:endParaRPr lang="en-US" sz="2500" dirty="0" smtClean="0"/>
          </a:p>
          <a:p>
            <a:pPr algn="just"/>
            <a:r>
              <a:rPr lang="en-US" sz="2500" dirty="0" smtClean="0"/>
              <a:t>Read </a:t>
            </a:r>
            <a:r>
              <a:rPr lang="en-US" sz="2500" dirty="0" smtClean="0"/>
              <a:t>a news story to others. Sound bored, indifferent, shocked, irritated, angry or pleased. </a:t>
            </a:r>
            <a:endParaRPr lang="en-US" sz="2500" dirty="0" smtClean="0"/>
          </a:p>
          <a:p>
            <a:pPr algn="just"/>
            <a:r>
              <a:rPr lang="en-US" sz="2500" dirty="0" smtClean="0"/>
              <a:t>A </a:t>
            </a:r>
            <a:r>
              <a:rPr lang="en-US" sz="2500" dirty="0" smtClean="0"/>
              <a:t>creative activity can target the acquisition of a particular sound or a group of sounds. </a:t>
            </a:r>
            <a:endParaRPr lang="ru-RU" sz="2500" dirty="0"/>
          </a:p>
        </p:txBody>
      </p:sp>
      <p:pic>
        <p:nvPicPr>
          <p:cNvPr id="22530" name="Picture 2"/>
          <p:cNvPicPr>
            <a:picLocks noChangeAspect="1" noChangeArrowheads="1"/>
          </p:cNvPicPr>
          <p:nvPr/>
        </p:nvPicPr>
        <p:blipFill>
          <a:blip r:embed="rId2" cstate="print"/>
          <a:srcRect l="21284" t="64154" r="27551" b="19464"/>
          <a:stretch>
            <a:fillRect/>
          </a:stretch>
        </p:blipFill>
        <p:spPr bwMode="auto">
          <a:xfrm>
            <a:off x="889749" y="5032658"/>
            <a:ext cx="7165039" cy="1289765"/>
          </a:xfrm>
          <a:prstGeom prst="rect">
            <a:avLst/>
          </a:prstGeom>
          <a:noFill/>
          <a:ln w="9525">
            <a:noFill/>
            <a:miter lim="800000"/>
            <a:headEnd/>
            <a:tailEnd/>
          </a:ln>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en-US" dirty="0" smtClean="0"/>
              <a:t>Exploratory task 2.10</a:t>
            </a:r>
            <a:r>
              <a:rPr lang="ru-RU" dirty="0" smtClean="0"/>
              <a:t/>
            </a:r>
            <a:br>
              <a:rPr lang="ru-RU" dirty="0" smtClean="0"/>
            </a:br>
            <a:endParaRPr lang="ru-RU" dirty="0"/>
          </a:p>
        </p:txBody>
      </p:sp>
      <p:sp>
        <p:nvSpPr>
          <p:cNvPr id="3" name="Содержимое 2"/>
          <p:cNvSpPr>
            <a:spLocks noGrp="1"/>
          </p:cNvSpPr>
          <p:nvPr>
            <p:ph idx="1"/>
          </p:nvPr>
        </p:nvSpPr>
        <p:spPr>
          <a:xfrm>
            <a:off x="328588" y="1301574"/>
            <a:ext cx="4491606" cy="4351338"/>
          </a:xfrm>
        </p:spPr>
        <p:txBody>
          <a:bodyPr>
            <a:normAutofit/>
          </a:bodyPr>
          <a:lstStyle/>
          <a:p>
            <a:pPr algn="just"/>
            <a:r>
              <a:rPr lang="en-US" sz="2500" dirty="0" smtClean="0"/>
              <a:t>Read the following poem and decide upon the intonation of questions (low rise, high rise etc) that you can use to make the poem sound better. </a:t>
            </a:r>
            <a:endParaRPr lang="en-US" sz="2500" dirty="0" smtClean="0"/>
          </a:p>
          <a:p>
            <a:pPr algn="just"/>
            <a:r>
              <a:rPr lang="en-US" sz="2500" dirty="0" smtClean="0"/>
              <a:t>Recite </a:t>
            </a:r>
            <a:r>
              <a:rPr lang="en-US" sz="2500" dirty="0" smtClean="0"/>
              <a:t>the poem and compare your versions in the groups</a:t>
            </a:r>
            <a:r>
              <a:rPr lang="en-US" sz="2500" dirty="0" smtClean="0"/>
              <a:t>.</a:t>
            </a:r>
          </a:p>
          <a:p>
            <a:pPr algn="just"/>
            <a:r>
              <a:rPr lang="en-US" sz="2400" b="1" dirty="0" smtClean="0"/>
              <a:t>Recording of learners’ pronunciation</a:t>
            </a:r>
            <a:r>
              <a:rPr lang="en-US" sz="2400" dirty="0" smtClean="0"/>
              <a:t> offers opportunities for feedback from the teacher and peers.</a:t>
            </a:r>
          </a:p>
          <a:p>
            <a:pPr algn="just"/>
            <a:endParaRPr lang="ru-RU" sz="2500" dirty="0" smtClean="0"/>
          </a:p>
          <a:p>
            <a:pPr algn="just"/>
            <a:endParaRPr lang="ru-RU" sz="2500" dirty="0"/>
          </a:p>
        </p:txBody>
      </p:sp>
      <p:pic>
        <p:nvPicPr>
          <p:cNvPr id="23554" name="Picture 2"/>
          <p:cNvPicPr>
            <a:picLocks noChangeAspect="1" noChangeArrowheads="1"/>
          </p:cNvPicPr>
          <p:nvPr/>
        </p:nvPicPr>
        <p:blipFill>
          <a:blip r:embed="rId2" cstate="print"/>
          <a:srcRect l="28412" t="27941" r="29722" b="11786"/>
          <a:stretch>
            <a:fillRect/>
          </a:stretch>
        </p:blipFill>
        <p:spPr bwMode="auto">
          <a:xfrm>
            <a:off x="4899580" y="1384662"/>
            <a:ext cx="4244420" cy="3435531"/>
          </a:xfrm>
          <a:prstGeom prst="rect">
            <a:avLst/>
          </a:prstGeom>
          <a:noFill/>
          <a:ln w="9525">
            <a:noFill/>
            <a:miter lim="800000"/>
            <a:headEnd/>
            <a:tailEnd/>
          </a:ln>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en-US" dirty="0" smtClean="0"/>
              <a:t>Exploratory task 2.11</a:t>
            </a:r>
            <a:r>
              <a:rPr lang="ru-RU" dirty="0" smtClean="0"/>
              <a:t/>
            </a:r>
            <a:br>
              <a:rPr lang="ru-RU" dirty="0" smtClean="0"/>
            </a:br>
            <a:endParaRPr lang="ru-RU" dirty="0"/>
          </a:p>
        </p:txBody>
      </p:sp>
      <p:sp>
        <p:nvSpPr>
          <p:cNvPr id="3" name="Содержимое 2"/>
          <p:cNvSpPr>
            <a:spLocks noGrp="1"/>
          </p:cNvSpPr>
          <p:nvPr>
            <p:ph idx="1"/>
          </p:nvPr>
        </p:nvSpPr>
        <p:spPr>
          <a:xfrm>
            <a:off x="628650" y="1407614"/>
            <a:ext cx="7886700" cy="4351338"/>
          </a:xfrm>
        </p:spPr>
        <p:txBody>
          <a:bodyPr/>
          <a:lstStyle/>
          <a:p>
            <a:pPr algn="just"/>
            <a:r>
              <a:rPr lang="en-US" sz="2500" dirty="0" smtClean="0"/>
              <a:t>Advertise the objects that are in front of you in order to convince the audience to buy them! You can advertise “a bag”, “a sandwich”, “a paper clip” etc. </a:t>
            </a:r>
            <a:endParaRPr lang="en-US" sz="2500" dirty="0" smtClean="0"/>
          </a:p>
          <a:p>
            <a:pPr algn="just"/>
            <a:r>
              <a:rPr lang="en-US" sz="2500" dirty="0" smtClean="0"/>
              <a:t>Speak </a:t>
            </a:r>
            <a:r>
              <a:rPr lang="en-US" sz="2500" dirty="0" smtClean="0"/>
              <a:t>non-stop for three minutes. Your presentation will be recorded as well as the presentations of other students. </a:t>
            </a:r>
            <a:endParaRPr lang="en-US" sz="2500" dirty="0" smtClean="0"/>
          </a:p>
          <a:p>
            <a:pPr algn="just"/>
            <a:r>
              <a:rPr lang="en-US" sz="2500" dirty="0" smtClean="0"/>
              <a:t>Decide </a:t>
            </a:r>
            <a:r>
              <a:rPr lang="en-US" sz="2500" dirty="0" smtClean="0"/>
              <a:t>which presentation is the most convincing and why. Give the scoring for the </a:t>
            </a:r>
            <a:r>
              <a:rPr lang="en-US" sz="2500" dirty="0" smtClean="0"/>
              <a:t>following:</a:t>
            </a:r>
            <a:endParaRPr lang="ru-RU" sz="2500" dirty="0" smtClean="0"/>
          </a:p>
          <a:p>
            <a:endParaRPr lang="ru-RU" dirty="0"/>
          </a:p>
        </p:txBody>
      </p:sp>
      <p:pic>
        <p:nvPicPr>
          <p:cNvPr id="24578" name="Picture 2"/>
          <p:cNvPicPr>
            <a:picLocks noChangeAspect="1" noChangeArrowheads="1"/>
          </p:cNvPicPr>
          <p:nvPr/>
        </p:nvPicPr>
        <p:blipFill>
          <a:blip r:embed="rId2" cstate="print"/>
          <a:srcRect l="28111" t="44853" r="29722" b="39821"/>
          <a:stretch>
            <a:fillRect/>
          </a:stretch>
        </p:blipFill>
        <p:spPr bwMode="auto">
          <a:xfrm>
            <a:off x="1136469" y="4548179"/>
            <a:ext cx="6818811" cy="1393368"/>
          </a:xfrm>
          <a:prstGeom prst="rect">
            <a:avLst/>
          </a:prstGeom>
          <a:noFill/>
          <a:ln w="9525">
            <a:noFill/>
            <a:miter lim="800000"/>
            <a:headEnd/>
            <a:tailEnd/>
          </a:ln>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654775" y="963476"/>
            <a:ext cx="7886700" cy="4351338"/>
          </a:xfrm>
        </p:spPr>
        <p:txBody>
          <a:bodyPr/>
          <a:lstStyle/>
          <a:p>
            <a:pPr algn="ctr">
              <a:buNone/>
            </a:pPr>
            <a:r>
              <a:rPr lang="en-US" sz="2500" b="1" dirty="0" smtClean="0"/>
              <a:t>Board game</a:t>
            </a:r>
            <a:endParaRPr lang="ru-RU" sz="2500" b="1" dirty="0" smtClean="0"/>
          </a:p>
          <a:p>
            <a:pPr algn="just"/>
            <a:r>
              <a:rPr lang="en-US" sz="2500" dirty="0" smtClean="0"/>
              <a:t>Board games are used for teaching pronunciation in pairs or small groups. </a:t>
            </a:r>
            <a:endParaRPr lang="en-US" sz="2500" dirty="0" smtClean="0"/>
          </a:p>
          <a:p>
            <a:pPr algn="just"/>
            <a:r>
              <a:rPr lang="en-US" sz="2500" dirty="0" smtClean="0"/>
              <a:t>They </a:t>
            </a:r>
            <a:r>
              <a:rPr lang="en-US" sz="2500" dirty="0" smtClean="0"/>
              <a:t>teach not only pronunciation but also learner interaction.</a:t>
            </a:r>
            <a:endParaRPr lang="ru-RU" sz="2500" dirty="0" smtClean="0"/>
          </a:p>
          <a:p>
            <a:pPr>
              <a:buNone/>
            </a:pPr>
            <a:endParaRPr lang="ru-RU" dirty="0" smtClean="0"/>
          </a:p>
          <a:p>
            <a:endParaRPr lang="ru-RU" dirty="0"/>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en-US" dirty="0" smtClean="0"/>
              <a:t>Exploratory task 2.12</a:t>
            </a:r>
            <a:r>
              <a:rPr lang="ru-RU" b="1" dirty="0" smtClean="0"/>
              <a:t/>
            </a:r>
            <a:br>
              <a:rPr lang="ru-RU" b="1" dirty="0" smtClean="0"/>
            </a:br>
            <a:endParaRPr lang="ru-RU" dirty="0"/>
          </a:p>
        </p:txBody>
      </p:sp>
      <p:sp>
        <p:nvSpPr>
          <p:cNvPr id="3" name="Содержимое 2"/>
          <p:cNvSpPr>
            <a:spLocks noGrp="1"/>
          </p:cNvSpPr>
          <p:nvPr>
            <p:ph idx="1"/>
          </p:nvPr>
        </p:nvSpPr>
        <p:spPr>
          <a:xfrm>
            <a:off x="628650" y="1368425"/>
            <a:ext cx="7886700" cy="4351338"/>
          </a:xfrm>
        </p:spPr>
        <p:txBody>
          <a:bodyPr/>
          <a:lstStyle/>
          <a:p>
            <a:pPr algn="just"/>
            <a:r>
              <a:rPr lang="en-US" dirty="0" smtClean="0"/>
              <a:t>Try the game </a:t>
            </a:r>
            <a:r>
              <a:rPr lang="en-US" i="1" dirty="0" smtClean="0"/>
              <a:t>rhyming dominoes</a:t>
            </a:r>
            <a:r>
              <a:rPr lang="en-US" dirty="0" smtClean="0"/>
              <a:t>. </a:t>
            </a:r>
            <a:endParaRPr lang="en-US" dirty="0" smtClean="0"/>
          </a:p>
          <a:p>
            <a:pPr algn="just"/>
            <a:r>
              <a:rPr lang="en-US" dirty="0" smtClean="0"/>
              <a:t>In </a:t>
            </a:r>
            <a:r>
              <a:rPr lang="en-US" dirty="0" smtClean="0"/>
              <a:t>the game words are used instead of numbers. Each player chooses out of the set 5 or 7 </a:t>
            </a:r>
            <a:r>
              <a:rPr lang="en-US" dirty="0" smtClean="0"/>
              <a:t>dominoes.</a:t>
            </a:r>
          </a:p>
          <a:p>
            <a:pPr algn="just"/>
            <a:r>
              <a:rPr lang="en-US" dirty="0" smtClean="0"/>
              <a:t>The </a:t>
            </a:r>
            <a:r>
              <a:rPr lang="en-US" dirty="0" smtClean="0"/>
              <a:t>player with a double domino (having two rhyming words on it) starts the play. The next player continues by adding a domino, which has a word to rhyme. </a:t>
            </a:r>
            <a:endParaRPr lang="ru-RU" dirty="0"/>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2" cstate="print"/>
          <a:srcRect l="28058" t="60114" r="30928" b="17371"/>
          <a:stretch>
            <a:fillRect/>
          </a:stretch>
        </p:blipFill>
        <p:spPr bwMode="auto">
          <a:xfrm>
            <a:off x="1096234" y="2586446"/>
            <a:ext cx="7068051" cy="2181497"/>
          </a:xfrm>
          <a:prstGeom prst="rect">
            <a:avLst/>
          </a:prstGeom>
          <a:noFill/>
          <a:ln w="9525">
            <a:noFill/>
            <a:miter lim="800000"/>
            <a:headEnd/>
            <a:tailEnd/>
          </a:ln>
        </p:spPr>
      </p:pic>
      <p:sp>
        <p:nvSpPr>
          <p:cNvPr id="3" name="Прямоугольник 2"/>
          <p:cNvSpPr/>
          <p:nvPr/>
        </p:nvSpPr>
        <p:spPr>
          <a:xfrm>
            <a:off x="1267097" y="869408"/>
            <a:ext cx="6518366" cy="1631216"/>
          </a:xfrm>
          <a:prstGeom prst="rect">
            <a:avLst/>
          </a:prstGeom>
        </p:spPr>
        <p:txBody>
          <a:bodyPr wrap="square">
            <a:spAutoFit/>
          </a:bodyPr>
          <a:lstStyle/>
          <a:p>
            <a:pPr algn="just">
              <a:buFont typeface="Arial" pitchFamily="34" charset="0"/>
              <a:buChar char="•"/>
            </a:pPr>
            <a:r>
              <a:rPr lang="en-US" sz="2500" dirty="0" smtClean="0"/>
              <a:t>  The </a:t>
            </a:r>
            <a:r>
              <a:rPr lang="en-US" sz="2500" dirty="0" smtClean="0"/>
              <a:t>game continues round the players and the first person to get rid of the cards is the </a:t>
            </a:r>
            <a:r>
              <a:rPr lang="en-US" sz="2500" dirty="0" smtClean="0"/>
              <a:t>winner.</a:t>
            </a:r>
          </a:p>
          <a:p>
            <a:pPr algn="just">
              <a:buFont typeface="Arial" pitchFamily="34" charset="0"/>
              <a:buChar char="•"/>
            </a:pPr>
            <a:r>
              <a:rPr lang="en-US" sz="2500" dirty="0" smtClean="0"/>
              <a:t> </a:t>
            </a:r>
            <a:r>
              <a:rPr lang="en-US" sz="2500" dirty="0" smtClean="0"/>
              <a:t> Use </a:t>
            </a:r>
            <a:r>
              <a:rPr lang="en-US" sz="2500" dirty="0" smtClean="0"/>
              <a:t>the following grid for cutting the dominoes across or down:</a:t>
            </a:r>
            <a:endParaRPr lang="ru-RU" sz="2500" dirty="0"/>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en-US" dirty="0" smtClean="0"/>
              <a:t>Exploratory task 2.13</a:t>
            </a:r>
            <a:endParaRPr lang="ru-RU" dirty="0"/>
          </a:p>
        </p:txBody>
      </p:sp>
      <p:sp>
        <p:nvSpPr>
          <p:cNvPr id="5" name="Содержимое 4"/>
          <p:cNvSpPr>
            <a:spLocks noGrp="1"/>
          </p:cNvSpPr>
          <p:nvPr>
            <p:ph idx="1"/>
          </p:nvPr>
        </p:nvSpPr>
        <p:spPr>
          <a:xfrm>
            <a:off x="589461" y="1551305"/>
            <a:ext cx="7886700" cy="4771118"/>
          </a:xfrm>
        </p:spPr>
        <p:txBody>
          <a:bodyPr>
            <a:normAutofit fontScale="70000" lnSpcReduction="20000"/>
          </a:bodyPr>
          <a:lstStyle/>
          <a:p>
            <a:pPr algn="just"/>
            <a:r>
              <a:rPr lang="en-US" sz="3600" dirty="0" smtClean="0"/>
              <a:t>Guess the words. Every answer has the sound [</a:t>
            </a:r>
            <a:r>
              <a:rPr lang="en-US" sz="3600" dirty="0" err="1" smtClean="0"/>
              <a:t>tch</a:t>
            </a:r>
            <a:r>
              <a:rPr lang="en-US" sz="3600" dirty="0" smtClean="0"/>
              <a:t>] or [</a:t>
            </a:r>
            <a:r>
              <a:rPr lang="en-US" sz="3600" dirty="0" err="1" smtClean="0"/>
              <a:t>dge</a:t>
            </a:r>
            <a:r>
              <a:rPr lang="en-US" sz="3600" dirty="0" smtClean="0"/>
              <a:t>].</a:t>
            </a:r>
            <a:endParaRPr lang="ru-RU" sz="3600" dirty="0" smtClean="0"/>
          </a:p>
          <a:p>
            <a:pPr lvl="0" algn="just">
              <a:buFont typeface="Wingdings" pitchFamily="2" charset="2"/>
              <a:buChar char="Ø"/>
            </a:pPr>
            <a:r>
              <a:rPr lang="en-US" sz="3200" b="1" dirty="0" smtClean="0"/>
              <a:t>Famous English prime minister.</a:t>
            </a:r>
            <a:endParaRPr lang="ru-RU" sz="3200" dirty="0" smtClean="0"/>
          </a:p>
          <a:p>
            <a:pPr lvl="0" algn="just">
              <a:buFont typeface="Wingdings" pitchFamily="2" charset="2"/>
              <a:buChar char="Ø"/>
            </a:pPr>
            <a:r>
              <a:rPr lang="en-US" sz="3200" b="1" dirty="0" smtClean="0"/>
              <a:t>We eat bread, butter and … m</a:t>
            </a:r>
            <a:endParaRPr lang="ru-RU" sz="3200" dirty="0" smtClean="0"/>
          </a:p>
          <a:p>
            <a:pPr lvl="0" algn="just">
              <a:buFont typeface="Wingdings" pitchFamily="2" charset="2"/>
              <a:buChar char="Ø"/>
            </a:pPr>
            <a:r>
              <a:rPr lang="en-US" sz="3200" b="1" dirty="0" smtClean="0"/>
              <a:t>We buy jam in a  …r</a:t>
            </a:r>
            <a:endParaRPr lang="ru-RU" sz="3200" dirty="0" smtClean="0"/>
          </a:p>
          <a:p>
            <a:pPr lvl="0" algn="just">
              <a:buFont typeface="Wingdings" pitchFamily="2" charset="2"/>
              <a:buChar char="Ø"/>
            </a:pPr>
            <a:r>
              <a:rPr lang="en-US" sz="3200" b="1" dirty="0" smtClean="0"/>
              <a:t>You’ll get fat if you eat too much …ate.</a:t>
            </a:r>
            <a:endParaRPr lang="ru-RU" sz="3200" dirty="0" smtClean="0"/>
          </a:p>
          <a:p>
            <a:pPr lvl="0" algn="just">
              <a:buFont typeface="Wingdings" pitchFamily="2" charset="2"/>
              <a:buChar char="Ø"/>
            </a:pPr>
            <a:r>
              <a:rPr lang="en-US" sz="3200" b="1" dirty="0" smtClean="0"/>
              <a:t>A game for two is …s.</a:t>
            </a:r>
            <a:endParaRPr lang="ru-RU" sz="3200" dirty="0" smtClean="0"/>
          </a:p>
          <a:p>
            <a:pPr lvl="0" algn="just">
              <a:buFont typeface="Wingdings" pitchFamily="2" charset="2"/>
              <a:buChar char="Ø"/>
            </a:pPr>
            <a:r>
              <a:rPr lang="en-US" sz="3200" b="1" dirty="0" smtClean="0"/>
              <a:t>A young hen is a …n</a:t>
            </a:r>
            <a:endParaRPr lang="ru-RU" sz="3200" dirty="0" smtClean="0"/>
          </a:p>
          <a:p>
            <a:pPr lvl="0" algn="just">
              <a:buFont typeface="Wingdings" pitchFamily="2" charset="2"/>
              <a:buChar char="Ø"/>
            </a:pPr>
            <a:r>
              <a:rPr lang="en-US" sz="3200" b="1" dirty="0" smtClean="0"/>
              <a:t>This rude man is not a … n</a:t>
            </a:r>
            <a:endParaRPr lang="ru-RU" sz="3200" dirty="0" smtClean="0"/>
          </a:p>
          <a:p>
            <a:pPr lvl="0" algn="just">
              <a:buFont typeface="Wingdings" pitchFamily="2" charset="2"/>
              <a:buChar char="Ø"/>
            </a:pPr>
            <a:r>
              <a:rPr lang="en-US" sz="3200" b="1" dirty="0" smtClean="0"/>
              <a:t>This dangerous bridge is …</a:t>
            </a:r>
            <a:r>
              <a:rPr lang="en-US" sz="3200" b="1" dirty="0" err="1" smtClean="0"/>
              <a:t>st</a:t>
            </a:r>
            <a:r>
              <a:rPr lang="en-US" sz="3200" b="1" dirty="0" smtClean="0"/>
              <a:t> outside the village.</a:t>
            </a:r>
            <a:endParaRPr lang="ru-RU" sz="3200" dirty="0" smtClean="0"/>
          </a:p>
          <a:p>
            <a:pPr lvl="0" algn="just">
              <a:buFont typeface="Wingdings" pitchFamily="2" charset="2"/>
              <a:buChar char="Ø"/>
            </a:pPr>
            <a:r>
              <a:rPr lang="en-US" sz="3200" b="1" dirty="0" smtClean="0"/>
              <a:t>Tell me a funny …e</a:t>
            </a:r>
            <a:endParaRPr lang="ru-RU" sz="3200" dirty="0" smtClean="0"/>
          </a:p>
          <a:p>
            <a:pPr lvl="0" algn="just">
              <a:buFont typeface="Wingdings" pitchFamily="2" charset="2"/>
              <a:buChar char="Ø"/>
            </a:pPr>
            <a:r>
              <a:rPr lang="en-US" sz="3200" b="1" dirty="0" smtClean="0"/>
              <a:t>His new car is a … </a:t>
            </a:r>
            <a:r>
              <a:rPr lang="en-US" sz="3200" b="1" dirty="0" err="1" smtClean="0"/>
              <a:t>eep</a:t>
            </a:r>
            <a:endParaRPr lang="ru-RU" sz="3200" dirty="0" smtClean="0"/>
          </a:p>
          <a:p>
            <a:pPr lvl="0" algn="just">
              <a:buFont typeface="Wingdings" pitchFamily="2" charset="2"/>
              <a:buChar char="Ø"/>
            </a:pPr>
            <a:r>
              <a:rPr lang="en-US" sz="3200" b="1" dirty="0" smtClean="0"/>
              <a:t>To buy meet let’s go to the …’s</a:t>
            </a:r>
            <a:endParaRPr lang="ru-RU" sz="3200" dirty="0" smtClean="0"/>
          </a:p>
          <a:p>
            <a:endParaRPr lang="ru-RU" dirty="0"/>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641713" y="715283"/>
            <a:ext cx="7886700" cy="4351338"/>
          </a:xfrm>
        </p:spPr>
        <p:txBody>
          <a:bodyPr>
            <a:normAutofit/>
          </a:bodyPr>
          <a:lstStyle/>
          <a:p>
            <a:pPr algn="ctr">
              <a:buNone/>
            </a:pPr>
            <a:r>
              <a:rPr lang="en-US" sz="2500" b="1" dirty="0" smtClean="0"/>
              <a:t>Three-phase framework for teaching </a:t>
            </a:r>
            <a:r>
              <a:rPr lang="en-US" sz="2500" b="1" dirty="0" smtClean="0"/>
              <a:t>pronunciation</a:t>
            </a:r>
          </a:p>
          <a:p>
            <a:pPr algn="ctr">
              <a:buNone/>
            </a:pPr>
            <a:endParaRPr lang="ru-RU" sz="2500" b="1" dirty="0" smtClean="0"/>
          </a:p>
          <a:p>
            <a:pPr algn="just"/>
            <a:r>
              <a:rPr lang="en-US" sz="2500" dirty="0" smtClean="0"/>
              <a:t>The three phases for teaching pronunciation include </a:t>
            </a:r>
            <a:r>
              <a:rPr lang="en-US" sz="2500" b="1" dirty="0" smtClean="0"/>
              <a:t>pre-activity, while-activity and post-activity. </a:t>
            </a:r>
            <a:endParaRPr lang="en-US" sz="2500" b="1" dirty="0" smtClean="0"/>
          </a:p>
          <a:p>
            <a:pPr algn="just"/>
            <a:r>
              <a:rPr lang="en-US" sz="2500" dirty="0" smtClean="0"/>
              <a:t>The </a:t>
            </a:r>
            <a:r>
              <a:rPr lang="en-US" sz="2500" dirty="0" smtClean="0"/>
              <a:t>general contents of these phases can be as given in the table below:</a:t>
            </a:r>
            <a:endParaRPr lang="ru-RU" sz="2500" dirty="0" smtClean="0"/>
          </a:p>
          <a:p>
            <a:pPr algn="just"/>
            <a:endParaRPr lang="ru-RU" sz="2500" dirty="0"/>
          </a:p>
        </p:txBody>
      </p:sp>
      <p:pic>
        <p:nvPicPr>
          <p:cNvPr id="26626" name="Picture 2"/>
          <p:cNvPicPr>
            <a:picLocks noChangeAspect="1" noChangeArrowheads="1"/>
          </p:cNvPicPr>
          <p:nvPr/>
        </p:nvPicPr>
        <p:blipFill>
          <a:blip r:embed="rId2" cstate="print"/>
          <a:srcRect l="28141" t="39632" r="29993" b="13939"/>
          <a:stretch>
            <a:fillRect/>
          </a:stretch>
        </p:blipFill>
        <p:spPr bwMode="auto">
          <a:xfrm>
            <a:off x="2991395" y="3104510"/>
            <a:ext cx="5747657" cy="3583671"/>
          </a:xfrm>
          <a:prstGeom prst="rect">
            <a:avLst/>
          </a:prstGeom>
          <a:noFill/>
          <a:ln w="9525">
            <a:noFill/>
            <a:miter lim="800000"/>
            <a:headEnd/>
            <a:tailEnd/>
          </a:ln>
        </p:spPr>
      </p:pic>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en-US" dirty="0" smtClean="0"/>
              <a:t>Exploratory task 2.14</a:t>
            </a:r>
            <a:endParaRPr lang="ru-RU" dirty="0"/>
          </a:p>
        </p:txBody>
      </p:sp>
      <p:sp>
        <p:nvSpPr>
          <p:cNvPr id="3" name="Содержимое 2"/>
          <p:cNvSpPr>
            <a:spLocks noGrp="1"/>
          </p:cNvSpPr>
          <p:nvPr>
            <p:ph idx="1"/>
          </p:nvPr>
        </p:nvSpPr>
        <p:spPr/>
        <p:txBody>
          <a:bodyPr/>
          <a:lstStyle/>
          <a:p>
            <a:pPr algn="just"/>
            <a:r>
              <a:rPr lang="en-US" sz="2500" dirty="0" smtClean="0"/>
              <a:t>Match the following stages of running the activity and the phases of  pre-activity,  while-activity or post-activity. </a:t>
            </a:r>
            <a:endParaRPr lang="ru-RU" sz="2500" dirty="0" smtClean="0"/>
          </a:p>
          <a:p>
            <a:endParaRPr lang="ru-RU" dirty="0"/>
          </a:p>
        </p:txBody>
      </p:sp>
      <p:pic>
        <p:nvPicPr>
          <p:cNvPr id="27650" name="Picture 2"/>
          <p:cNvPicPr>
            <a:picLocks noChangeAspect="1" noChangeArrowheads="1"/>
          </p:cNvPicPr>
          <p:nvPr/>
        </p:nvPicPr>
        <p:blipFill>
          <a:blip r:embed="rId2" cstate="print"/>
          <a:srcRect l="28212" t="29963" r="29722" b="11964"/>
          <a:stretch>
            <a:fillRect/>
          </a:stretch>
        </p:blipFill>
        <p:spPr bwMode="auto">
          <a:xfrm>
            <a:off x="3566160" y="2609882"/>
            <a:ext cx="5133702" cy="3984511"/>
          </a:xfrm>
          <a:prstGeom prst="rect">
            <a:avLst/>
          </a:prstGeom>
          <a:noFill/>
          <a:ln w="9525">
            <a:noFill/>
            <a:miter lim="800000"/>
            <a:headEnd/>
            <a:tailEnd/>
          </a:ln>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628650" y="689156"/>
            <a:ext cx="7886700" cy="4351338"/>
          </a:xfrm>
        </p:spPr>
        <p:txBody>
          <a:bodyPr>
            <a:normAutofit/>
          </a:bodyPr>
          <a:lstStyle/>
          <a:p>
            <a:pPr algn="ctr">
              <a:buNone/>
            </a:pPr>
            <a:r>
              <a:rPr lang="en-US" sz="2500" b="1" dirty="0" smtClean="0"/>
              <a:t>Micro-teaching </a:t>
            </a:r>
            <a:r>
              <a:rPr lang="en-US" sz="2500" b="1" dirty="0" smtClean="0"/>
              <a:t>task</a:t>
            </a:r>
          </a:p>
          <a:p>
            <a:pPr algn="just"/>
            <a:r>
              <a:rPr lang="en-US" sz="2500" dirty="0" smtClean="0"/>
              <a:t>You </a:t>
            </a:r>
            <a:r>
              <a:rPr lang="en-US" sz="2500" dirty="0" smtClean="0"/>
              <a:t>are to teach your learners the pronunciation of statements, questions and exclamations. </a:t>
            </a:r>
            <a:endParaRPr lang="en-US" sz="2500" dirty="0" smtClean="0"/>
          </a:p>
          <a:p>
            <a:pPr algn="just"/>
            <a:r>
              <a:rPr lang="en-US" sz="2500" dirty="0" smtClean="0"/>
              <a:t>You </a:t>
            </a:r>
            <a:r>
              <a:rPr lang="en-US" sz="2500" dirty="0" smtClean="0"/>
              <a:t>are going to show them a set of pictures. By using these pictures you can elicit either statements, questions or exclamations. To signal your learners what kind of sentences you want them to produce, you will use the cards</a:t>
            </a:r>
            <a:endParaRPr lang="ru-RU" sz="2500" dirty="0" smtClean="0"/>
          </a:p>
          <a:p>
            <a:pPr algn="just"/>
            <a:endParaRPr lang="ru-RU" sz="2500" dirty="0"/>
          </a:p>
        </p:txBody>
      </p:sp>
      <p:pic>
        <p:nvPicPr>
          <p:cNvPr id="28674" name="Picture 2"/>
          <p:cNvPicPr>
            <a:picLocks noChangeAspect="1" noChangeArrowheads="1"/>
          </p:cNvPicPr>
          <p:nvPr/>
        </p:nvPicPr>
        <p:blipFill>
          <a:blip r:embed="rId2" cstate="print"/>
          <a:srcRect l="28111" t="40257" r="29722" b="20714"/>
          <a:stretch>
            <a:fillRect/>
          </a:stretch>
        </p:blipFill>
        <p:spPr bwMode="auto">
          <a:xfrm>
            <a:off x="3056710" y="3506609"/>
            <a:ext cx="5486399" cy="2855003"/>
          </a:xfrm>
          <a:prstGeom prst="rect">
            <a:avLst/>
          </a:prstGeom>
          <a:noFill/>
          <a:ln w="9525">
            <a:noFill/>
            <a:miter lim="800000"/>
            <a:headEnd/>
            <a:tailEnd/>
          </a:ln>
        </p:spPr>
      </p:pic>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en-US" dirty="0" smtClean="0"/>
              <a:t>Integrated task</a:t>
            </a:r>
            <a:r>
              <a:rPr lang="ru-RU" dirty="0" smtClean="0"/>
              <a:t/>
            </a:r>
            <a:br>
              <a:rPr lang="ru-RU" dirty="0" smtClean="0"/>
            </a:br>
            <a:endParaRPr lang="ru-RU" dirty="0"/>
          </a:p>
        </p:txBody>
      </p:sp>
      <p:sp>
        <p:nvSpPr>
          <p:cNvPr id="3" name="Содержимое 2"/>
          <p:cNvSpPr>
            <a:spLocks noGrp="1"/>
          </p:cNvSpPr>
          <p:nvPr>
            <p:ph idx="1"/>
          </p:nvPr>
        </p:nvSpPr>
        <p:spPr>
          <a:xfrm>
            <a:off x="641713" y="1499054"/>
            <a:ext cx="7886700" cy="4351338"/>
          </a:xfrm>
        </p:spPr>
        <p:txBody>
          <a:bodyPr>
            <a:normAutofit/>
          </a:bodyPr>
          <a:lstStyle/>
          <a:p>
            <a:pPr lvl="0" algn="just"/>
            <a:r>
              <a:rPr lang="en-US" sz="2500" dirty="0" smtClean="0"/>
              <a:t>Describe your teaching situation</a:t>
            </a:r>
            <a:endParaRPr lang="ru-RU" sz="2500" dirty="0" smtClean="0"/>
          </a:p>
          <a:p>
            <a:pPr lvl="0" algn="just"/>
            <a:r>
              <a:rPr lang="en-US" sz="2500" dirty="0" smtClean="0"/>
              <a:t>Make concrete your goal of teaching pronunciation (e.g. pronunciation of certain sounds)</a:t>
            </a:r>
            <a:endParaRPr lang="ru-RU" sz="2500" dirty="0" smtClean="0"/>
          </a:p>
          <a:p>
            <a:pPr lvl="0" algn="just"/>
            <a:r>
              <a:rPr lang="en-US" sz="2500" dirty="0" smtClean="0"/>
              <a:t>Give the theoretical rationale for teaching</a:t>
            </a:r>
            <a:endParaRPr lang="ru-RU" sz="2500" dirty="0" smtClean="0"/>
          </a:p>
          <a:p>
            <a:pPr lvl="0" algn="just"/>
            <a:r>
              <a:rPr lang="en-US" sz="2500" dirty="0" smtClean="0"/>
              <a:t>Produce an activity in the three-phase framework</a:t>
            </a:r>
            <a:endParaRPr lang="ru-RU" sz="2500" dirty="0" smtClean="0"/>
          </a:p>
          <a:p>
            <a:pPr lvl="0" algn="just"/>
            <a:r>
              <a:rPr lang="en-US" sz="2500" dirty="0" smtClean="0"/>
              <a:t>Run the activity</a:t>
            </a:r>
            <a:endParaRPr lang="ru-RU" sz="2500" dirty="0" smtClean="0"/>
          </a:p>
          <a:p>
            <a:pPr lvl="0" algn="just"/>
            <a:r>
              <a:rPr lang="en-US" sz="2500" dirty="0" smtClean="0"/>
              <a:t>Reflect on the results giving examples from your observations while teaching</a:t>
            </a:r>
            <a:endParaRPr lang="ru-RU" sz="2500" dirty="0" smtClean="0"/>
          </a:p>
          <a:p>
            <a:pPr algn="just"/>
            <a:r>
              <a:rPr lang="en-US" sz="2500" dirty="0" smtClean="0"/>
              <a:t>Draw conclusions on what can be improved in teaching</a:t>
            </a:r>
            <a:endParaRPr lang="ru-RU" sz="2500" dirty="0"/>
          </a:p>
        </p:txBody>
      </p:sp>
    </p:spTree>
  </p:cSld>
  <p:clrMapOvr>
    <a:masterClrMapping/>
  </p:clrMapOvr>
</p:sld>
</file>

<file path=ppt/theme/theme1.xml><?xml version="1.0" encoding="utf-8"?>
<a:theme xmlns:a="http://schemas.openxmlformats.org/drawingml/2006/main" name="Тема Office">
  <a:themeElements>
    <a:clrScheme name="Тема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Тема 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Тема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199</TotalTime>
  <Words>3820</Words>
  <Application>Microsoft Office PowerPoint</Application>
  <PresentationFormat>Экран (4:3)</PresentationFormat>
  <Paragraphs>264</Paragraphs>
  <Slides>56</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56</vt:i4>
      </vt:variant>
    </vt:vector>
  </HeadingPairs>
  <TitlesOfParts>
    <vt:vector size="57" baseType="lpstr">
      <vt:lpstr>Тема Office</vt:lpstr>
      <vt:lpstr>Teaching pronunciation</vt:lpstr>
      <vt:lpstr>Слайд 2</vt:lpstr>
      <vt:lpstr>Warming up discussion  </vt:lpstr>
      <vt:lpstr>Input reading 1 </vt:lpstr>
      <vt:lpstr>Exploratory task 1.1 </vt:lpstr>
      <vt:lpstr>Слайд 6</vt:lpstr>
      <vt:lpstr>Слайд 7</vt:lpstr>
      <vt:lpstr>Exploratory task 1.2</vt:lpstr>
      <vt:lpstr>Слайд 9</vt:lpstr>
      <vt:lpstr>Слайд 10</vt:lpstr>
      <vt:lpstr>Exploratory task 1.3</vt:lpstr>
      <vt:lpstr>Слайд 12</vt:lpstr>
      <vt:lpstr>Слайд 13</vt:lpstr>
      <vt:lpstr>Exploratory task 1.4 </vt:lpstr>
      <vt:lpstr>Слайд 15</vt:lpstr>
      <vt:lpstr>    Exploratory task 1.5 </vt:lpstr>
      <vt:lpstr>Слайд 17</vt:lpstr>
      <vt:lpstr>Слайд 18</vt:lpstr>
      <vt:lpstr>SAQ 1.1 </vt:lpstr>
      <vt:lpstr>Слайд 20</vt:lpstr>
      <vt:lpstr>Exploratory task 1.6 </vt:lpstr>
      <vt:lpstr>Слайд 22</vt:lpstr>
      <vt:lpstr>Слайд 23</vt:lpstr>
      <vt:lpstr>Слайд 24</vt:lpstr>
      <vt:lpstr>Слайд 25</vt:lpstr>
      <vt:lpstr>Exploratory task 1.7 </vt:lpstr>
      <vt:lpstr>Input reading 2 Warming up discussion 2.1 </vt:lpstr>
      <vt:lpstr>Techniques for teaching pronunciation </vt:lpstr>
      <vt:lpstr>Слайд 29</vt:lpstr>
      <vt:lpstr>Слайд 30</vt:lpstr>
      <vt:lpstr>Exploratory task 2.1</vt:lpstr>
      <vt:lpstr>Exploratory task 2.2 </vt:lpstr>
      <vt:lpstr>Exploratory task 2.3 </vt:lpstr>
      <vt:lpstr>Слайд 34</vt:lpstr>
      <vt:lpstr>Exploratory task 2.4 </vt:lpstr>
      <vt:lpstr>Слайд 36</vt:lpstr>
      <vt:lpstr>Exploratory task 2.5 </vt:lpstr>
      <vt:lpstr>Слайд 38</vt:lpstr>
      <vt:lpstr>Слайд 39</vt:lpstr>
      <vt:lpstr>Слайд 40</vt:lpstr>
      <vt:lpstr>Exploratory task 2.6</vt:lpstr>
      <vt:lpstr>Exploratory task 2.7 </vt:lpstr>
      <vt:lpstr>Exploratory task 2.8 </vt:lpstr>
      <vt:lpstr>Слайд 44</vt:lpstr>
      <vt:lpstr>Exploratory task 2.9 </vt:lpstr>
      <vt:lpstr>Слайд 46</vt:lpstr>
      <vt:lpstr>Exploratory task 2.10 </vt:lpstr>
      <vt:lpstr>Exploratory task 2.11 </vt:lpstr>
      <vt:lpstr>Слайд 49</vt:lpstr>
      <vt:lpstr>Exploratory task 2.12 </vt:lpstr>
      <vt:lpstr>Слайд 51</vt:lpstr>
      <vt:lpstr>Exploratory task 2.13</vt:lpstr>
      <vt:lpstr>Слайд 53</vt:lpstr>
      <vt:lpstr>Exploratory task 2.14</vt:lpstr>
      <vt:lpstr>Слайд 55</vt:lpstr>
      <vt:lpstr>Integrated task </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NAME OF PRESENTATION</dc:title>
  <dc:creator>user</dc:creator>
  <cp:lastModifiedBy>Мои файлы</cp:lastModifiedBy>
  <cp:revision>48</cp:revision>
  <dcterms:created xsi:type="dcterms:W3CDTF">2020-10-04T11:23:22Z</dcterms:created>
  <dcterms:modified xsi:type="dcterms:W3CDTF">2020-11-23T19:46:29Z</dcterms:modified>
</cp:coreProperties>
</file>