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0" d="100"/>
          <a:sy n="80" d="100"/>
        </p:scale>
        <p:origin x="-677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2357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8184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3637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109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5200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7974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493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9725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7004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0775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594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CC7ED-C18F-4B8F-86C4-21EC5A088FB6}" type="datetimeFigureOut">
              <a:rPr lang="ru-RU" smtClean="0"/>
              <a:pPr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29569-CB37-4CB9-8CCF-53B3969A1B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003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aiten.ru/blog/celi-i-zadachi-proekta-formulirovka/" TargetMode="External"/><Relationship Id="rId2" Type="http://schemas.openxmlformats.org/officeDocument/2006/relationships/hyperlink" Target="https://sky.pro/wiki/management/tsel-programmy-razvitiya-klyuchevye-aspekty-i-pravila-formirovaniy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log.teamstorm.io/kak-sformulirovat-czel-i-zadachi-proekta-primery-i-klyuchevye-princzipy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1535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Структура образовательной программы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pPr algn="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Корепанова Марина Васильевна, </a:t>
            </a:r>
          </a:p>
          <a:p>
            <a:pPr algn="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доктор педагогических наук, профессор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4924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181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План</a:t>
            </a:r>
            <a:endParaRPr lang="ru-RU" sz="24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65243"/>
            <a:ext cx="10515600" cy="4711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1. Введение (аннотация)</a:t>
            </a:r>
          </a:p>
          <a:p>
            <a:pPr marL="0" indent="0">
              <a:buNone/>
            </a:pPr>
            <a:r>
              <a:rPr lang="ru-RU" sz="2000" dirty="0" smtClean="0"/>
              <a:t>2. Цель Программы </a:t>
            </a:r>
          </a:p>
          <a:p>
            <a:pPr marL="0" indent="0">
              <a:buNone/>
            </a:pPr>
            <a:r>
              <a:rPr lang="ru-RU" sz="2000" dirty="0" smtClean="0"/>
              <a:t>3. Структура Программы</a:t>
            </a:r>
          </a:p>
          <a:p>
            <a:pPr marL="0" indent="0">
              <a:buNone/>
            </a:pPr>
            <a:r>
              <a:rPr lang="ru-RU" sz="2000" dirty="0" smtClean="0"/>
              <a:t>4.Учебно-методическая документация к Программе</a:t>
            </a:r>
          </a:p>
          <a:p>
            <a:pPr marL="0" indent="0">
              <a:buNone/>
            </a:pPr>
            <a:r>
              <a:rPr lang="ru-RU" sz="2000" dirty="0" smtClean="0"/>
              <a:t>5. Разделы Программы: целевой, содержательный , организационный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764723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Общая структура Программы</a:t>
            </a:r>
            <a:endParaRPr lang="ru-RU" sz="24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1. Введение</a:t>
            </a:r>
          </a:p>
          <a:p>
            <a:pPr marL="0" indent="0">
              <a:buNone/>
            </a:pPr>
            <a:r>
              <a:rPr lang="ru-RU" sz="2000" dirty="0" smtClean="0"/>
              <a:t>2. Цель</a:t>
            </a:r>
          </a:p>
          <a:p>
            <a:pPr marL="0" indent="0">
              <a:buNone/>
            </a:pPr>
            <a:r>
              <a:rPr lang="ru-RU" sz="2000" dirty="0" smtClean="0"/>
              <a:t>3. Структура: обязательная часть (инвариантная), часть формируемая участниками образовательных отношений (вариативная)</a:t>
            </a:r>
          </a:p>
          <a:p>
            <a:pPr marL="0" indent="0">
              <a:buNone/>
            </a:pPr>
            <a:r>
              <a:rPr lang="ru-RU" sz="2000" dirty="0" smtClean="0"/>
              <a:t>4.Учебно-методическая документация</a:t>
            </a:r>
          </a:p>
          <a:p>
            <a:pPr marL="0" indent="0">
              <a:buNone/>
            </a:pPr>
            <a:r>
              <a:rPr lang="ru-RU" sz="2000" dirty="0" smtClean="0"/>
              <a:t>5. Разделы программы: целевой, содержательный , организационный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56285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475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+mn-lt"/>
              </a:rPr>
              <a:t>Введение (аннотация) к Программе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12704"/>
            <a:ext cx="10515600" cy="5064259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Обосновывается актуальность</a:t>
            </a:r>
            <a:r>
              <a:rPr lang="ru-RU" sz="2000" dirty="0" smtClean="0"/>
              <a:t>, учитывающая современные вызовы экономического, социально-политического характера, потребностей личности. Указывается, на основании каких нормативных документов разработана образовательная программа (ФГОС ДО, ФОП ДО).</a:t>
            </a:r>
          </a:p>
          <a:p>
            <a:r>
              <a:rPr lang="ru-RU" sz="2000" b="1" dirty="0" smtClean="0"/>
              <a:t>Чем определяется новизна предложенной программы?</a:t>
            </a:r>
          </a:p>
          <a:p>
            <a:pPr marL="0" indent="0">
              <a:buNone/>
            </a:pPr>
            <a:r>
              <a:rPr lang="ru-RU" sz="2000" u="sng" dirty="0" smtClean="0"/>
              <a:t>Пример: </a:t>
            </a:r>
            <a:r>
              <a:rPr lang="ru-RU" sz="2000" dirty="0" smtClean="0"/>
              <a:t>ее ориентацией на организацию культурных практик как особого вида деятельности дошкольников по освоению и преобразованию ими объектов предметно-пространственной среды в целях удовлетворения разнообразных познавательных и прагматических  потребностей; поиск и апробацию новых способов поведения и приобретение нравственного и эмоционального опыта общения с окружающими.</a:t>
            </a:r>
          </a:p>
          <a:p>
            <a:r>
              <a:rPr lang="ru-RU" sz="2000" b="1" dirty="0" smtClean="0"/>
              <a:t>Психолого-педагогическая целесообразность предлагаемой программы </a:t>
            </a:r>
          </a:p>
          <a:p>
            <a:pPr marL="0" indent="0">
              <a:buNone/>
            </a:pPr>
            <a:r>
              <a:rPr lang="ru-RU" sz="2000" u="sng" dirty="0" smtClean="0"/>
              <a:t>Пример:</a:t>
            </a:r>
            <a:r>
              <a:rPr lang="ru-RU" sz="2000" b="1" dirty="0" smtClean="0"/>
              <a:t> </a:t>
            </a:r>
            <a:r>
              <a:rPr lang="ru-RU" sz="2000" dirty="0" smtClean="0"/>
              <a:t>обусловлена возможностью выбора  форм  совместной деятельности ребенка со взрослым в соответствии с психологическими особенностями дошкольного  возраста,  ведущим  видом  деятельности,  интересами и предпочтениями  воспитанников детского сада,  а также от профессиональной компетентности  педагогов  дошкольного  образования;  от заинтересованности и включенности родителей в совместную деятельность.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845834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3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+mn-lt"/>
              </a:rPr>
              <a:t>Цель Программы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82198"/>
            <a:ext cx="10515600" cy="5394765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r>
              <a:rPr lang="ru-RU" sz="2000" b="1" dirty="0"/>
              <a:t>Цель программы </a:t>
            </a:r>
            <a:r>
              <a:rPr lang="ru-RU" sz="2000" dirty="0"/>
              <a:t> — это </a:t>
            </a:r>
            <a:r>
              <a:rPr lang="ru-RU" sz="2000" b="1" dirty="0"/>
              <a:t>желаемый результат, которого нужно достичь</a:t>
            </a:r>
            <a:r>
              <a:rPr lang="ru-RU" sz="2000" dirty="0"/>
              <a:t> посредством реализации комплекса мер. Цель отвечает на вопрос: «Какие именно изменения произойдут в результате данной инициативы?». </a:t>
            </a:r>
            <a:r>
              <a:rPr lang="ru-RU" sz="2000" dirty="0">
                <a:hlinkClick r:id="rId2"/>
              </a:rPr>
              <a:t>sky.pro</a:t>
            </a:r>
            <a:r>
              <a:rPr lang="ru-RU" sz="2000" dirty="0">
                <a:hlinkClick r:id="rId3"/>
              </a:rPr>
              <a:t>kaiten.ru</a:t>
            </a:r>
            <a:r>
              <a:rPr lang="ru-RU" sz="2000" dirty="0">
                <a:hlinkClick r:id="rId4"/>
              </a:rPr>
              <a:t>blog.teamstorm.io</a:t>
            </a:r>
            <a:endParaRPr lang="ru-RU" sz="2000" dirty="0"/>
          </a:p>
          <a:p>
            <a:r>
              <a:rPr lang="ru-RU" sz="2000" dirty="0"/>
              <a:t>Цели могут быть выражены как количественно, так и качественно, описывают то, чего нужно добиться по завершении работы. Каждая цель сопровождается набором конкретных задач, которые необходимо решить для её достижения. </a:t>
            </a:r>
          </a:p>
          <a:p>
            <a:r>
              <a:rPr lang="ru-RU" sz="2000" dirty="0" smtClean="0"/>
              <a:t>Для формулировки целей часто используют методологию SMART: </a:t>
            </a:r>
          </a:p>
          <a:p>
            <a:r>
              <a:rPr lang="ru-RU" sz="2000" dirty="0" smtClean="0"/>
              <a:t>S (</a:t>
            </a:r>
            <a:r>
              <a:rPr lang="ru-RU" sz="2000" dirty="0" err="1" smtClean="0"/>
              <a:t>Specific</a:t>
            </a:r>
            <a:r>
              <a:rPr lang="ru-RU" sz="2000" dirty="0" smtClean="0"/>
              <a:t>) — конкретная, однозначная, без возможности двойного толкования.</a:t>
            </a:r>
          </a:p>
          <a:p>
            <a:r>
              <a:rPr lang="ru-RU" sz="2000" dirty="0" smtClean="0"/>
              <a:t>M (</a:t>
            </a:r>
            <a:r>
              <a:rPr lang="ru-RU" sz="2000" dirty="0" err="1" smtClean="0"/>
              <a:t>Measurable</a:t>
            </a:r>
            <a:r>
              <a:rPr lang="ru-RU" sz="2000" dirty="0" smtClean="0"/>
              <a:t>) — измеримая, с чёткими критериями оценки достижения.</a:t>
            </a:r>
          </a:p>
          <a:p>
            <a:r>
              <a:rPr lang="ru-RU" sz="2000" dirty="0" smtClean="0"/>
              <a:t>A (</a:t>
            </a:r>
            <a:r>
              <a:rPr lang="ru-RU" sz="2000" dirty="0" err="1" smtClean="0"/>
              <a:t>Achievable</a:t>
            </a:r>
            <a:r>
              <a:rPr lang="ru-RU" sz="2000" dirty="0" smtClean="0"/>
              <a:t>) — достижимая, реалистичная в рамках имеющихся ресурсов.</a:t>
            </a:r>
          </a:p>
          <a:p>
            <a:r>
              <a:rPr lang="ru-RU" sz="2000" dirty="0" smtClean="0"/>
              <a:t>R (</a:t>
            </a:r>
            <a:r>
              <a:rPr lang="ru-RU" sz="2000" dirty="0" err="1" smtClean="0"/>
              <a:t>Relevant</a:t>
            </a:r>
            <a:r>
              <a:rPr lang="ru-RU" sz="2000" dirty="0" smtClean="0"/>
              <a:t>) — релевантная, </a:t>
            </a:r>
            <a:r>
              <a:rPr lang="ru-RU" sz="2000" u="sng" dirty="0" smtClean="0"/>
              <a:t>соответствующая</a:t>
            </a:r>
            <a:r>
              <a:rPr lang="ru-RU" sz="2000" dirty="0" smtClean="0"/>
              <a:t> более широким целям организации.</a:t>
            </a:r>
          </a:p>
          <a:p>
            <a:r>
              <a:rPr lang="ru-RU" sz="2000" dirty="0" smtClean="0"/>
              <a:t>T (</a:t>
            </a:r>
            <a:r>
              <a:rPr lang="ru-RU" sz="2000" dirty="0" err="1" smtClean="0"/>
              <a:t>Time-bound</a:t>
            </a:r>
            <a:r>
              <a:rPr lang="ru-RU" sz="2000" dirty="0" smtClean="0"/>
              <a:t>) — ограниченная по времени, с конкретными сроками.</a:t>
            </a:r>
            <a:endParaRPr lang="ru-RU" sz="2000" dirty="0"/>
          </a:p>
          <a:p>
            <a:endParaRPr lang="ru-RU" sz="2000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533329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68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Цель Программы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22024"/>
            <a:ext cx="10515600" cy="4854939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r>
              <a:rPr lang="ru-RU" sz="2000" b="1" dirty="0" smtClean="0"/>
              <a:t>Важно </a:t>
            </a:r>
            <a:r>
              <a:rPr lang="ru-RU" sz="2000" dirty="0" smtClean="0"/>
              <a:t>отличать цели от задач, которые являются шагами к достижению цели: цель отвечает на вопрос «что?» и «зачем?», тогда как задачи описывают «как?» и «каким образом». Смешение этих понятий приводит к размыванию фокуса программы.</a:t>
            </a:r>
          </a:p>
          <a:p>
            <a:pPr marL="0" indent="0">
              <a:buNone/>
            </a:pPr>
            <a:r>
              <a:rPr lang="ru-RU" sz="2000" u="sng" dirty="0" smtClean="0"/>
              <a:t>Примеры цели:</a:t>
            </a:r>
          </a:p>
          <a:p>
            <a:pPr marL="457200" indent="-457200">
              <a:buAutoNum type="arabicParenR"/>
            </a:pPr>
            <a:r>
              <a:rPr lang="ru-RU" sz="2000" dirty="0" smtClean="0"/>
              <a:t>Педагогическая поддержка ребенка-дошкольника в  освоении универсальных культурных умений, обеспечивающих его активную социальную и продуктивную  деятельность, безопасное вхождение в мир культуры, а также приобретение личностных качеств, характеризующих каждого ребенка как уникальную индивидуальность.</a:t>
            </a:r>
          </a:p>
          <a:p>
            <a:pPr marL="457200" indent="-457200">
              <a:buAutoNum type="arabicParenR"/>
            </a:pPr>
            <a:r>
              <a:rPr lang="ru-RU" sz="2000" dirty="0" smtClean="0"/>
              <a:t>Развитие личности детей с 2-х до 7-ми лет в различных видах общения и деятельности с учетом их возраста, индивидуальных  психологических и физиологических особенностей.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978431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5689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Структура Программы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22024"/>
            <a:ext cx="10515600" cy="4854939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pPr marL="0" indent="0">
              <a:buNone/>
            </a:pPr>
            <a:r>
              <a:rPr lang="ru-RU" sz="2000" b="1" dirty="0" smtClean="0"/>
              <a:t>Структура:</a:t>
            </a:r>
            <a:r>
              <a:rPr lang="ru-RU" sz="2000" dirty="0" smtClean="0"/>
              <a:t> </a:t>
            </a:r>
          </a:p>
          <a:p>
            <a:pPr>
              <a:buFontTx/>
              <a:buChar char="-"/>
            </a:pPr>
            <a:r>
              <a:rPr lang="ru-RU" sz="2000" dirty="0" smtClean="0"/>
              <a:t>обязательная часть (инвариантная), </a:t>
            </a:r>
          </a:p>
          <a:p>
            <a:pPr>
              <a:buFontTx/>
              <a:buChar char="-"/>
            </a:pPr>
            <a:r>
              <a:rPr lang="ru-RU" sz="2000" dirty="0" smtClean="0"/>
              <a:t>часть формируемая участниками образовательных отношений (вариативная). </a:t>
            </a:r>
          </a:p>
          <a:p>
            <a:pPr marL="0" indent="0">
              <a:buNone/>
            </a:pPr>
            <a:r>
              <a:rPr lang="ru-RU" sz="2000" dirty="0" smtClean="0"/>
              <a:t>Обе части являются обязательными и взаимодополняющими с точки зрения реализации требований ФГОС ДО.</a:t>
            </a:r>
          </a:p>
          <a:p>
            <a:pPr marL="0" indent="0">
              <a:buNone/>
            </a:pPr>
            <a:r>
              <a:rPr lang="ru-RU" sz="2000" u="sng" dirty="0"/>
              <a:t>О</a:t>
            </a:r>
            <a:r>
              <a:rPr lang="ru-RU" sz="2000" u="sng" dirty="0" smtClean="0"/>
              <a:t>бязательная часть </a:t>
            </a:r>
            <a:r>
              <a:rPr lang="ru-RU" sz="2000" dirty="0" smtClean="0"/>
              <a:t>обеспечивает воспитание и развитие ребенка дошкольного возраста как гражданина РФ, формирование основ его гражданской и культурной идентичности и др.</a:t>
            </a:r>
          </a:p>
          <a:p>
            <a:pPr marL="0" indent="0">
              <a:buNone/>
            </a:pPr>
            <a:r>
              <a:rPr lang="ru-RU" sz="2000" u="sng" dirty="0" smtClean="0"/>
              <a:t>Часть формируемая участниками образовательных отношений </a:t>
            </a:r>
            <a:r>
              <a:rPr lang="ru-RU" sz="2000" dirty="0" smtClean="0"/>
              <a:t>представлена программами, направленными на реализацию приоритетных направлений ДОО (познавательное развитие, экологическое воспитание, физкультурно-оздоровительная работа, нравственно-патриотическое воспитание и т.д.).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631177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3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+mn-lt"/>
              </a:rPr>
              <a:t>Учебно-методическая документация Программы 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59316"/>
            <a:ext cx="10515600" cy="5317647"/>
          </a:xfrm>
        </p:spPr>
        <p:txBody>
          <a:bodyPr>
            <a:normAutofit fontScale="62500" lnSpcReduction="20000"/>
          </a:bodyPr>
          <a:lstStyle/>
          <a:p>
            <a:endParaRPr lang="ru-RU" sz="2000" dirty="0" smtClean="0"/>
          </a:p>
          <a:p>
            <a:pPr marL="0" indent="457200"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sz="2900" dirty="0" smtClean="0"/>
              <a:t>Рабочая программа воспитания,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sz="2900" dirty="0" smtClean="0"/>
              <a:t>Режим и распорядок дня для всех возрастных групп,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sz="2900" dirty="0" smtClean="0"/>
              <a:t>Календарный план воспитательной работы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endParaRPr lang="ru-RU" sz="2900" u="sng" dirty="0" smtClean="0"/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u="sng" dirty="0" smtClean="0"/>
              <a:t>Рабочая программа воспитания </a:t>
            </a:r>
            <a:r>
              <a:rPr lang="ru-RU" sz="2900" dirty="0" smtClean="0"/>
              <a:t>- это раздел программы, который определяет комплекс ключевых характеристик воспитательной работы (событий, практик и проектов) в рамках этой программы.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endParaRPr lang="ru-RU" sz="2900" u="sng" dirty="0" smtClean="0"/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u="sng" dirty="0" smtClean="0"/>
              <a:t>Режим и распорядок дня</a:t>
            </a:r>
            <a:r>
              <a:rPr lang="ru-RU" sz="2900" dirty="0" smtClean="0"/>
              <a:t> для всех возрастных групп - режим дня может незначительно меняться в зависимости от сезона и возраста ребёнка. Неизменным должны быть базовые вещи, и в первую очередь важно выстроить отход ко сну и приёмы пищи — в одно и то же время.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endParaRPr lang="ru-RU" sz="2900" u="sng" dirty="0" smtClean="0"/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u="sng" dirty="0" smtClean="0"/>
              <a:t>Календарный план воспитательной р</a:t>
            </a:r>
            <a:r>
              <a:rPr lang="ru-RU" sz="2900" dirty="0" smtClean="0"/>
              <a:t>аботы составляется с целью конкретизации форм и видов воспитательных мероприятий, проводимых в учебном году. Календарный план воспитательной работы отражает направления воспитательной работы детского сада в соответствии с ФОП ДО. Планирование мероприятий осуществляется с учетом образовательных событий текущего календарного года.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 smtClean="0"/>
              <a:t> Перечень запланированных мероприятий в календарном плане воспитательной работы, в течение года может изменяться и дополняться. </a:t>
            </a:r>
            <a:endParaRPr lang="ru-RU" sz="2900" dirty="0"/>
          </a:p>
        </p:txBody>
      </p:sp>
    </p:spTree>
    <p:extLst>
      <p:ext uri="{BB962C8B-B14F-4D97-AF65-F5344CB8AC3E}">
        <p14:creationId xmlns:p14="http://schemas.microsoft.com/office/powerpoint/2010/main" xmlns="" val="240854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-19050"/>
            <a:ext cx="9753600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1057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94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+mn-lt"/>
              </a:rPr>
              <a:t>Разделы Программы: целевой, содержательный , организационный</a:t>
            </a:r>
            <a:br>
              <a:rPr lang="ru-RU" sz="2400" b="1" dirty="0" smtClean="0">
                <a:latin typeface="+mn-lt"/>
              </a:rPr>
            </a:br>
            <a:endParaRPr lang="ru-RU" sz="24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47451"/>
            <a:ext cx="10515600" cy="5229512"/>
          </a:xfrm>
        </p:spPr>
        <p:txBody>
          <a:bodyPr>
            <a:normAutofit/>
          </a:bodyPr>
          <a:lstStyle/>
          <a:p>
            <a:r>
              <a:rPr lang="ru-RU" sz="2000" u="sng" dirty="0" smtClean="0"/>
              <a:t>Целевой раздел</a:t>
            </a:r>
            <a:r>
              <a:rPr lang="ru-RU" sz="2000" dirty="0" smtClean="0"/>
              <a:t>– представлены цели, задачи, принципы и подходы к формированию программы в младенческом, раннем и дошкольном возрасте; характеристики особенностей развития детей, подходы к педагогической диагностике планируемых результатов.</a:t>
            </a:r>
          </a:p>
          <a:p>
            <a:r>
              <a:rPr lang="ru-RU" sz="2000" u="sng" dirty="0" smtClean="0"/>
              <a:t>Содержательный раздел </a:t>
            </a:r>
            <a:r>
              <a:rPr lang="ru-RU" sz="2000" dirty="0" smtClean="0"/>
              <a:t>включает описание задач и содержания образовательной деятельности по  каждой из образовательных областей (социально-коммуникативное, познавательное, речевое, художественно-эстетическое, физическое) для всех возрастных групп обучающихся  в соответствии с федеральной программой (ФОП ДО) и используемых методических пособий.</a:t>
            </a:r>
          </a:p>
          <a:p>
            <a:r>
              <a:rPr lang="ru-RU" sz="2000" u="sng" dirty="0" smtClean="0"/>
              <a:t>Организационный раздел </a:t>
            </a:r>
            <a:r>
              <a:rPr lang="ru-RU" sz="2000" dirty="0" smtClean="0"/>
              <a:t>включает описание психолого-педагогических условий  и кадровых ресурсов реализации программы, организации ППРС, МТО программы, обеспеченности методическими материалами и  средствами обучения и воспитания детей; режим и распорядок дня для всех возрастных групп, календарный план воспитательной работы.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4294796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705</Words>
  <Application>Microsoft Office PowerPoint</Application>
  <PresentationFormat>Произвольный</PresentationFormat>
  <Paragraphs>63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Структура образовательной программы</vt:lpstr>
      <vt:lpstr>План</vt:lpstr>
      <vt:lpstr>Общая структура Программы</vt:lpstr>
      <vt:lpstr>Введение (аннотация) к Программе </vt:lpstr>
      <vt:lpstr>Цель Программы  </vt:lpstr>
      <vt:lpstr>Цель Программы  </vt:lpstr>
      <vt:lpstr>Структура Программы  </vt:lpstr>
      <vt:lpstr>Учебно-методическая документация Программы  </vt:lpstr>
      <vt:lpstr>Слайд 9</vt:lpstr>
      <vt:lpstr>Разделы Программы: целевой, содержательный , организационный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образовательной программы</dc:title>
  <dc:creator>рлв</dc:creator>
  <cp:lastModifiedBy>Студент</cp:lastModifiedBy>
  <cp:revision>16</cp:revision>
  <dcterms:created xsi:type="dcterms:W3CDTF">2025-09-15T14:32:24Z</dcterms:created>
  <dcterms:modified xsi:type="dcterms:W3CDTF">2025-09-16T05:59:53Z</dcterms:modified>
</cp:coreProperties>
</file>