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2" r:id="rId5"/>
    <p:sldId id="260" r:id="rId6"/>
    <p:sldId id="261" r:id="rId7"/>
    <p:sldId id="265" r:id="rId8"/>
    <p:sldId id="269" r:id="rId9"/>
    <p:sldId id="264" r:id="rId10"/>
    <p:sldId id="263" r:id="rId11"/>
    <p:sldId id="266" r:id="rId12"/>
    <p:sldId id="267" r:id="rId13"/>
    <p:sldId id="268" r:id="rId14"/>
    <p:sldId id="27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0" d="100"/>
          <a:sy n="80" d="100"/>
        </p:scale>
        <p:origin x="-677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5AF27-0CF2-4A94-8322-69DAFD5845EE}" type="datetimeFigureOut">
              <a:rPr lang="ru-RU" smtClean="0"/>
              <a:pPr/>
              <a:t>02.09.2025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F2B3-8E58-47ED-A4C0-0F3E9CCAD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2366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5AF27-0CF2-4A94-8322-69DAFD5845EE}" type="datetimeFigureOut">
              <a:rPr lang="ru-RU" smtClean="0"/>
              <a:pPr/>
              <a:t>02.09.2025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F2B3-8E58-47ED-A4C0-0F3E9CCAD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7137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5AF27-0CF2-4A94-8322-69DAFD5845EE}" type="datetimeFigureOut">
              <a:rPr lang="ru-RU" smtClean="0"/>
              <a:pPr/>
              <a:t>02.09.2025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F2B3-8E58-47ED-A4C0-0F3E9CCAD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9159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5AF27-0CF2-4A94-8322-69DAFD5845EE}" type="datetimeFigureOut">
              <a:rPr lang="ru-RU" smtClean="0"/>
              <a:pPr/>
              <a:t>02.09.2025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F2B3-8E58-47ED-A4C0-0F3E9CCAD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4422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5AF27-0CF2-4A94-8322-69DAFD5845EE}" type="datetimeFigureOut">
              <a:rPr lang="ru-RU" smtClean="0"/>
              <a:pPr/>
              <a:t>02.09.2025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F2B3-8E58-47ED-A4C0-0F3E9CCAD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38184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5AF27-0CF2-4A94-8322-69DAFD5845EE}" type="datetimeFigureOut">
              <a:rPr lang="ru-RU" smtClean="0"/>
              <a:pPr/>
              <a:t>02.09.2025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F2B3-8E58-47ED-A4C0-0F3E9CCAD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5468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5AF27-0CF2-4A94-8322-69DAFD5845EE}" type="datetimeFigureOut">
              <a:rPr lang="ru-RU" smtClean="0"/>
              <a:pPr/>
              <a:t>02.09.2025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F2B3-8E58-47ED-A4C0-0F3E9CCAD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38538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5AF27-0CF2-4A94-8322-69DAFD5845EE}" type="datetimeFigureOut">
              <a:rPr lang="ru-RU" smtClean="0"/>
              <a:pPr/>
              <a:t>02.09.2025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F2B3-8E58-47ED-A4C0-0F3E9CCAD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64956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5AF27-0CF2-4A94-8322-69DAFD5845EE}" type="datetimeFigureOut">
              <a:rPr lang="ru-RU" smtClean="0"/>
              <a:pPr/>
              <a:t>02.09.2025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F2B3-8E58-47ED-A4C0-0F3E9CCAD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4672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5AF27-0CF2-4A94-8322-69DAFD5845EE}" type="datetimeFigureOut">
              <a:rPr lang="ru-RU" smtClean="0"/>
              <a:pPr/>
              <a:t>02.09.2025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F2B3-8E58-47ED-A4C0-0F3E9CCAD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347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5AF27-0CF2-4A94-8322-69DAFD5845EE}" type="datetimeFigureOut">
              <a:rPr lang="ru-RU" smtClean="0"/>
              <a:pPr/>
              <a:t>02.09.2025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F2B3-8E58-47ED-A4C0-0F3E9CCAD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54781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4876E-10DD-40DD-8B72-50CEF17E6CD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0617F-8A9D-4CD2-A7BF-4487D780C04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3143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6E1DB-5891-4550-9C43-FA2F4AD2D3F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81CE7-1F77-4122-A1C7-92F0167CEC5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77048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0A774-9457-4781-9DD8-36FEE766178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B12A5-4D25-42D3-A7EA-2C43F2D3C98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00202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D2221-F0AC-4C64-89A7-ED265433855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084A2-09BA-4FB7-A40E-70A2C857DC4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41546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74EB4-516A-4513-8CD9-B37C7F27D1A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784BA-CF31-43EB-9BA2-D6155ADED2C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76343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17747-BDF5-4786-AAF6-8BBB36C18B1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9783B-4D1A-4EE8-AF54-345AA1105CD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1249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87B5A-C155-468A-88AD-35885D9DF98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0D1CA-E6E2-4AC5-8C30-4D85CB25233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03934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90AA5-5345-4364-B871-F269F301C31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1C434-4F1A-4D6F-B977-2CF16745FB7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98418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39B36-AA13-4E9A-B965-C50B817AACF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6CCB7-6A32-4436-B894-A776E21838A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17260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CB5A8-3F92-49E0-ACEB-AC4C77EA69A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E5209-BBFB-43A5-955C-3916B1824E1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66472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4A647-6D8D-4134-8A53-DAA14ACA328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3DD2A-0730-4659-A899-A3F7A271CCF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2117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5AF27-0CF2-4A94-8322-69DAFD5845EE}" type="datetimeFigureOut">
              <a:rPr lang="ru-RU" smtClean="0"/>
              <a:pPr/>
              <a:t>02.09.2025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3F2B3-8E58-47ED-A4C0-0F3E9CCAD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2786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F412857-91FC-4874-ACEC-2C384484D4C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274724B-E72D-4B12-AA8B-1419DB436DC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3049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nsultant.ru/document/cons_doc_LAW_146342/07d2908edee5bd0a58b468766a58ef80ccfb71e9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Образовательная программа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000" dirty="0" smtClean="0"/>
              <a:t>Корепанова Марина Васильевна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897804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План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 w="38100"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1. </a:t>
            </a:r>
            <a:r>
              <a:rPr lang="ru-RU" sz="2000" dirty="0" smtClean="0"/>
              <a:t>Что такое образовательная программа?</a:t>
            </a:r>
            <a:endParaRPr lang="ru-RU" sz="2000" dirty="0"/>
          </a:p>
          <a:p>
            <a:pPr marL="0" indent="0">
              <a:buNone/>
            </a:pPr>
            <a:r>
              <a:rPr lang="ru-RU" sz="2000" dirty="0" smtClean="0"/>
              <a:t>2.Необходимость </a:t>
            </a:r>
            <a:r>
              <a:rPr lang="ru-RU" sz="2000" dirty="0"/>
              <a:t>и целесообразность образовательных программ для дошкольников </a:t>
            </a:r>
          </a:p>
          <a:p>
            <a:pPr marL="0" indent="0">
              <a:buNone/>
            </a:pPr>
            <a:r>
              <a:rPr lang="ru-RU" sz="2000" dirty="0" smtClean="0"/>
              <a:t>3. </a:t>
            </a:r>
            <a:r>
              <a:rPr lang="ru-RU" sz="2000" dirty="0"/>
              <a:t>Современная социальная ситуация развития ребенка и определенные риски для детей дошкольного возраста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589330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34017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r>
              <a:rPr lang="ru-RU" sz="2400" b="1" dirty="0" smtClean="0"/>
              <a:t>1.Что такое образовательная программа?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20328"/>
            <a:ext cx="10515600" cy="4656635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r>
              <a:rPr lang="ru-RU" sz="2000" dirty="0"/>
              <a:t>Федеральный закон от 29.12.2012 N 273-ФЗ (ред. от 31.07.2025) "Об образовании в Российской Федерации" (с изм. и доп., вступ. в силу с 01.09.2025)</a:t>
            </a:r>
          </a:p>
          <a:p>
            <a:pPr marL="0" indent="0">
              <a:buNone/>
            </a:pPr>
            <a:r>
              <a:rPr lang="ru-RU" sz="2000" u="sng" dirty="0"/>
              <a:t>Статья 12. Образовательные </a:t>
            </a:r>
            <a:r>
              <a:rPr lang="ru-RU" sz="2000" u="sng" dirty="0" smtClean="0"/>
              <a:t>программы</a:t>
            </a:r>
          </a:p>
          <a:p>
            <a:r>
              <a:rPr lang="ru-RU" sz="2000" dirty="0"/>
              <a:t>1. Образовательные программы определяют содержание образования. Содержание образования должно содействовать взаимопониманию и сотрудничеству между людьми, народами независимо от расовой, национальной, этнической, религиозной и социальной принадлежности, учитывать разнообразие мировоззренческих подходов, способствовать реализации права обучающихся на свободный выбор мнений и убеждений, обеспечивать развитие способностей каждого человека, формирование и развитие его личности в соответствии с принятыми в семье и обществе традиционными российскими духовно-нравственными и социокультурными ценностями. </a:t>
            </a:r>
          </a:p>
        </p:txBody>
      </p:sp>
    </p:spTree>
    <p:extLst>
      <p:ext uri="{BB962C8B-B14F-4D97-AF65-F5344CB8AC3E}">
        <p14:creationId xmlns:p14="http://schemas.microsoft.com/office/powerpoint/2010/main" xmlns="" val="2108355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48128"/>
          </a:xfr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1.Что </a:t>
            </a:r>
            <a:r>
              <a:rPr lang="ru-RU" sz="2400" b="1" dirty="0"/>
              <a:t>такое образовательная программа?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60388"/>
            <a:ext cx="10515600" cy="5387547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000" dirty="0"/>
              <a:t>2. В Российской Федерации по уровням общего и профессионального образования, по профессиональному обучению реализуются </a:t>
            </a:r>
            <a:r>
              <a:rPr lang="ru-RU" sz="2000" u="sng" dirty="0"/>
              <a:t>основные образовательные программы</a:t>
            </a:r>
            <a:r>
              <a:rPr lang="ru-RU" sz="2000" dirty="0"/>
              <a:t>, по дополнительному образованию - </a:t>
            </a:r>
            <a:r>
              <a:rPr lang="ru-RU" sz="2000" u="sng" dirty="0"/>
              <a:t>дополнительные образовательные программы.</a:t>
            </a:r>
          </a:p>
          <a:p>
            <a:pPr marL="0" indent="0">
              <a:buNone/>
            </a:pPr>
            <a:r>
              <a:rPr lang="ru-RU" sz="2000" dirty="0" smtClean="0"/>
              <a:t>3</a:t>
            </a:r>
            <a:r>
              <a:rPr lang="ru-RU" sz="2000" dirty="0"/>
              <a:t>. </a:t>
            </a:r>
            <a:r>
              <a:rPr lang="ru-RU" sz="2000" b="1" dirty="0"/>
              <a:t>К основным образовательным программам относятся</a:t>
            </a:r>
            <a:r>
              <a:rPr lang="ru-RU" sz="2000" dirty="0"/>
              <a:t>:</a:t>
            </a:r>
          </a:p>
          <a:p>
            <a:pPr marL="0" indent="0">
              <a:buNone/>
            </a:pPr>
            <a:r>
              <a:rPr lang="ru-RU" sz="2000" dirty="0" smtClean="0"/>
              <a:t>1</a:t>
            </a:r>
            <a:r>
              <a:rPr lang="ru-RU" sz="2000" dirty="0"/>
              <a:t>) </a:t>
            </a:r>
            <a:r>
              <a:rPr lang="ru-RU" sz="2000" u="sng" dirty="0"/>
              <a:t>основные общеобразовательные программы </a:t>
            </a:r>
            <a:r>
              <a:rPr lang="ru-RU" sz="2000" dirty="0"/>
              <a:t>- образовательные программы дошкольного образования, образовательные программы начального общего образования, образовательные программы основного общего образования, образовательные программы среднего общего образования;</a:t>
            </a:r>
          </a:p>
          <a:p>
            <a:pPr marL="0" indent="0">
              <a:buNone/>
            </a:pPr>
            <a:r>
              <a:rPr lang="ru-RU" sz="2000" dirty="0" smtClean="0"/>
              <a:t>2</a:t>
            </a:r>
            <a:r>
              <a:rPr lang="ru-RU" sz="2000" dirty="0"/>
              <a:t>) </a:t>
            </a:r>
            <a:r>
              <a:rPr lang="ru-RU" sz="2000" u="sng" dirty="0"/>
              <a:t>основные профессиональные образовательные программы</a:t>
            </a:r>
            <a:r>
              <a:rPr lang="ru-RU" sz="2000" dirty="0"/>
              <a:t>:</a:t>
            </a:r>
          </a:p>
          <a:p>
            <a:r>
              <a:rPr lang="ru-RU" sz="2000" dirty="0" smtClean="0"/>
              <a:t>а</a:t>
            </a:r>
            <a:r>
              <a:rPr lang="ru-RU" sz="2000" dirty="0"/>
              <a:t>) образовательные программы среднего профессионального </a:t>
            </a:r>
            <a:r>
              <a:rPr lang="ru-RU" sz="2000" dirty="0" smtClean="0"/>
              <a:t>образования;</a:t>
            </a:r>
            <a:endParaRPr lang="ru-RU" sz="2000" dirty="0"/>
          </a:p>
          <a:p>
            <a:r>
              <a:rPr lang="ru-RU" sz="2000" dirty="0" smtClean="0"/>
              <a:t>б</a:t>
            </a:r>
            <a:r>
              <a:rPr lang="ru-RU" sz="2000" dirty="0"/>
              <a:t>) образовательные программы высшего </a:t>
            </a:r>
            <a:r>
              <a:rPr lang="ru-RU" sz="2000" dirty="0" smtClean="0"/>
              <a:t>образования</a:t>
            </a:r>
          </a:p>
          <a:p>
            <a:pPr marL="0" indent="0">
              <a:buNone/>
            </a:pPr>
            <a:r>
              <a:rPr lang="ru-RU" sz="2000" dirty="0" smtClean="0"/>
              <a:t>3</a:t>
            </a:r>
            <a:r>
              <a:rPr lang="ru-RU" sz="2000" dirty="0"/>
              <a:t>) </a:t>
            </a:r>
            <a:r>
              <a:rPr lang="ru-RU" sz="2000" u="sng" dirty="0"/>
              <a:t>основные программы профессионального обучения </a:t>
            </a:r>
            <a:r>
              <a:rPr lang="ru-RU" sz="2000" dirty="0"/>
              <a:t>- программы профессиональной </a:t>
            </a:r>
            <a:r>
              <a:rPr lang="ru-RU" sz="2000" dirty="0" smtClean="0"/>
              <a:t>подготовки, </a:t>
            </a:r>
            <a:r>
              <a:rPr lang="ru-RU" sz="2000" dirty="0"/>
              <a:t>программы </a:t>
            </a:r>
            <a:r>
              <a:rPr lang="ru-RU" sz="2000" dirty="0" smtClean="0"/>
              <a:t>переподготовки, </a:t>
            </a:r>
            <a:r>
              <a:rPr lang="ru-RU" sz="2000" dirty="0"/>
              <a:t>программы повышения </a:t>
            </a:r>
            <a:r>
              <a:rPr lang="ru-RU" sz="2000" dirty="0" smtClean="0"/>
              <a:t>квалификации.</a:t>
            </a:r>
          </a:p>
          <a:p>
            <a:pPr marL="0" indent="0">
              <a:buNone/>
            </a:pPr>
            <a:r>
              <a:rPr lang="ru-RU" sz="2000" dirty="0"/>
              <a:t>4. </a:t>
            </a:r>
            <a:r>
              <a:rPr lang="ru-RU" sz="2000" b="1" dirty="0"/>
              <a:t>К дополнительным образовательным программам </a:t>
            </a:r>
            <a:r>
              <a:rPr lang="ru-RU" sz="2000" dirty="0"/>
              <a:t>относятся:</a:t>
            </a:r>
          </a:p>
          <a:p>
            <a:pPr marL="457200" indent="-457200">
              <a:buAutoNum type="arabicParenR"/>
            </a:pPr>
            <a:r>
              <a:rPr lang="ru-RU" sz="2000" u="sng" dirty="0" smtClean="0"/>
              <a:t>дополнительные </a:t>
            </a:r>
            <a:r>
              <a:rPr lang="ru-RU" sz="2000" u="sng" dirty="0"/>
              <a:t>общеобразовательные программы </a:t>
            </a:r>
            <a:r>
              <a:rPr lang="ru-RU" sz="2000" dirty="0"/>
              <a:t>- дополнительные общеразвивающие программы, дополнительные предпрофессиональные программы в области искусств, </a:t>
            </a:r>
            <a:r>
              <a:rPr lang="ru-RU" sz="2000" dirty="0" smtClean="0"/>
              <a:t>спортивной </a:t>
            </a:r>
            <a:r>
              <a:rPr lang="ru-RU" sz="2000" dirty="0"/>
              <a:t>подготовки</a:t>
            </a:r>
            <a:r>
              <a:rPr lang="ru-RU" sz="2000" dirty="0" smtClean="0"/>
              <a:t>;</a:t>
            </a:r>
          </a:p>
          <a:p>
            <a:pPr marL="457200" indent="-457200">
              <a:buAutoNum type="arabicParenR"/>
            </a:pPr>
            <a:r>
              <a:rPr lang="ru-RU" sz="2000" u="sng" dirty="0" smtClean="0"/>
              <a:t>дополнительные </a:t>
            </a:r>
            <a:r>
              <a:rPr lang="ru-RU" sz="2000" u="sng" dirty="0"/>
              <a:t>профессиональные програм</a:t>
            </a:r>
            <a:r>
              <a:rPr lang="ru-RU" sz="2000" dirty="0"/>
              <a:t>мы - программы повышения квалификации, программы профессиональной переподготовки.</a:t>
            </a: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989431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32334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2. </a:t>
            </a:r>
            <a:r>
              <a:rPr lang="ru-RU" sz="2400" b="1" dirty="0"/>
              <a:t>Необходимость и целесообразность образовательных программ для дошкольников </a:t>
            </a:r>
            <a:br>
              <a:rPr lang="ru-RU" sz="2400" b="1" dirty="0"/>
            </a:b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95168"/>
            <a:ext cx="10515600" cy="4681795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ru-RU" sz="2000" dirty="0"/>
              <a:t>В соответствии с ФЗ «Об образовании в Российской Федерации» от 29 декабря 2012 г. №273-ФЗ дошкольное образование является уровнем общего образования наряду с начальным общим, основным общим и средним общим образованием</a:t>
            </a:r>
            <a:r>
              <a:rPr lang="ru-RU" sz="2000" dirty="0" smtClean="0"/>
              <a:t>.</a:t>
            </a:r>
            <a:r>
              <a:rPr lang="en-US" sz="2000" dirty="0"/>
              <a:t> </a:t>
            </a:r>
            <a:r>
              <a:rPr lang="ru-RU" sz="2000" dirty="0" smtClean="0"/>
              <a:t>( с </a:t>
            </a:r>
            <a:r>
              <a:rPr lang="ru-RU" sz="2000" dirty="0" err="1" smtClean="0"/>
              <a:t>изм.и</a:t>
            </a:r>
            <a:r>
              <a:rPr lang="ru-RU" sz="2000" dirty="0" smtClean="0"/>
              <a:t> </a:t>
            </a:r>
            <a:r>
              <a:rPr lang="ru-RU" sz="2000" dirty="0" err="1" smtClean="0"/>
              <a:t>дополн</a:t>
            </a:r>
            <a:r>
              <a:rPr lang="ru-RU" sz="2000" dirty="0" smtClean="0"/>
              <a:t>. </a:t>
            </a:r>
            <a:r>
              <a:rPr lang="en-US" sz="2000" dirty="0" smtClean="0">
                <a:hlinkClick r:id="rId2"/>
              </a:rPr>
              <a:t>https</a:t>
            </a:r>
            <a:r>
              <a:rPr lang="en-US" sz="2000" dirty="0">
                <a:hlinkClick r:id="rId2"/>
              </a:rPr>
              <a:t>://www.consultant.ru/document/cons_doc_LAW_146342/07d2908edee5bd0a58b468766a58ef80ccfb71e9</a:t>
            </a:r>
            <a:r>
              <a:rPr lang="en-US" sz="2000" dirty="0" smtClean="0">
                <a:hlinkClick r:id="rId2"/>
              </a:rPr>
              <a:t>/</a:t>
            </a:r>
            <a:r>
              <a:rPr lang="ru-RU" sz="2000" dirty="0" smtClean="0"/>
              <a:t>)</a:t>
            </a:r>
          </a:p>
          <a:p>
            <a:r>
              <a:rPr lang="ru-RU" sz="2000" dirty="0" smtClean="0"/>
              <a:t>В </a:t>
            </a:r>
            <a:r>
              <a:rPr lang="ru-RU" sz="2000" dirty="0"/>
              <a:t>дошкольном детстве закладываются ценностные установки развития личности ребенка, основы его идентичности, отношения к миру, обществу, семье и самому себе.</a:t>
            </a:r>
          </a:p>
          <a:p>
            <a:r>
              <a:rPr lang="ru-RU" sz="2000" dirty="0"/>
              <a:t>Поэтому миссия дошкольного образования – сохранение уникальности и </a:t>
            </a:r>
            <a:r>
              <a:rPr lang="ru-RU" sz="2000" dirty="0" err="1"/>
              <a:t>самоценности</a:t>
            </a:r>
            <a:r>
              <a:rPr lang="ru-RU" sz="2000" dirty="0"/>
              <a:t> дошкольного детства, содействие развитию различных форм активности ребенка, передача общественных норм и ценностей, способствующих позитивной социализации.</a:t>
            </a:r>
          </a:p>
          <a:p>
            <a:r>
              <a:rPr lang="ru-RU" sz="2000" dirty="0"/>
              <a:t>Понимание ключевого значения образования в стабильном развитии общества, важности создания условий доступности качественного образования для детей на самых ранних этапах развития.</a:t>
            </a:r>
          </a:p>
          <a:p>
            <a:r>
              <a:rPr lang="ru-RU" sz="2000" dirty="0"/>
              <a:t>Переосмысление роли и задач образования в период раннего и дошкольного детства, происходящее во всем мире, связано с выявлением образовательного потенциала детей раннего и дошкольного возраста, факторов, влияющих на развитие детей, краткосрочных и долгосрочных эффектов условий жизни и образовательных стратегий на ранних этапах</a:t>
            </a:r>
            <a:br>
              <a:rPr lang="ru-RU" sz="2000" dirty="0"/>
            </a:br>
            <a:r>
              <a:rPr lang="ru-RU" sz="2000" dirty="0"/>
              <a:t>развития, их влияния на биографию отдельного человека, значения для стабильного развития</a:t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32330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6475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2. </a:t>
            </a:r>
            <a:r>
              <a:rPr lang="ru-RU" sz="2400" b="1" dirty="0"/>
              <a:t>Необходимость и целесообразность образовательных программ для дошкольников </a:t>
            </a:r>
            <a:br>
              <a:rPr lang="ru-RU" sz="2400" b="1" dirty="0"/>
            </a:b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779373"/>
            <a:ext cx="10515600" cy="4397590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pPr marL="0" indent="432000">
              <a:lnSpc>
                <a:spcPct val="100000"/>
              </a:lnSpc>
              <a:spcBef>
                <a:spcPts val="0"/>
              </a:spcBef>
            </a:pPr>
            <a:r>
              <a:rPr lang="ru-RU" sz="2000" dirty="0"/>
              <a:t>Видный учёный Джеймс </a:t>
            </a:r>
            <a:r>
              <a:rPr lang="ru-RU" sz="2000" dirty="0" err="1"/>
              <a:t>Хекман</a:t>
            </a:r>
            <a:r>
              <a:rPr lang="ru-RU" sz="2000" dirty="0"/>
              <a:t> (лауреат Нобелевской премии по </a:t>
            </a:r>
            <a:r>
              <a:rPr lang="ru-RU" sz="2000" dirty="0" smtClean="0"/>
              <a:t>экономике, </a:t>
            </a:r>
            <a:r>
              <a:rPr lang="ru-RU" sz="2000" dirty="0"/>
              <a:t>признан одним из десяти самых влиятельных экономистов в мире. Он также хорошо известен своими эмпирическими исследованиями в области экономики труда, особенно в отношении эффективности программ дошкольного образования) говорит о вложениях в дошкольное образование как о наиболее эффективном помещении капитала — это прибыльнее, чем </a:t>
            </a:r>
            <a:r>
              <a:rPr lang="ru-RU" sz="2000" dirty="0" smtClean="0"/>
              <a:t>ценные бумаги</a:t>
            </a:r>
            <a:r>
              <a:rPr lang="ru-RU" sz="2000" dirty="0"/>
              <a:t>. </a:t>
            </a:r>
            <a:endParaRPr lang="ru-RU" sz="2000" dirty="0" smtClean="0"/>
          </a:p>
          <a:p>
            <a:pPr marL="0" indent="432000"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/>
              <a:t>Потому </a:t>
            </a:r>
            <a:r>
              <a:rPr lang="ru-RU" sz="2000" dirty="0"/>
              <a:t>что перед человечеством уже сейчас стоят такие проблемы, которые </a:t>
            </a:r>
            <a:r>
              <a:rPr lang="ru-RU" sz="2000" dirty="0" smtClean="0"/>
              <a:t>надо решать</a:t>
            </a:r>
            <a:r>
              <a:rPr lang="ru-RU" sz="2000" dirty="0"/>
              <a:t>, собрав воедино все ресурсы современного общества. Вместо того чтобы заниматься созданием конфликтов, разделением интересов, </a:t>
            </a:r>
            <a:r>
              <a:rPr lang="ru-RU" sz="2000" dirty="0" smtClean="0"/>
              <a:t>было </a:t>
            </a:r>
            <a:r>
              <a:rPr lang="ru-RU" sz="2000" dirty="0"/>
              <a:t>бы лучше, если бы человечество принялось за решение </a:t>
            </a:r>
            <a:r>
              <a:rPr lang="ru-RU" sz="2000" dirty="0" smtClean="0"/>
              <a:t>других задач</a:t>
            </a:r>
            <a:r>
              <a:rPr lang="ru-RU" sz="2000" dirty="0"/>
              <a:t>, которые требуют интеграции, взаимной поддержки, внимания, новых форм обращения с детством. Потому что детство — это наше будущее.</a:t>
            </a:r>
          </a:p>
        </p:txBody>
      </p:sp>
    </p:spTree>
    <p:extLst>
      <p:ext uri="{BB962C8B-B14F-4D97-AF65-F5344CB8AC3E}">
        <p14:creationId xmlns:p14="http://schemas.microsoft.com/office/powerpoint/2010/main" xmlns="" val="3990491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36562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/>
          <a:lstStyle/>
          <a:p>
            <a:pPr algn="ctr" eaLnBrk="1" hangingPunct="1"/>
            <a:r>
              <a:rPr lang="ru-RU" sz="2800" b="1" dirty="0" smtClean="0">
                <a:latin typeface="+mn-lt"/>
                <a:cs typeface="Arial" panose="020B0604020202020204" pitchFamily="34" charset="0"/>
              </a:rPr>
              <a:t>Портрет современного ребенка глазами воспитателей</a:t>
            </a:r>
          </a:p>
        </p:txBody>
      </p:sp>
      <p:sp>
        <p:nvSpPr>
          <p:cNvPr id="22531" name="Объект 2"/>
          <p:cNvSpPr>
            <a:spLocks noGrp="1"/>
          </p:cNvSpPr>
          <p:nvPr>
            <p:ph sz="half" idx="1"/>
          </p:nvPr>
        </p:nvSpPr>
        <p:spPr>
          <a:xfrm>
            <a:off x="838200" y="1295400"/>
            <a:ext cx="5181600" cy="4881563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/>
          <a:lstStyle/>
          <a:p>
            <a:pPr marL="0" eaLnBrk="1" hangingPunct="1">
              <a:lnSpc>
                <a:spcPct val="100000"/>
              </a:lnSpc>
              <a:spcBef>
                <a:spcPct val="0"/>
              </a:spcBef>
            </a:pPr>
            <a:r>
              <a:rPr lang="ru-RU" sz="2000" dirty="0" smtClean="0">
                <a:cs typeface="Arial" panose="020B0604020202020204" pitchFamily="34" charset="0"/>
              </a:rPr>
              <a:t>развитый, </a:t>
            </a:r>
          </a:p>
          <a:p>
            <a:pPr marL="0" eaLnBrk="1" hangingPunct="1">
              <a:lnSpc>
                <a:spcPct val="100000"/>
              </a:lnSpc>
              <a:spcBef>
                <a:spcPct val="0"/>
              </a:spcBef>
            </a:pPr>
            <a:r>
              <a:rPr lang="ru-RU" sz="2000" dirty="0" smtClean="0">
                <a:cs typeface="Arial" panose="020B0604020202020204" pitchFamily="34" charset="0"/>
              </a:rPr>
              <a:t>любознательный, </a:t>
            </a:r>
          </a:p>
          <a:p>
            <a:pPr marL="0" eaLnBrk="1" hangingPunct="1">
              <a:lnSpc>
                <a:spcPct val="100000"/>
              </a:lnSpc>
              <a:spcBef>
                <a:spcPct val="0"/>
              </a:spcBef>
            </a:pPr>
            <a:r>
              <a:rPr lang="ru-RU" sz="2000" dirty="0" smtClean="0">
                <a:cs typeface="Arial" panose="020B0604020202020204" pitchFamily="34" charset="0"/>
              </a:rPr>
              <a:t>умный, </a:t>
            </a:r>
          </a:p>
          <a:p>
            <a:pPr marL="0" eaLnBrk="1" hangingPunct="1">
              <a:lnSpc>
                <a:spcPct val="100000"/>
              </a:lnSpc>
              <a:spcBef>
                <a:spcPct val="0"/>
              </a:spcBef>
            </a:pPr>
            <a:r>
              <a:rPr lang="ru-RU" sz="2000" dirty="0" smtClean="0">
                <a:cs typeface="Arial" panose="020B0604020202020204" pitchFamily="34" charset="0"/>
              </a:rPr>
              <a:t>эрудированный,</a:t>
            </a:r>
          </a:p>
          <a:p>
            <a:pPr marL="0" eaLnBrk="1" hangingPunct="1">
              <a:lnSpc>
                <a:spcPct val="100000"/>
              </a:lnSpc>
              <a:spcBef>
                <a:spcPct val="0"/>
              </a:spcBef>
            </a:pPr>
            <a:r>
              <a:rPr lang="ru-RU" sz="2000" dirty="0" smtClean="0">
                <a:cs typeface="Arial" panose="020B0604020202020204" pitchFamily="34" charset="0"/>
              </a:rPr>
              <a:t>раскрепощенный, </a:t>
            </a:r>
          </a:p>
          <a:p>
            <a:pPr marL="0" eaLnBrk="1" hangingPunct="1">
              <a:lnSpc>
                <a:spcPct val="100000"/>
              </a:lnSpc>
              <a:spcBef>
                <a:spcPct val="0"/>
              </a:spcBef>
            </a:pPr>
            <a:r>
              <a:rPr lang="ru-RU" sz="2000" dirty="0" smtClean="0">
                <a:cs typeface="Arial" panose="020B0604020202020204" pitchFamily="34" charset="0"/>
              </a:rPr>
              <a:t>свободный,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295400"/>
            <a:ext cx="5181600" cy="4881563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 rtlCol="0">
            <a:normAutofit/>
          </a:bodyPr>
          <a:lstStyle/>
          <a:p>
            <a:pPr mar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cs typeface="Arial" panose="020B0604020202020204" pitchFamily="34" charset="0"/>
              </a:rPr>
              <a:t>импульсивный, </a:t>
            </a:r>
          </a:p>
          <a:p>
            <a:pPr mar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cs typeface="Arial" panose="020B0604020202020204" pitchFamily="34" charset="0"/>
              </a:rPr>
              <a:t>капризный, </a:t>
            </a:r>
          </a:p>
          <a:p>
            <a:pPr mar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cs typeface="Arial" panose="020B0604020202020204" pitchFamily="34" charset="0"/>
              </a:rPr>
              <a:t>плаксивый, </a:t>
            </a:r>
          </a:p>
          <a:p>
            <a:pPr mar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cs typeface="Arial" panose="020B0604020202020204" pitchFamily="34" charset="0"/>
              </a:rPr>
              <a:t>драчливый, </a:t>
            </a:r>
          </a:p>
          <a:p>
            <a:pPr mar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cs typeface="Arial" panose="020B0604020202020204" pitchFamily="34" charset="0"/>
              </a:rPr>
              <a:t>агрессивный,</a:t>
            </a:r>
          </a:p>
          <a:p>
            <a:pPr mar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cs typeface="Arial" panose="020B0604020202020204" pitchFamily="34" charset="0"/>
              </a:rPr>
              <a:t>п</a:t>
            </a:r>
            <a:r>
              <a:rPr lang="ru-RU" sz="2000" dirty="0" smtClean="0">
                <a:cs typeface="Arial" panose="020B0604020202020204" pitchFamily="34" charset="0"/>
              </a:rPr>
              <a:t>едагогически запущенный,</a:t>
            </a:r>
          </a:p>
          <a:p>
            <a:pPr mar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cs typeface="Arial" panose="020B0604020202020204" pitchFamily="34" charset="0"/>
              </a:rPr>
              <a:t>воспитываемый гаджетами.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19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58595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Современная </a:t>
            </a:r>
            <a:r>
              <a:rPr lang="ru-RU" sz="2400" b="1" dirty="0"/>
              <a:t>социальная ситуация развития ребенка и определенные риски для детей дошкольного возраста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55075"/>
            <a:ext cx="10515600" cy="4821888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ru-RU" sz="2000" dirty="0"/>
              <a:t>нарастание различий в траекториях развития детей из разных слоев, из разных регионов, из городской и сельской местности -  несет угрозу утраты единого образовательного пространства;</a:t>
            </a:r>
          </a:p>
          <a:p>
            <a:r>
              <a:rPr lang="ru-RU" sz="2000" dirty="0"/>
              <a:t>рост группы детей, характеризующихся ускоренным развитием, при увеличении количества детей с проблемными вариантами развития, детей приводит к нарастанию различий в динамике развития детей;</a:t>
            </a:r>
          </a:p>
          <a:p>
            <a:r>
              <a:rPr lang="ru-RU" sz="2000" dirty="0"/>
              <a:t>игнорирование возрастной специфики дошкольного детства, перенос учебно-дисциплинарной модели в практику дошкольного образования создает увеличивающийся разрыв между ступенями дошкольного и общего образования;</a:t>
            </a:r>
          </a:p>
          <a:p>
            <a:r>
              <a:rPr lang="ru-RU" sz="2000" dirty="0"/>
              <a:t>тенденция к  форсированию интеллектуального развития детей за счет вытеснения типично детских видов деятельности и замещения их </a:t>
            </a:r>
            <a:r>
              <a:rPr lang="ru-RU" sz="2000" dirty="0" smtClean="0"/>
              <a:t>псевдо учебной </a:t>
            </a:r>
            <a:r>
              <a:rPr lang="ru-RU" sz="2000" dirty="0"/>
              <a:t>деятельностью приводит к снижению общей активности детей – игровой, познавательной, исследовательской, коммуникативной и пр., что ведет к слабой </a:t>
            </a:r>
            <a:r>
              <a:rPr lang="ru-RU" sz="2000" dirty="0" smtClean="0"/>
              <a:t>форсированности </a:t>
            </a:r>
            <a:r>
              <a:rPr lang="ru-RU" sz="2000" dirty="0"/>
              <a:t>у детей предпосылок учебной деятельности;</a:t>
            </a:r>
          </a:p>
          <a:p>
            <a:r>
              <a:rPr lang="ru-RU" sz="2000" dirty="0"/>
              <a:t>неблагоприятная тенденция к обеднению и ограничению общения детей с другими детьми приводит к росту явлений социальной изоляции (детского одиночества), отвержения, к низкому уровню коммуникативности </a:t>
            </a:r>
            <a:r>
              <a:rPr lang="ru-RU" sz="2000" dirty="0" smtClean="0"/>
              <a:t> детей</a:t>
            </a:r>
            <a:r>
              <a:rPr lang="ru-RU" sz="2000" dirty="0"/>
              <a:t>, недостаточному развитию жизненных навыков взаимодействия и сотрудничества с другими детьми, усилению проявлений тревожности и детской агрессивности.</a:t>
            </a:r>
          </a:p>
        </p:txBody>
      </p:sp>
    </p:spTree>
    <p:extLst>
      <p:ext uri="{BB962C8B-B14F-4D97-AF65-F5344CB8AC3E}">
        <p14:creationId xmlns:p14="http://schemas.microsoft.com/office/powerpoint/2010/main" xmlns="" val="3911757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5545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2400" b="1" dirty="0"/>
              <a:t>Необходимость и целесообразность образовательных программ для дошкольников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44058"/>
            <a:ext cx="10515600" cy="4832905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r>
              <a:rPr lang="ru-RU" sz="2000" dirty="0"/>
              <a:t>Все это требует разработки инновационных программ раннего и дошкольного образования, соответствующих современному уровню развития педагогической науки и практики, учитывающей и интегрирующей лучшие образцы отечественного и зарубежного опыта. </a:t>
            </a:r>
          </a:p>
          <a:p>
            <a:r>
              <a:rPr lang="ru-RU" sz="2000" dirty="0"/>
              <a:t>Современные достижения цивилизации открывают новые возможности для развития ребенка с первых дней его жизни. Эти возможности связаны: </a:t>
            </a:r>
          </a:p>
          <a:p>
            <a:pPr marL="0" indent="0">
              <a:buNone/>
            </a:pPr>
            <a:r>
              <a:rPr lang="ru-RU" sz="2000" dirty="0"/>
              <a:t>– с повышением ценностного статуса детства в современном обществе; </a:t>
            </a:r>
          </a:p>
          <a:p>
            <a:pPr marL="0" indent="0">
              <a:buNone/>
            </a:pPr>
            <a:r>
              <a:rPr lang="ru-RU" sz="2000" dirty="0"/>
              <a:t>– с созданием новых форм и видов развивающих сред, способных мотивировать детей; </a:t>
            </a:r>
          </a:p>
          <a:p>
            <a:pPr marL="0" indent="0">
              <a:buNone/>
            </a:pPr>
            <a:r>
              <a:rPr lang="ru-RU" sz="2000" dirty="0"/>
              <a:t>– с появлением коммуникационных и сетевых технологий; </a:t>
            </a:r>
          </a:p>
          <a:p>
            <a:pPr marL="0" indent="0">
              <a:buNone/>
            </a:pPr>
            <a:r>
              <a:rPr lang="ru-RU" sz="2000" dirty="0"/>
              <a:t>– с расширением инновационных программ профессиональной подготовки педагогов и воспитателей.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1861605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5545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2400" b="1" dirty="0"/>
              <a:t>Необходимость и целесообразность образовательных программ для дошкольников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44058"/>
            <a:ext cx="10515600" cy="4832905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dirty="0" smtClean="0"/>
              <a:t>Актуален вопрос подготовки нового </a:t>
            </a:r>
            <a:r>
              <a:rPr lang="ru-RU" sz="2000" dirty="0"/>
              <a:t>типа специалиста для системы дошкольного образования, обладающего расширенными функциями педагогической деятельности, компетенциями в области </a:t>
            </a:r>
            <a:r>
              <a:rPr lang="ru-RU" sz="2000" dirty="0" err="1"/>
              <a:t>геймификации</a:t>
            </a:r>
            <a:r>
              <a:rPr lang="ru-RU" sz="2000" dirty="0"/>
              <a:t>, способностями решать педагогические задачи игровыми технологиями, готового к сотрудничеству с детьми в формате игрового </a:t>
            </a:r>
            <a:r>
              <a:rPr lang="ru-RU" sz="2000" dirty="0" smtClean="0"/>
              <a:t>партнерства. </a:t>
            </a:r>
          </a:p>
          <a:p>
            <a:pPr marL="0" indent="0">
              <a:buNone/>
            </a:pPr>
            <a:r>
              <a:rPr lang="ru-RU" sz="2000" dirty="0" smtClean="0"/>
              <a:t>В </a:t>
            </a:r>
            <a:r>
              <a:rPr lang="ru-RU" sz="2000" dirty="0"/>
              <a:t>практике дошкольного образования возрастает потребность в педагогах, владеющих не только фундаментальными теоретическими знаниями, но и готовых активно использовать современные игровые и цифровые технологии (включая симуляторы, проекты, игры и др.), которые позволяют им адекватно реагировать на новые социальные и образовательные вызовы, эффективно реализовывать требования Федерального государственного образовательного стандарта дошкольного образования </a:t>
            </a:r>
            <a:r>
              <a:rPr lang="ru-RU" sz="2000" dirty="0" smtClean="0"/>
              <a:t>и </a:t>
            </a:r>
            <a:r>
              <a:rPr lang="ru-RU" sz="2000" dirty="0"/>
              <a:t>Федеральной образовательной программы дошкольного </a:t>
            </a:r>
            <a:r>
              <a:rPr lang="ru-RU" sz="2000" dirty="0" smtClean="0"/>
              <a:t>образования, </a:t>
            </a:r>
            <a:r>
              <a:rPr lang="ru-RU" sz="2000" dirty="0"/>
              <a:t>где игра законодательно определена как сквозной механизм развития детей. 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/>
              <a:t>Современные тенденции в подготовке кадров в системе высшего образования, актуализируемые научно-технологическим комплексом «</a:t>
            </a:r>
            <a:r>
              <a:rPr lang="ru-RU" sz="2000" dirty="0" err="1"/>
              <a:t>Сколково</a:t>
            </a:r>
            <a:r>
              <a:rPr lang="ru-RU" sz="2000" dirty="0"/>
              <a:t>» в аспекте профессий будущего, обусловили </a:t>
            </a:r>
            <a:r>
              <a:rPr lang="ru-RU" sz="2000" dirty="0" smtClean="0"/>
              <a:t>разработку </a:t>
            </a:r>
            <a:r>
              <a:rPr lang="ru-RU" sz="2000" dirty="0"/>
              <a:t>новой образовательной программы подготовки педагогов – </a:t>
            </a:r>
            <a:r>
              <a:rPr lang="ru-RU" sz="2000" dirty="0" err="1" smtClean="0"/>
              <a:t>игропедагогов</a:t>
            </a:r>
            <a:r>
              <a:rPr lang="ru-RU" sz="2000" dirty="0" smtClean="0"/>
              <a:t> (игры </a:t>
            </a:r>
            <a:r>
              <a:rPr lang="ru-RU" sz="2000" dirty="0"/>
              <a:t>о профессиях будущего для детей дошкольного </a:t>
            </a:r>
            <a:r>
              <a:rPr lang="ru-RU" sz="2000" dirty="0" smtClean="0"/>
              <a:t>возраста: парковый </a:t>
            </a:r>
            <a:r>
              <a:rPr lang="ru-RU" sz="2000" dirty="0"/>
              <a:t>эколог, дизайнер визуальных миров, </a:t>
            </a:r>
            <a:r>
              <a:rPr lang="ru-RU" sz="2000" dirty="0" err="1"/>
              <a:t>игромастер</a:t>
            </a:r>
            <a:r>
              <a:rPr lang="ru-RU" sz="2000" dirty="0"/>
              <a:t> и др</a:t>
            </a:r>
            <a:r>
              <a:rPr lang="ru-RU" sz="2000" dirty="0" smtClean="0"/>
              <a:t>.) специалистами ЮФУ.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9925637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5545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2400" b="1" dirty="0"/>
              <a:t>Необходимость и целесообразность образовательных программ для дошкольников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44058"/>
            <a:ext cx="10515600" cy="4832905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С учетом культурно-исторических особенностей современного общества, вызовов неопределенности и сложности изменяющегося мира и обозначенных выше рисков для полноценного развития и безопасности детей, в соответствии с Федеральным законом «Об образовании в Российской Федерации» и Федеральным государственным образовательным стандартом дошкольного </a:t>
            </a:r>
            <a:r>
              <a:rPr lang="ru-RU" sz="2000" dirty="0" smtClean="0"/>
              <a:t>образования (ФГОС ДО), </a:t>
            </a:r>
            <a:r>
              <a:rPr lang="ru-RU" sz="2000" dirty="0"/>
              <a:t>разработана </a:t>
            </a:r>
            <a:r>
              <a:rPr lang="ru-RU" sz="2000" dirty="0" smtClean="0"/>
              <a:t>Федеральная образовательная </a:t>
            </a:r>
            <a:r>
              <a:rPr lang="ru-RU" sz="2000" dirty="0"/>
              <a:t>программа дошкольного </a:t>
            </a:r>
            <a:r>
              <a:rPr lang="ru-RU" sz="2000" dirty="0" smtClean="0"/>
              <a:t>образования (ФОП ДО). </a:t>
            </a:r>
            <a:endParaRPr lang="ru-RU" sz="2000" dirty="0"/>
          </a:p>
          <a:p>
            <a:pPr marL="0" indent="0">
              <a:buNone/>
            </a:pPr>
            <a:r>
              <a:rPr lang="ru-RU" sz="2000" dirty="0"/>
              <a:t>Стандарт определяет инвариантные цели и ориентиры разработки </a:t>
            </a:r>
            <a:r>
              <a:rPr lang="ru-RU" sz="2000" dirty="0" smtClean="0"/>
              <a:t>образовательных </a:t>
            </a:r>
            <a:r>
              <a:rPr lang="ru-RU" sz="2000" dirty="0"/>
              <a:t>программ дошкольного </a:t>
            </a:r>
            <a:r>
              <a:rPr lang="ru-RU" sz="2000" dirty="0" smtClean="0"/>
              <a:t>образования  конкретной ДОО</a:t>
            </a:r>
            <a:r>
              <a:rPr lang="ru-RU" sz="2000" dirty="0"/>
              <a:t>, Федеральная программа определяет единые для Российской Федерации базовые объём и содержание дошкольного образования, осваиваемые обучающимися в организациях, осуществляющих образовательную деятельность, и планируемые результаты освоения образовательной программы</a:t>
            </a:r>
            <a:r>
              <a:rPr lang="ru-RU" sz="2000" dirty="0" smtClean="0"/>
              <a:t>.</a:t>
            </a:r>
          </a:p>
          <a:p>
            <a:pPr marL="0" indent="0">
              <a:buNone/>
            </a:pPr>
            <a:r>
              <a:rPr lang="ru-RU" sz="2000" dirty="0" smtClean="0"/>
              <a:t>Программа </a:t>
            </a:r>
            <a:r>
              <a:rPr lang="ru-RU" sz="2000" dirty="0"/>
              <a:t>является документом, с учетом которого организации, осуществляющие образовательную деятельность на уровне дошкольного образования самостоятельно разрабатывают и утверждают основную общеобразовательную программу дошкольного образования.</a:t>
            </a:r>
            <a:br>
              <a:rPr lang="ru-RU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4406485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5545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Функции дошкольного уровня образования в соответствии  с ФГОС </a:t>
            </a:r>
            <a:r>
              <a:rPr lang="ru-RU" sz="2400" b="1" dirty="0" smtClean="0"/>
              <a:t>ДО и </a:t>
            </a:r>
            <a:r>
              <a:rPr lang="ru-RU" sz="2400" b="1" smtClean="0"/>
              <a:t>ФОП ДО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44058"/>
            <a:ext cx="10515600" cy="4832905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/>
              <a:t>1.Обучение </a:t>
            </a:r>
            <a:r>
              <a:rPr lang="ru-RU" sz="2000" dirty="0"/>
              <a:t>и воспитание ребенка дошкольного возраста как гражданина Российской Федерации, формирование основ его гражданской и культурной идентичности на доступном его возрасту содержании доступными средствами. </a:t>
            </a:r>
          </a:p>
          <a:p>
            <a:pPr marL="0" indent="0">
              <a:buNone/>
            </a:pPr>
            <a:r>
              <a:rPr lang="ru-RU" sz="2000" dirty="0"/>
              <a:t>2. Создание единого ядра содержания дошкольного образования (далее – ДО), ориентированного на приобщение детей к духовно-нравственным и социокультурным ценностям российского народа, воспитание подрастающего поколения как знающего и уважающего историю и культуру своей семьи, большой и малой Родины.</a:t>
            </a:r>
          </a:p>
          <a:p>
            <a:pPr marL="0" indent="0">
              <a:buNone/>
            </a:pPr>
            <a:r>
              <a:rPr lang="ru-RU" sz="2000" dirty="0"/>
              <a:t> 3. Создание единого федерального образовательного пространства воспитания и обучения детей от рождения до поступления в общеобразовательную организацию, обеспечивающего ребенку и его родителям (законным представителям) равные, качественные условия ДО, вне зависимости от места проживания. </a:t>
            </a:r>
          </a:p>
        </p:txBody>
      </p:sp>
    </p:spTree>
    <p:extLst>
      <p:ext uri="{BB962C8B-B14F-4D97-AF65-F5344CB8AC3E}">
        <p14:creationId xmlns:p14="http://schemas.microsoft.com/office/powerpoint/2010/main" xmlns="" val="7254425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5545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Задание </a:t>
            </a:r>
            <a:r>
              <a:rPr lang="ru-RU" sz="2400" b="1" smtClean="0"/>
              <a:t>к семинару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44058"/>
            <a:ext cx="10515600" cy="4832905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ru-RU" sz="2000" dirty="0" smtClean="0"/>
              <a:t>Портрет современного дошкольника: интересы, потребности, особенности коммуникации.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ru-RU" sz="2000" dirty="0" smtClean="0"/>
              <a:t>Какие условия и  методы  обучения и воспитания ребенка должны найти в образовательной программе? (среда, игра и др.)</a:t>
            </a:r>
            <a:endParaRPr lang="ru-RU" sz="2000" dirty="0" smtClean="0"/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ru-RU" sz="2000" dirty="0" smtClean="0"/>
              <a:t>Как воспитать ребенка </a:t>
            </a:r>
            <a:r>
              <a:rPr lang="ru-RU" sz="2000" dirty="0" smtClean="0"/>
              <a:t>дошкольного возраста как гражданина Российской </a:t>
            </a:r>
            <a:r>
              <a:rPr lang="ru-RU" sz="2000" dirty="0" smtClean="0"/>
              <a:t>Федерации через формирование </a:t>
            </a:r>
            <a:r>
              <a:rPr lang="ru-RU" sz="2000" dirty="0" smtClean="0"/>
              <a:t>основ его гражданской и культурной идентичности на доступном его возрасту содержании доступными средствами. </a:t>
            </a:r>
          </a:p>
          <a:p>
            <a:pPr marL="457200" indent="-457200">
              <a:buAutoNum type="arabicPeriod"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72544259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1421</Words>
  <Application>Microsoft Office PowerPoint</Application>
  <PresentationFormat>Произвольный</PresentationFormat>
  <Paragraphs>73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Тема Office</vt:lpstr>
      <vt:lpstr>1_Тема Office</vt:lpstr>
      <vt:lpstr>Образовательная программа</vt:lpstr>
      <vt:lpstr>План</vt:lpstr>
      <vt:lpstr>1.Что такое образовательная программа?</vt:lpstr>
      <vt:lpstr>1.Что такое образовательная программа?</vt:lpstr>
      <vt:lpstr>2. Необходимость и целесообразность образовательных программ для дошкольников  </vt:lpstr>
      <vt:lpstr>2. Необходимость и целесообразность образовательных программ для дошкольников  </vt:lpstr>
      <vt:lpstr>Портрет современного ребенка глазами воспитателей</vt:lpstr>
      <vt:lpstr>Современная социальная ситуация развития ребенка и определенные риски для детей дошкольного возраста</vt:lpstr>
      <vt:lpstr>Необходимость и целесообразность образовательных программ для дошкольников </vt:lpstr>
      <vt:lpstr>Необходимость и целесообразность образовательных программ для дошкольников </vt:lpstr>
      <vt:lpstr>Необходимость и целесообразность образовательных программ для дошкольников </vt:lpstr>
      <vt:lpstr>Функции дошкольного уровня образования в соответствии  с ФГОС ДО и ФОП ДО</vt:lpstr>
      <vt:lpstr>Задание к семинару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Образовательная программа</dc:title>
  <dc:creator>рлв</dc:creator>
  <cp:lastModifiedBy>Студент</cp:lastModifiedBy>
  <cp:revision>13</cp:revision>
  <dcterms:created xsi:type="dcterms:W3CDTF">2025-09-01T14:57:50Z</dcterms:created>
  <dcterms:modified xsi:type="dcterms:W3CDTF">2025-09-02T07:55:04Z</dcterms:modified>
</cp:coreProperties>
</file>