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43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4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E79F-2294-40B0-B02E-52CE893AEF8E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8BE9-A1C2-480E-8216-8C4C3450C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8379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E79F-2294-40B0-B02E-52CE893AEF8E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8BE9-A1C2-480E-8216-8C4C3450C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0224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E79F-2294-40B0-B02E-52CE893AEF8E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8BE9-A1C2-480E-8216-8C4C3450C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139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E79F-2294-40B0-B02E-52CE893AEF8E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8BE9-A1C2-480E-8216-8C4C3450C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7597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E79F-2294-40B0-B02E-52CE893AEF8E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8BE9-A1C2-480E-8216-8C4C3450C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4093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E79F-2294-40B0-B02E-52CE893AEF8E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8BE9-A1C2-480E-8216-8C4C3450C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5310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E79F-2294-40B0-B02E-52CE893AEF8E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8BE9-A1C2-480E-8216-8C4C3450C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291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E79F-2294-40B0-B02E-52CE893AEF8E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8BE9-A1C2-480E-8216-8C4C3450C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3858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E79F-2294-40B0-B02E-52CE893AEF8E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8BE9-A1C2-480E-8216-8C4C3450C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2742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E79F-2294-40B0-B02E-52CE893AEF8E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8BE9-A1C2-480E-8216-8C4C3450C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094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E79F-2294-40B0-B02E-52CE893AEF8E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8BE9-A1C2-480E-8216-8C4C3450C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9824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FE79F-2294-40B0-B02E-52CE893AEF8E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98BE9-A1C2-480E-8216-8C4C3450C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950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Рекомендации по формированию инфраструктуры дошкольных образовательных организаций и комплектации учебно-методических материалов в целях реализации образовательных программ дошкольного образования</a:t>
            </a:r>
            <a:b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900488"/>
            <a:ext cx="9144000" cy="1357312"/>
          </a:xfrm>
        </p:spPr>
        <p:txBody>
          <a:bodyPr/>
          <a:lstStyle/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Корепанова Марина Васильевна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4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Рекомендации 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разработаны во исполнение пункта 3 перечня поручений Президента</a:t>
            </a:r>
            <a:b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Российской Федерации по итогам заседания Совета при Президенте Российской Федерации по </a:t>
            </a: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реализации государственной 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политики в сфере защиты семьи и детей 17 декабря </a:t>
            </a: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2021г.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Применение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рекомендаций позволит стандартизировать требования к приобретаемому оборудованию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и учебно-методическим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материалам, гарантировать их соответствие федеральному государственному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образовательному стандарту дошкольного образования (далее – ФГОС ДО) (приказ Министерства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образования и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науки Российской Федерации от 17 октября 2013 г. № 115; зарегистрирован Министерством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юстиции Российской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Федерации 14 ноября 2013 г., регистрационный № 30384), обеспечить комплексную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безопасность пребывания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ребенка в ДОО. При этом данные рекомендации не являются требованиями, выполнение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которых подлежит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контролю при проведении проверок в организациях, осуществляющих образовательную деятельность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108862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 рекомендациях 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представлены перечни: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инфраструктуры, средств обучения и воспитания, соответствующие современным условиям,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необходимым при оснащении ДОО, критерии их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формирования;</a:t>
            </a: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endParaRPr lang="ru-RU" sz="18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учебно-методических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материалов, рекомендуемых к использованию при реализации образовательных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программ (в том числе для работы учителей-логопедов, педагогов-психологов, дефектологов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);</a:t>
            </a: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endParaRPr lang="ru-RU" sz="18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программного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обеспечения (ПО) для создания и внедрения цифровой образовательной среды в ДОО,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5566893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7639"/>
          </a:xfrm>
        </p:spPr>
        <p:txBody>
          <a:bodyPr>
            <a:normAutofit/>
          </a:bodyPr>
          <a:lstStyle/>
          <a:p>
            <a:pPr lvl="0" algn="ctr"/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Цель и задачи 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рекомендаций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10185"/>
            <a:ext cx="10515600" cy="4866778"/>
          </a:xfrm>
        </p:spPr>
        <p:txBody>
          <a:bodyPr>
            <a:normAutofit/>
          </a:bodyPr>
          <a:lstStyle/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Цель </a:t>
            </a:r>
            <a:r>
              <a:rPr lang="ru-RU" sz="18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рекомендаций </a:t>
            </a: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–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формирование инфраструктуры ДОО и комплектации учебно-методическими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материалами в целях реализации образовательных программ ДО для обновления содержания и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повышения качества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ДО.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  <a:endParaRPr lang="ru-RU" sz="1800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endParaRPr lang="ru-RU" sz="1800" b="1" i="1" dirty="0" smtClean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Задачи </a:t>
            </a:r>
            <a:r>
              <a:rPr lang="ru-RU" sz="18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Рекомендаций:</a:t>
            </a:r>
            <a:br>
              <a:rPr lang="ru-RU" sz="18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-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создание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модели инфраструктуры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новых ДОО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(инвариантной и вариативной), а также мероприятий, направленных на мониторинг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оснащения действующих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организаций для обновления содержания и повышения качества ДО. </a:t>
            </a:r>
            <a:endParaRPr lang="ru-RU" sz="18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 Перед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каждой ДОО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стоят задачи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по проведению мониторинга в части анализа материально-технического обеспечения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образовательной деятельности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, созданию современной РППС, отвечающей государственной образовательной политике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разработке программы развития РППС с учетом изменения подходов к организации деятельности ДОО.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465864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7639"/>
          </a:xfrm>
        </p:spPr>
        <p:txBody>
          <a:bodyPr>
            <a:normAutofit/>
          </a:bodyPr>
          <a:lstStyle/>
          <a:p>
            <a:pPr lvl="0" algn="ctr"/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4. Пояснения к применению методических рекомендаций</a:t>
            </a:r>
            <a:r>
              <a:rPr lang="ru-RU" sz="20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20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10185"/>
            <a:ext cx="10515600" cy="4866778"/>
          </a:xfrm>
        </p:spPr>
        <p:txBody>
          <a:bodyPr>
            <a:normAutofit/>
          </a:bodyPr>
          <a:lstStyle/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endParaRPr lang="ru-RU" sz="1800" b="1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Примерный перечень оборудования и средств обучения </a:t>
            </a:r>
            <a:r>
              <a:rPr lang="ru-RU" sz="1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(приложение 6) </a:t>
            </a: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содержит перечни оборудования (инвариантная и вариативная части) </a:t>
            </a:r>
            <a:r>
              <a:rPr lang="ru-RU" sz="1800" i="0" u="sng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для вновь строящихся ДОО</a:t>
            </a: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но может быть использован и для дооснащения уже функционирующих ДОО. </a:t>
            </a: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endParaRPr lang="ru-RU" sz="1800" b="1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Инфраструктурный лист носит рекомендательный характер.</a:t>
            </a:r>
            <a:br>
              <a:rPr lang="ru-RU" sz="18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При проведении закупок оборудования и средств обучения и воспитания необходимо руководствоваться нормами законодательства Российской Федерации, в том числе в части предоставления приоритета товарам российского происхождения, работам, услугам, выполняемым, оказываемым российскими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юридическими лицами</a:t>
            </a: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Инфраструктурный лист конкретной ДОО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составляется по результатам мониторинга </a:t>
            </a:r>
            <a:r>
              <a:rPr lang="ru-RU" sz="18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еѐ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материально-технической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базы: анализа образовательных потребностей воспитанников, кадрового потенциала,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реализуемой образовательной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программы и других составляющих (с использованием данных цифрового сервиса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по эксплуатации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инфраструктуры) в целях обновления содержания и повышения качества ДО.</a:t>
            </a: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440958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7639"/>
          </a:xfrm>
        </p:spPr>
        <p:txBody>
          <a:bodyPr>
            <a:normAutofit/>
          </a:bodyPr>
          <a:lstStyle/>
          <a:p>
            <a:pPr lvl="0" algn="ctr"/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4.1. Принципы формирования РППС</a:t>
            </a:r>
            <a:r>
              <a:rPr lang="ru-RU" sz="20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20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10185"/>
            <a:ext cx="10515600" cy="4866778"/>
          </a:xfrm>
        </p:spPr>
        <p:txBody>
          <a:bodyPr>
            <a:normAutofit/>
          </a:bodyPr>
          <a:lstStyle/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endParaRPr lang="ru-RU" sz="1800" b="1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 системе ДО в связи с реализацией ФГОС ДО, а также изменяющимися нормативно-правовыми, административными, экономическими, социально- культурными условиями, осуществляется модернизация пространства ДОО, в том числе развивающей ребенка среды. РППС группового помещения является частью образовательной среды ДОО.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1800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 соответствии с ФГОС ДО возможны различные варианты создания РППС при условии, что учитываются возрастная и иная специфика реализации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7583123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42295"/>
            <a:ext cx="10515600" cy="562923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 соответствии с ФГОС ДО РППС должна обеспечивать и гарантировать:</a:t>
            </a:r>
            <a:b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05218"/>
            <a:ext cx="10515600" cy="5841242"/>
          </a:xfrm>
        </p:spPr>
        <p:txBody>
          <a:bodyPr>
            <a:normAutofit fontScale="25000" lnSpcReduction="20000"/>
          </a:bodyPr>
          <a:lstStyle/>
          <a:p>
            <a:pPr marL="0" lvl="0" indent="228600">
              <a:lnSpc>
                <a:spcPct val="120000"/>
              </a:lnSpc>
              <a:spcBef>
                <a:spcPts val="0"/>
              </a:spcBef>
            </a:pPr>
            <a: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охрану и укрепление физического, психического здоровья и эмоционального благополучия детей;</a:t>
            </a:r>
          </a:p>
          <a:p>
            <a:pPr marL="0" lvl="0" indent="228600">
              <a:lnSpc>
                <a:spcPct val="120000"/>
              </a:lnSpc>
              <a:spcBef>
                <a:spcPts val="0"/>
              </a:spcBef>
            </a:pPr>
            <a: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максимальную реализацию образовательного, в том числе и воспитательного потенциала пространства ДОО, группы и прилегающей территории, предназначенных для реализации образовательной программы;</a:t>
            </a:r>
          </a:p>
          <a:p>
            <a:pPr marL="0" lvl="0" indent="228600">
              <a:lnSpc>
                <a:spcPct val="120000"/>
              </a:lnSpc>
              <a:spcBef>
                <a:spcPts val="0"/>
              </a:spcBef>
            </a:pPr>
            <a: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построение вариативного развивающего образования, ориентированного на возможность свободного выбора детьми материалов, видов активности, участников совместной деятельности;</a:t>
            </a:r>
          </a:p>
          <a:p>
            <a:pPr marL="0" lvl="0" indent="228600">
              <a:lnSpc>
                <a:spcPct val="120000"/>
              </a:lnSpc>
              <a:spcBef>
                <a:spcPts val="0"/>
              </a:spcBef>
            </a:pPr>
            <a: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создание равных условий, максимально способствующих реализации различных образовательных программ в ДОО для детей, принадлежащих к разным национально-культурным, религиозным</a:t>
            </a:r>
            <a:b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общностям и социальным слоям, а также имеющих различные (в том числе ограниченные) возможности здоровья;</a:t>
            </a:r>
          </a:p>
          <a:p>
            <a:pPr marL="0" lvl="0" indent="228600">
              <a:lnSpc>
                <a:spcPct val="120000"/>
              </a:lnSpc>
              <a:spcBef>
                <a:spcPts val="0"/>
              </a:spcBef>
            </a:pPr>
            <a: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построение образовательной деятельности на основе сотрудничества взрослых с детьми;</a:t>
            </a:r>
          </a:p>
          <a:p>
            <a:pPr marL="0" lvl="0" indent="228600">
              <a:lnSpc>
                <a:spcPct val="120000"/>
              </a:lnSpc>
              <a:spcBef>
                <a:spcPts val="0"/>
              </a:spcBef>
            </a:pPr>
            <a: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создание условий для знакомства воспитанников ДОО с историей и культурой родной страны, района, населенного пункта;</a:t>
            </a:r>
          </a:p>
          <a:p>
            <a:pPr marL="0" lvl="0" indent="228600">
              <a:lnSpc>
                <a:spcPct val="120000"/>
              </a:lnSpc>
              <a:spcBef>
                <a:spcPts val="0"/>
              </a:spcBef>
            </a:pPr>
            <a: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создание условий для формирования нравственных ценностей на основе культуры и традиций многонационального российского народа;</a:t>
            </a:r>
          </a:p>
          <a:p>
            <a:pPr marL="0" lvl="0" indent="228600">
              <a:lnSpc>
                <a:spcPct val="120000"/>
              </a:lnSpc>
              <a:spcBef>
                <a:spcPts val="0"/>
              </a:spcBef>
            </a:pPr>
            <a: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создание условий для эффективной трудовой деятельности и мотивации непрерывного самосовершенствования и</a:t>
            </a:r>
            <a:b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профессионального развития педагогических работников;</a:t>
            </a:r>
          </a:p>
          <a:p>
            <a:pPr marL="0" lvl="0" indent="228600">
              <a:lnSpc>
                <a:spcPct val="120000"/>
              </a:lnSpc>
              <a:spcBef>
                <a:spcPts val="0"/>
              </a:spcBef>
            </a:pPr>
            <a: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открытость ДО и вовлечение родителей (законных представителей) непосредственно в образовательную деятельность, также поддержки образовательных инициатив внутри семьи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7200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b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72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1800" b="1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61558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45060"/>
          </a:xfrm>
        </p:spPr>
        <p:txBody>
          <a:bodyPr>
            <a:normAutofit/>
          </a:bodyPr>
          <a:lstStyle/>
          <a:p>
            <a:pPr lvl="0" algn="ctr"/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 каждой ДОО РППС обладает свойствами открытой системы и выполняет</a:t>
            </a:r>
            <a:b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образовательную, развивающую, воспитывающую, стимулирующую функции.</a:t>
            </a:r>
            <a:b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10185"/>
            <a:ext cx="10515600" cy="5363570"/>
          </a:xfrm>
        </p:spPr>
        <p:txBody>
          <a:bodyPr>
            <a:noAutofit/>
          </a:bodyPr>
          <a:lstStyle/>
          <a:p>
            <a:pPr marL="0" lvl="0" indent="228600">
              <a:lnSpc>
                <a:spcPct val="120000"/>
              </a:lnSpc>
              <a:spcBef>
                <a:spcPts val="0"/>
              </a:spcBef>
            </a:pPr>
            <a:r>
              <a:rPr lang="ru-RU" sz="18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Среда должна быть:</a:t>
            </a:r>
            <a:br>
              <a:rPr lang="ru-RU" sz="18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– </a:t>
            </a:r>
            <a:r>
              <a:rPr lang="ru-RU" sz="1800" i="0" u="sng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содержательно-насыщенной</a:t>
            </a: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– включать средства обучения (в том числе технические), материалы (в том числе расходные), инвентарь, игровое, спортивное и оздоровительное оборудование, которые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позволяют обеспечить игровую, познавательную, исследовательскую и творческую активность всех категорий детей; двигательную активность;</a:t>
            </a:r>
          </a:p>
          <a:p>
            <a:pPr marL="0" lvl="0" indent="228600">
              <a:lnSpc>
                <a:spcPct val="120000"/>
              </a:lnSpc>
              <a:spcBef>
                <a:spcPts val="0"/>
              </a:spcBef>
            </a:pPr>
            <a:r>
              <a:rPr lang="ru-RU" sz="1800" i="0" u="sng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трансформируемой</a:t>
            </a: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– обеспечивать возможность изменений РППС в зависимости от образовательной ситуации, в том числе меняющихся интересов и возможностей детей;</a:t>
            </a:r>
          </a:p>
          <a:p>
            <a:pPr marL="0" lvl="0" indent="228600">
              <a:lnSpc>
                <a:spcPct val="120000"/>
              </a:lnSpc>
              <a:spcBef>
                <a:spcPts val="0"/>
              </a:spcBef>
            </a:pPr>
            <a:r>
              <a:rPr lang="ru-RU" sz="1800" i="0" u="sng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полифункциональной</a:t>
            </a: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– обеспечивать возможность разнообразного использования составляющих РППС в разных видах детской активности;</a:t>
            </a:r>
          </a:p>
          <a:p>
            <a:pPr marL="0" lvl="0" indent="228600">
              <a:lnSpc>
                <a:spcPct val="120000"/>
              </a:lnSpc>
              <a:spcBef>
                <a:spcPts val="0"/>
              </a:spcBef>
            </a:pPr>
            <a:r>
              <a:rPr lang="ru-RU" sz="1800" i="0" u="sng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вариативной</a:t>
            </a: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– обеспечивать наличие различных пространств (для игры, конструирования, уединения и пр.), а также периодическую сменяемость игрового материала, появление новых предметов;</a:t>
            </a:r>
          </a:p>
          <a:p>
            <a:pPr marL="0" lvl="0" indent="228600">
              <a:lnSpc>
                <a:spcPct val="120000"/>
              </a:lnSpc>
              <a:spcBef>
                <a:spcPts val="0"/>
              </a:spcBef>
            </a:pPr>
            <a:r>
              <a:rPr lang="ru-RU" sz="1800" i="0" u="sng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доступной</a:t>
            </a: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– обеспечивать свободный доступ воспитанников (в том числе детей с ОВЗ) к играм, игрушкам, материалам, пособиям,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обеспечивающим все основные виды детской активности;</a:t>
            </a:r>
          </a:p>
          <a:p>
            <a:pPr marL="0" lvl="0" indent="228600">
              <a:lnSpc>
                <a:spcPct val="120000"/>
              </a:lnSpc>
              <a:spcBef>
                <a:spcPts val="0"/>
              </a:spcBef>
            </a:pPr>
            <a:r>
              <a:rPr lang="ru-RU" sz="1800" i="0" u="sng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безопасной</a:t>
            </a: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– все элементы РППС должны соответствовать требованиям по обеспечению надежности и безопасность их использования, в том числе санитарно-эпидемиологическим правилам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и нормативам и правилам пожарной безопасности.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1800" b="1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12101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109183"/>
            <a:ext cx="10515600" cy="1023582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4.2. Составляющие инфраструктуры ДОО: инвариантная и 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вариативная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части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400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Приложение 6 - </a:t>
            </a:r>
            <a:r>
              <a:rPr lang="ru-RU" sz="20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комплектация оборудования и учебно- методических материалов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1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253105"/>
            <a:ext cx="5157787" cy="548399"/>
          </a:xfrm>
        </p:spPr>
        <p:txBody>
          <a:bodyPr>
            <a:normAutofit lnSpcReduction="10000"/>
          </a:bodyPr>
          <a:lstStyle/>
          <a:p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инвариантная</a:t>
            </a:r>
            <a:r>
              <a:rPr lang="ru-RU" sz="1800" b="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, обеспечивающая </a:t>
            </a:r>
            <a:r>
              <a:rPr lang="ru-RU" sz="1800" b="0" dirty="0">
                <a:solidFill>
                  <a:srgbClr val="000000"/>
                </a:solidFill>
                <a:latin typeface="Times New Roman" panose="02020603050405020304" pitchFamily="18" charset="0"/>
              </a:rPr>
              <a:t>решение задач ФГОС ДО в процессе реализации ФОП ДО</a:t>
            </a:r>
            <a:endParaRPr lang="ru-RU" sz="1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927100" y="2019868"/>
            <a:ext cx="5157787" cy="43956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научно-методическое сопровождение образовательного процесса;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стандартный перечень комплектации с описанием оборудования и средств, обеспечивающих реализацию инвариантной части ОП ДОО (соответствующей ФОП ДО);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цели и задачи ДО в целом, с учетом особенности организации преемственности между ДО и школой, а также реализации инклюзивной среды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 контексте федеральных нормативных документов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18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132765"/>
            <a:ext cx="5183188" cy="887103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вариативная,</a:t>
            </a:r>
            <a:r>
              <a:rPr lang="ru-RU" sz="1800" b="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обеспечивающая  </a:t>
            </a:r>
            <a:r>
              <a:rPr lang="ru-RU" sz="1800" b="0" dirty="0">
                <a:solidFill>
                  <a:srgbClr val="000000"/>
                </a:solidFill>
                <a:latin typeface="Times New Roman" panose="02020603050405020304" pitchFamily="18" charset="0"/>
              </a:rPr>
              <a:t>решение задач с учетом социокультурных, региональных особенностей ДОО</a:t>
            </a:r>
            <a:endParaRPr lang="ru-RU" sz="1800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095641"/>
            <a:ext cx="5183188" cy="438815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 комплекс локальных нормативных актов, обосновывающих вариативную часть инфраструктуры ДОО;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– нормативно-правовое обеспечение, определяющее реализацию образовательного процесса в вариативной части;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– комплекс программ (в </a:t>
            </a:r>
            <a:r>
              <a:rPr lang="ru-RU" sz="180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т.ч</a:t>
            </a: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специальных программ обучения и воспитания детей с ОВЗ, парциальных программ, программ дополнительного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образования и др.) с учетом специфики ДОО;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– обоснованный перечень комплектации с описанием оборудования и средств обучения и воспитания, учитывающий специфику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вариативной части образовательной программы ДОО.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8194994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7639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2000" b="1" i="0" dirty="0" smtClean="0">
                <a:solidFill>
                  <a:srgbClr val="000000"/>
                </a:solidFill>
                <a:effectLst/>
              </a:rPr>
              <a:t>4.3. 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Комплектация учебно-методических материалов в целях реализации</a:t>
            </a:r>
            <a:r>
              <a:rPr lang="ru-RU" sz="20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20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образовательных программ ДО</a:t>
            </a:r>
            <a:r>
              <a:rPr lang="ru-RU" sz="20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20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10185"/>
            <a:ext cx="10515600" cy="4866778"/>
          </a:xfrm>
        </p:spPr>
        <p:txBody>
          <a:bodyPr>
            <a:normAutofit lnSpcReduction="10000"/>
          </a:bodyPr>
          <a:lstStyle/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При комплектации учебно-методических материалов за основу берется ФОП ДО, предусматривающая реализацию всех пяти направлений развития детей младенческого, раннего и дошкольного возрастов. </a:t>
            </a: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endParaRPr lang="ru-RU" sz="1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 комплект учебно- методических материалов включаются пособия для организации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образовательного процесса для всех возрастных групп воспитанников (от 2 месяцев до 8 лет) по всем образовательным областям, пособия по педагогической диагностике, а также рекомендации по тематическому планированию образовательного процесса в ДОО.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1800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Учебно-методические материалы могут включать все виды учебных изданий, обеспечивающие реализацию основной образовательной программы ДО и созданные в соответствии *</a:t>
            </a:r>
            <a:r>
              <a:rPr lang="ru-RU" sz="1800" dirty="0" smtClean="0">
                <a:solidFill>
                  <a:srgbClr val="000000"/>
                </a:solidFill>
              </a:rPr>
              <a:t>  </a:t>
            </a: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ГОСТ Р 7.0.60-2020.</a:t>
            </a: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endParaRPr lang="ru-RU" sz="1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УМК могут быть дополнены развивающими дидактическими пособиями для детей – рабочими тетрадями, альбомами, раздаточным материалом.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1800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1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(*Национальный стандарт Российской Федерации. Система стандартов по информации, библиотечному и издательскому делу. Издания. Основные виды. Термины и определения. (утв. и введен в действие Приказом Федерального агентства по техническому регулированию и метрологии от 18 сентября 2020 г. № 655-ст))..</a:t>
            </a:r>
            <a:br>
              <a:rPr lang="ru-RU" sz="14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1400" b="1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42916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81287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5. Типовые локальные нормативные акты образовательной организации</a:t>
            </a:r>
            <a:r>
              <a:rPr lang="ru-RU" sz="20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20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для реализации мониторинга инфраструктуры ДОО</a:t>
            </a:r>
            <a:r>
              <a:rPr lang="ru-RU" sz="20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20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785" y="1023582"/>
            <a:ext cx="10958015" cy="5540991"/>
          </a:xfrm>
        </p:spPr>
        <p:txBody>
          <a:bodyPr>
            <a:noAutofit/>
          </a:bodyPr>
          <a:lstStyle/>
          <a:p>
            <a:pPr marL="0" lvl="0" indent="228600">
              <a:lnSpc>
                <a:spcPct val="110000"/>
              </a:lnSpc>
              <a:spcBef>
                <a:spcPts val="0"/>
              </a:spcBef>
            </a:pP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При разработке перечня локальных актов отдельной ДОО рекомендуется учесть соответствующие статьи </a:t>
            </a:r>
            <a:r>
              <a:rPr lang="ru-RU" sz="1800" i="0" u="sng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Федерального закона от 29 декабря 2012 г. № 273-ФЗ «Об образовании в Российской Федерации», </a:t>
            </a: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прежде всего </a:t>
            </a:r>
            <a:r>
              <a:rPr lang="ru-RU" sz="1800" i="0" u="sng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статьи 28 и 30, </a:t>
            </a: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где указывается, что образовательная организация принимает локальные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нормативные акты, определяющие нормы образовательных отношений, в пределах своей компетенции в соответствии с законодательством Российской</a:t>
            </a:r>
          </a:p>
          <a:p>
            <a:pPr marL="0" lv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«О назначении ответственного лица за мониторинг инфраструктуры и комплектации учебно-методических материалов в целях реализации образовательных программ ДО»;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– «О создании рабочей группы по мониторингу инфраструктуры и комплектации учебно-методических материалов в целях реализации образовательных программ ДО»;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– «О проведении мониторинга инфраструктуры и комплектации учебно-методических материалов в целях реализации образовательных программ ДО»;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– «О работах по приобретению оборудования по результатам мониторинга инфраструктуры и комплектации учебно-методических материалов в целях реализации образовательных программ ДО»;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– «Об утверждении плана-графика повышения квалификации членов педагогического коллектива по вопросам создания современной инфраструктуры ДОО, мониторингу существующей РППС и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«Об утверждении плана-графика повышения квалификации педагогов по созданию и/или мониторингу современной инфраструктуры и комплектации учебно-методических материалов в целях реализации образовательных программ ДО».</a:t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18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ru-RU" sz="1800" b="1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542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00025"/>
            <a:ext cx="10515600" cy="500063"/>
          </a:xfrm>
        </p:spPr>
        <p:txBody>
          <a:bodyPr>
            <a:normAutofit/>
          </a:bodyPr>
          <a:lstStyle/>
          <a:p>
            <a:pPr lvl="0" algn="ctr"/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Приложения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700088"/>
            <a:ext cx="10515600" cy="5476875"/>
          </a:xfrm>
        </p:spPr>
        <p:txBody>
          <a:bodyPr>
            <a:normAutofit/>
          </a:bodyPr>
          <a:lstStyle/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1.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Нормативно-правовое 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основание по формированию инфраструктуры </a:t>
            </a: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и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комплектации 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учебно-методических </a:t>
            </a: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материалов (41 шт.)</a:t>
            </a: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2.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Чек-лист формирования инфраструктуры и комплектации </a:t>
            </a: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учебно-методических 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материалов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1800" b="1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5679" y="1628775"/>
            <a:ext cx="4488096" cy="4729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2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00025"/>
            <a:ext cx="10515600" cy="1110160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Приложение 3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Инструкция по формированию инфраструктуры и комплектации 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учебно- методических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материалов в ДОО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b="1" u="sng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в группах</a:t>
            </a:r>
            <a:endParaRPr lang="ru-RU" sz="2000" b="1" u="sng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10185"/>
            <a:ext cx="10515600" cy="4866778"/>
          </a:xfrm>
        </p:spPr>
        <p:txBody>
          <a:bodyPr>
            <a:norm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Все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оборудование можно условно сгруппировать 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по </a:t>
            </a: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трем пространствам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: </a:t>
            </a:r>
            <a:endParaRPr lang="ru-RU" sz="18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пространству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активной деятельности, </a:t>
            </a:r>
            <a:endParaRPr lang="ru-RU" sz="18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пространству спокойной деятельности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и </a:t>
            </a:r>
            <a:endParaRPr lang="ru-RU" sz="18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пространству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познания и творчества.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18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Оборудование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в групповом помещении также можно разместить </a:t>
            </a: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 соответствии 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с его функциональным назначением, выделив несколько модулей: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физкультурно-оздоровительный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endParaRPr lang="ru-RU" sz="18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игровой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endParaRPr lang="ru-RU" sz="18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художественно-творческий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endParaRPr lang="ru-RU" sz="18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поисково-познавательный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endParaRPr lang="ru-RU" sz="18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релаксации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endParaRPr lang="ru-RU" sz="18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б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ытовой (прием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пищи,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трудовые поручения, трудовая деятельность).</a:t>
            </a:r>
            <a:b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1800" b="1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6090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00025"/>
            <a:ext cx="10515600" cy="1110160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Приложение 3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Инструкция по формированию инфраструктуры и комплектации 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учебно- методических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материалов </a:t>
            </a:r>
            <a:r>
              <a:rPr lang="ru-RU" sz="20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в ДОО</a:t>
            </a:r>
            <a:br>
              <a:rPr lang="ru-RU" sz="20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</a:br>
            <a:endParaRPr lang="ru-RU" sz="2000" b="1" i="1" u="sng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10185"/>
            <a:ext cx="10515600" cy="4866778"/>
          </a:xfrm>
        </p:spPr>
        <p:txBody>
          <a:bodyPr>
            <a:normAutofit fontScale="92500" lnSpcReduction="20000"/>
          </a:bodyPr>
          <a:lstStyle/>
          <a:p>
            <a:pPr marL="0" lvl="0" indent="228600">
              <a:lnSpc>
                <a:spcPct val="150000"/>
              </a:lnSpc>
              <a:spcBef>
                <a:spcPts val="0"/>
              </a:spcBef>
            </a:pP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Инфраструктура ДОО может включать следующие </a:t>
            </a: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функциональные модули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b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  <a:t>– «игровой»;</a:t>
            </a:r>
            <a:b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  <a:t>– «физкультурно-оздоровительный»;</a:t>
            </a:r>
            <a:b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  <a:t>– «музыкальный»;</a:t>
            </a:r>
            <a:b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  <a:t>– «художественно-творческий»;</a:t>
            </a:r>
            <a:b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  <a:t>– «поисково-исследовательский»</a:t>
            </a:r>
            <a:b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  <a:t>– «релаксации»;</a:t>
            </a:r>
            <a:b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  <a:t>– «логопедический»;</a:t>
            </a:r>
            <a:b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  <a:t>– «психологического сопровождения»;</a:t>
            </a:r>
            <a:b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  <a:t>– «дефектологический»;</a:t>
            </a:r>
            <a:b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  <a:t>– «административный»;</a:t>
            </a:r>
            <a:b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  <a:t>– «территории и архитектуры ДОО».</a:t>
            </a:r>
            <a:b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1900" b="1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0319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00025"/>
            <a:ext cx="10515600" cy="1110160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Приложение 3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Инструкция по формированию инфраструктуры и комплектации 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учебно- методических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материалов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в ДОО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Общая характеристика функциональных модулей.</a:t>
            </a:r>
            <a:b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20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10185"/>
            <a:ext cx="10515600" cy="4866778"/>
          </a:xfrm>
        </p:spPr>
        <p:txBody>
          <a:bodyPr>
            <a:normAutofit/>
          </a:bodyPr>
          <a:lstStyle/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. Функциональные модули ориентированы на следующие </a:t>
            </a: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возрастные группы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b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– группа для детей младенческого возраста (до года);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– группа раннего возраста (от 1 года до 2-х лет);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– I младшая группа (2-3 года);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– II младшая группа (3-4 года);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– средняя группа (4-5 лет);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– старшая группа (5-6 лет);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– подготовительная группа (6-7 лет)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Каждый функциональный модуль охватывает все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образовательные области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с учетом индивидуальных и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возрастных особенностей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дошкольников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marL="0" lvl="0" indent="228600">
              <a:lnSpc>
                <a:spcPct val="100000"/>
              </a:lnSpc>
              <a:spcBef>
                <a:spcPts val="0"/>
              </a:spcBef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Перечни функциональных модулей рекомендуются для </a:t>
            </a:r>
            <a:r>
              <a:rPr lang="ru-RU" sz="1800" b="1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использования независимо </a:t>
            </a:r>
            <a:r>
              <a:rPr lang="ru-RU" sz="18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от вида ДОО.</a:t>
            </a:r>
            <a:br>
              <a:rPr lang="ru-RU" sz="18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При организации разновозрастных групп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воспитанников содержательное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и количественное наполнение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функциональных модулей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реализуется в зависимости от количества и возраста детей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по</a:t>
            </a:r>
            <a:b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усмотрению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ДОО.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1800" b="1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9713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00025"/>
            <a:ext cx="10515600" cy="700088"/>
          </a:xfrm>
        </p:spPr>
        <p:txBody>
          <a:bodyPr>
            <a:normAutofit/>
          </a:bodyPr>
          <a:lstStyle/>
          <a:p>
            <a:pPr lvl="0" algn="ctr"/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Критерии оценки РППС:</a:t>
            </a:r>
            <a:b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20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14425"/>
            <a:ext cx="10515600" cy="5062538"/>
          </a:xfrm>
        </p:spPr>
        <p:txBody>
          <a:bodyPr>
            <a:normAutofit fontScale="25000" lnSpcReduction="20000"/>
          </a:bodyPr>
          <a:lstStyle/>
          <a:p>
            <a:pPr marL="0" lvl="0" indent="228600">
              <a:lnSpc>
                <a:spcPct val="170000"/>
              </a:lnSpc>
              <a:spcBef>
                <a:spcPts val="0"/>
              </a:spcBef>
            </a:pP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Открытость среды для 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преобразований:</a:t>
            </a:r>
          </a:p>
          <a:p>
            <a:pPr marL="0" lvl="0" indent="228600">
              <a:lnSpc>
                <a:spcPct val="170000"/>
              </a:lnSpc>
              <a:spcBef>
                <a:spcPts val="0"/>
              </a:spcBef>
            </a:pP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Современность 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среды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lvl="0" indent="228600">
              <a:lnSpc>
                <a:spcPct val="170000"/>
              </a:lnSpc>
              <a:spcBef>
                <a:spcPts val="0"/>
              </a:spcBef>
            </a:pP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Ориентированность на повышение физической активности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lvl="0" indent="228600">
              <a:lnSpc>
                <a:spcPct val="170000"/>
              </a:lnSpc>
              <a:spcBef>
                <a:spcPts val="0"/>
              </a:spcBef>
            </a:pP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Приспособленность для познавательной деятельности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  <a:p>
            <a:pPr marL="0" lvl="0" indent="228600">
              <a:lnSpc>
                <a:spcPct val="170000"/>
              </a:lnSpc>
              <a:spcBef>
                <a:spcPts val="0"/>
              </a:spcBef>
            </a:pP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Приспособленность для сюжетно-ролевых игр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  <a:p>
            <a:pPr marL="0" lvl="0" indent="228600">
              <a:lnSpc>
                <a:spcPct val="170000"/>
              </a:lnSpc>
              <a:spcBef>
                <a:spcPts val="0"/>
              </a:spcBef>
            </a:pP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Ориентированность на творческое развитие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  <a:p>
            <a:pPr marL="0" lvl="0" indent="228600">
              <a:lnSpc>
                <a:spcPct val="170000"/>
              </a:lnSpc>
              <a:spcBef>
                <a:spcPts val="0"/>
              </a:spcBef>
            </a:pP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Элементы природы в среде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  <a:p>
            <a:pPr marL="0" lvl="0" indent="228600">
              <a:lnSpc>
                <a:spcPct val="170000"/>
              </a:lnSpc>
              <a:spcBef>
                <a:spcPts val="0"/>
              </a:spcBef>
            </a:pP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Комфортность среды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  <a:p>
            <a:pPr marL="0" lvl="0" indent="228600">
              <a:lnSpc>
                <a:spcPct val="170000"/>
              </a:lnSpc>
              <a:spcBef>
                <a:spcPts val="0"/>
              </a:spcBef>
            </a:pP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Эстетика среды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  <a:p>
            <a:pPr marL="0" lvl="0" indent="228600">
              <a:lnSpc>
                <a:spcPct val="170000"/>
              </a:lnSpc>
              <a:spcBef>
                <a:spcPts val="0"/>
              </a:spcBef>
            </a:pP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Безопасность среды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  <a:p>
            <a:pPr marL="0" lvl="0" indent="228600">
              <a:lnSpc>
                <a:spcPct val="170000"/>
              </a:lnSpc>
              <a:spcBef>
                <a:spcPts val="0"/>
              </a:spcBef>
            </a:pP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Нормативно-правовое и методическое обеспечение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  <a:p>
            <a:pPr marL="0" lvl="0" indent="228600">
              <a:lnSpc>
                <a:spcPct val="170000"/>
              </a:lnSpc>
              <a:spcBef>
                <a:spcPts val="0"/>
              </a:spcBef>
            </a:pP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Создание информационного пространства для родителей:</a:t>
            </a:r>
            <a:b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2676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00025"/>
            <a:ext cx="10515600" cy="700088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Вариант организации внутренней инфраструктуры ДОО в виде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центров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20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14425"/>
            <a:ext cx="10515600" cy="5062538"/>
          </a:xfrm>
        </p:spPr>
        <p:txBody>
          <a:bodyPr>
            <a:no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Центры детской активности, которые обеспечивают все виды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детской деятельности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, в которых организуется образовательная деятельность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18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В </a:t>
            </a:r>
            <a:r>
              <a:rPr lang="ru-RU" sz="1800" b="1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группах раннего </a:t>
            </a:r>
            <a:r>
              <a:rPr lang="ru-RU" sz="18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возраста создаются 6 центров детской активности</a:t>
            </a:r>
            <a:r>
              <a:rPr lang="ru-RU" sz="1800" b="1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1. Центр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двигательной активности для развития основных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движений детей.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2. Центр </a:t>
            </a:r>
            <a:r>
              <a:rPr lang="ru-RU" sz="18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сенсорики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и конструирования для организации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предметной деятельности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и игры с составными и динамическими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игрушками,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освоения детьми сенсорных эталонов формы, цвета, размера.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. Центр для организации предметных и предметно-манипуляторных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игр,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совместных игр со сверстниками под руководством взрослого.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4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. Центр творчества и продуктивной деятельности для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развития восприятия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смысла музыки, поддержки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интереса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к рисованию и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лепке,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становлению первых навыков продуктивной деятельности, освоения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возможностей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разнообразных изобразительных средств.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5. Центр познания и коммуникации (книжный уголок),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восприятия смысла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сказок, стихов, рассматривания картинок.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6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. Центр экспериментирования и труда для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организации экспериментальной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деятельности с материалами и веществами (песок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вода, тесто и др.), развития навыков самообслуживания и становления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действий с бытовыми предметами-орудиями (ложка, совок, лопатка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и др.)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5079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00025"/>
            <a:ext cx="10515600" cy="700088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Вариант организации внутренней инфраструктуры ДОО в виде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центров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20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857251"/>
            <a:ext cx="10515600" cy="5572125"/>
          </a:xfrm>
        </p:spPr>
        <p:txBody>
          <a:bodyPr>
            <a:no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В группах для детей дошкольного возраста (от 3 до 7 </a:t>
            </a: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лет) предусматривается 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следующий комплекс из 12 центров детской активности</a:t>
            </a: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(интеграция образовательных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областей)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 Центр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двигательной активности (ориентирован на организацию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игр средней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и малой подвижности в групповых помещениях, средней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и интенсивной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подвижности в физкультурном и музыкальном залах,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интенсивной подвижности на групповых участках,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спортивной площадке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, всей территории детского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сада).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Центр безопасности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позволяющий организовать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образовательный процесс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для развития у детей навыков безопасности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жизнедеятельности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Центр игры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содержащий оборудование для организации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сюжетно-ролевых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детских игр, предметы-заместители </a:t>
            </a:r>
            <a:endParaRPr lang="ru-RU" sz="18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4.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Центр конструирования,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5.</a:t>
            </a: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Центр логики и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математики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6.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Центр экспериментирования, организации наблюдения и труда,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7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Центр познания и коммуникации детей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8.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Книжный уголок, содержащий художественную и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документальную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литературу для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детей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9.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Центр театрализации и </a:t>
            </a:r>
            <a:r>
              <a:rPr lang="ru-RU" sz="18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музицирования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10.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Центр уединения предназначен для снятия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психоэмоционального напряжения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воспитанников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11.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Центр коррекции предназначен для организации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совместной деятельности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воспитателя и/или специалиста с детьми с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ОВЗ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12.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Центр творчества детей, предназначенный для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реализации продуктивной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деятельности детей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630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64457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Приложение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5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Примерные формы и содержание методической работы по повышению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профессиональной компетентности педагогов в области создания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инфраструктуры и комплектации учебно-методических материалов в ДОО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в соответствии с требованиями ФГОС ДО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20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014413"/>
            <a:ext cx="10515600" cy="5414963"/>
          </a:xfrm>
        </p:spPr>
        <p:txBody>
          <a:bodyPr>
            <a:no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1457327"/>
            <a:ext cx="4472224" cy="49720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3088" y="2794756"/>
            <a:ext cx="4917411" cy="3134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866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64457"/>
          </a:xfrm>
        </p:spPr>
        <p:txBody>
          <a:bodyPr>
            <a:normAutofit/>
          </a:bodyPr>
          <a:lstStyle/>
          <a:p>
            <a:pPr lvl="0" algn="ctr"/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Приложение 6 с. 46-113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Примерные перечни оборудования и средств обучения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20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364457"/>
            <a:ext cx="10515600" cy="5064919"/>
          </a:xfrm>
        </p:spPr>
        <p:txBody>
          <a:bodyPr>
            <a:no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2.4.3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. Рабочее место воспитателя</a:t>
            </a:r>
            <a:b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2.4.3.1. Интерактивная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панель</a:t>
            </a:r>
            <a:b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2.4.3.2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. Компьютер педагога с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периферией /Ноутбук (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лицензионное программное обеспечение,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программное обеспечение)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2.4.3.3. Кресло педагога 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2.4.3.4. Многофункциональное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устройство/принтер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2.4.3.5. Стол педагога 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2.4.3.6. Шкаф для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одежды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374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628</Words>
  <Application>Microsoft Office PowerPoint</Application>
  <PresentationFormat>Широкоэкранный</PresentationFormat>
  <Paragraphs>109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Тема Office</vt:lpstr>
      <vt:lpstr>Рекомендации по формированию инфраструктуры дошкольных образовательных организаций и комплектации учебно-методических материалов в целях реализации образовательных программ дошкольного образования </vt:lpstr>
      <vt:lpstr>Рекомендации разработаны во исполнение пункта 3 перечня поручений Президента Российской Федерации по итогам заседания Совета при Президенте Российской Федерации по реализации государственной политики в сфере защиты семьи и детей 17 декабря 2021г. </vt:lpstr>
      <vt:lpstr>В рекомендациях представлены перечни: </vt:lpstr>
      <vt:lpstr>Цель и задачи  рекомендаций</vt:lpstr>
      <vt:lpstr>4. Пояснения к применению методических рекомендаций </vt:lpstr>
      <vt:lpstr>4.1. Принципы формирования РППС </vt:lpstr>
      <vt:lpstr>В соответствии с ФГОС ДО РППС должна обеспечивать и гарантировать: </vt:lpstr>
      <vt:lpstr>В каждой ДОО РППС обладает свойствами открытой системы и выполняет образовательную, развивающую, воспитывающую, стимулирующую функции. </vt:lpstr>
      <vt:lpstr>4.2. Составляющие инфраструктуры ДОО: инвариантная и вариативная части Приложение 6 - комплектация оборудования и учебно- методических материалов  </vt:lpstr>
      <vt:lpstr>4.3. Комплектация учебно-методических материалов в целях реализации образовательных программ ДО </vt:lpstr>
      <vt:lpstr>5. Типовые локальные нормативные акты образовательной организации для реализации мониторинга инфраструктуры ДОО </vt:lpstr>
      <vt:lpstr>Приложения</vt:lpstr>
      <vt:lpstr>Приложение 3 Инструкция по формированию инфраструктуры и комплектации учебно- методических материалов в ДОО в группах</vt:lpstr>
      <vt:lpstr>Приложение 3 Инструкция по формированию инфраструктуры и комплектации учебно- методических материалов в ДОО </vt:lpstr>
      <vt:lpstr>Приложение 3 Инструкция по формированию инфраструктуры и комплектации учебно- методических материалов в ДОО Общая характеристика функциональных модулей. </vt:lpstr>
      <vt:lpstr>Критерии оценки РППС: </vt:lpstr>
      <vt:lpstr>Вариант организации внутренней инфраструктуры ДОО в виде центров </vt:lpstr>
      <vt:lpstr>Вариант организации внутренней инфраструктуры ДОО в виде центров </vt:lpstr>
      <vt:lpstr> Приложение 5 Примерные формы и содержание методической работы по повышению профессиональной компетентности педагогов в области создания инфраструктуры и комплектации учебно-методических материалов в ДОО в соответствии с требованиями ФГОС ДО </vt:lpstr>
      <vt:lpstr> Приложение 6 с. 46-113 Примерные перечни оборудования и средств обучения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рлв</dc:creator>
  <cp:lastModifiedBy>рлв</cp:lastModifiedBy>
  <cp:revision>26</cp:revision>
  <dcterms:created xsi:type="dcterms:W3CDTF">2023-03-13T16:22:13Z</dcterms:created>
  <dcterms:modified xsi:type="dcterms:W3CDTF">2023-04-05T16:55:52Z</dcterms:modified>
</cp:coreProperties>
</file>