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65" r:id="rId2"/>
    <p:sldMasterId id="2147483677" r:id="rId3"/>
    <p:sldMasterId id="2147483689" r:id="rId4"/>
    <p:sldMasterId id="2147483701" r:id="rId5"/>
    <p:sldMasterId id="2147483713" r:id="rId6"/>
  </p:sldMasterIdLst>
  <p:sldIdLst>
    <p:sldId id="288" r:id="rId7"/>
    <p:sldId id="260" r:id="rId8"/>
    <p:sldId id="289" r:id="rId9"/>
    <p:sldId id="265" r:id="rId10"/>
    <p:sldId id="291" r:id="rId11"/>
    <p:sldId id="329" r:id="rId12"/>
    <p:sldId id="284" r:id="rId13"/>
    <p:sldId id="267" r:id="rId14"/>
    <p:sldId id="269" r:id="rId15"/>
    <p:sldId id="312" r:id="rId16"/>
    <p:sldId id="313" r:id="rId17"/>
    <p:sldId id="301" r:id="rId18"/>
    <p:sldId id="303" r:id="rId19"/>
    <p:sldId id="315" r:id="rId20"/>
    <p:sldId id="304" r:id="rId21"/>
    <p:sldId id="305" r:id="rId22"/>
    <p:sldId id="306" r:id="rId23"/>
    <p:sldId id="330" r:id="rId24"/>
    <p:sldId id="331" r:id="rId25"/>
    <p:sldId id="316" r:id="rId26"/>
    <p:sldId id="332" r:id="rId27"/>
    <p:sldId id="318" r:id="rId28"/>
    <p:sldId id="307" r:id="rId29"/>
    <p:sldId id="308" r:id="rId30"/>
    <p:sldId id="300" r:id="rId31"/>
    <p:sldId id="333" r:id="rId32"/>
    <p:sldId id="334" r:id="rId33"/>
    <p:sldId id="335" r:id="rId34"/>
    <p:sldId id="280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27102A9-8310-4765-A935-A1911B00CA55}" styleName="Светлый стиль 1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66" d="100"/>
          <a:sy n="66" d="100"/>
        </p:scale>
        <p:origin x="90" y="3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5440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4288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47628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527086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08755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0583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94057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0795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6595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6585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730290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58244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482304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333853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20230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97444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2326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87035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69744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54880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33255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28831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19241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83083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9815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20888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44889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9104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134758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92089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70634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20507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94226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40580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67912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49450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85122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28999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21411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31836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2143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34151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52667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024843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28871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27314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274608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939799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88527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60201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31476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7049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22443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81701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312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459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768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249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367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12.06.2023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658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4" y="2634018"/>
            <a:ext cx="8911687" cy="1528549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Федеральная рабочая </a:t>
            </a:r>
            <a:r>
              <a:rPr lang="ru-RU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программа </a:t>
            </a:r>
            <a:r>
              <a:rPr lang="ru-RU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воспитания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9219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70100" y="609600"/>
            <a:ext cx="9664700" cy="6096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Нормативная база разработки программы воспитания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69144" y="1712686"/>
            <a:ext cx="9835468" cy="4197224"/>
          </a:xfrm>
        </p:spPr>
        <p:txBody>
          <a:bodyPr>
            <a:normAutofit fontScale="77500" lnSpcReduction="20000"/>
          </a:bodyPr>
          <a:lstStyle/>
          <a:p>
            <a:pPr algn="just"/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1.Федеральный </a:t>
            </a:r>
            <a:r>
              <a:rPr lang="ru-RU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Закон от 31 июля 2020 г. №304 – ФЗ «О внесении изменений в Федеральный Закон «Об образовании в Российской Федерации»  по вопросам воспитания обучающихся</a:t>
            </a:r>
            <a:r>
              <a:rPr lang="ru-RU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» (</a:t>
            </a:r>
            <a:r>
              <a:rPr lang="ru-RU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вступил в действие с 1 сентября 2020 года</a:t>
            </a:r>
            <a:r>
              <a:rPr lang="ru-RU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0" defTabSz="914400">
              <a:spcBef>
                <a:spcPts val="0"/>
              </a:spcBef>
              <a:spcAft>
                <a:spcPts val="1200"/>
              </a:spcAft>
              <a:buClrTx/>
            </a:pPr>
            <a:endParaRPr lang="ru-RU" sz="2300" dirty="0" smtClean="0">
              <a:solidFill>
                <a:prstClr val="black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defTabSz="914400">
              <a:spcBef>
                <a:spcPts val="0"/>
              </a:spcBef>
              <a:spcAft>
                <a:spcPts val="1200"/>
              </a:spcAft>
              <a:buClrTx/>
            </a:pPr>
            <a:r>
              <a:rPr lang="ru-RU" sz="2300" dirty="0" smtClean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2. </a:t>
            </a:r>
            <a:r>
              <a:rPr lang="ru-RU" sz="23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Приказ  Министерства просвещения РФ </a:t>
            </a:r>
            <a:r>
              <a:rPr lang="ru-RU" sz="2300" dirty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от 8 ноября 2022 г. N 955 «</a:t>
            </a:r>
            <a:r>
              <a:rPr lang="ru-RU" sz="23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 внесении изменений в некоторые приказы Министерства образования и науки Российской Федерации и Министерства просвещения Российской Федерации, касающиеся Федеральных государственных образовательных стандартов общего образования и образования обучающихся с ограниченными возможностями здоровья и умственной отсталостью (интеллектуальными нарушениями)» </a:t>
            </a:r>
            <a:endParaRPr lang="ru-RU" sz="2300" dirty="0" smtClean="0">
              <a:solidFill>
                <a:prstClr val="black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defTabSz="914400">
              <a:spcBef>
                <a:spcPts val="0"/>
              </a:spcBef>
              <a:spcAft>
                <a:spcPts val="1200"/>
              </a:spcAft>
              <a:buClrTx/>
            </a:pPr>
            <a:r>
              <a:rPr lang="ru-RU" sz="2300" dirty="0" smtClean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3.</a:t>
            </a:r>
            <a:r>
              <a:rPr lang="ru-RU" sz="23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Приказ </a:t>
            </a:r>
            <a:r>
              <a:rPr lang="ru-RU" sz="2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Министерства просвещения РФ от 25.11.2022 г. № 1028 «Об утверждении федеральной образовательной программы дошкольного образования</a:t>
            </a:r>
            <a:r>
              <a:rPr lang="ru-RU" sz="23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».</a:t>
            </a:r>
          </a:p>
          <a:p>
            <a:pPr lvl="0" defTabSz="914400">
              <a:spcBef>
                <a:spcPts val="0"/>
              </a:spcBef>
              <a:spcAft>
                <a:spcPts val="1200"/>
              </a:spcAft>
              <a:buClrTx/>
            </a:pPr>
            <a:r>
              <a:rPr lang="ru-RU" sz="23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</a:t>
            </a:r>
            <a:r>
              <a:rPr lang="ru-RU" sz="23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Указ Президента Российской Федерации от 7 мая 2018г №204 «О национальных целях и стратегических задачах развития Российской Федерации на период до 2024 года»</a:t>
            </a:r>
          </a:p>
          <a:p>
            <a:pPr algn="just"/>
            <a:endParaRPr lang="ru-RU" sz="2800" b="1" i="1" u="sng" dirty="0"/>
          </a:p>
        </p:txBody>
      </p:sp>
    </p:spTree>
    <p:extLst>
      <p:ext uri="{BB962C8B-B14F-4D97-AF65-F5344CB8AC3E}">
        <p14:creationId xmlns:p14="http://schemas.microsoft.com/office/powerpoint/2010/main" val="35206426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92073" y="150126"/>
            <a:ext cx="10112540" cy="696036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Закон о воспитании</a:t>
            </a:r>
            <a:endParaRPr lang="ru-RU" sz="24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4526429"/>
              </p:ext>
            </p:extLst>
          </p:nvPr>
        </p:nvGraphicFramePr>
        <p:xfrm>
          <a:off x="1405717" y="862539"/>
          <a:ext cx="10372300" cy="5852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86150"/>
                <a:gridCol w="5186150"/>
              </a:tblGrid>
              <a:tr h="5773003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Первоначальная редакция</a:t>
                      </a:r>
                    </a:p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Воспитание – деятельность, направленная на развитие личности, создание условий для самоопределения и социализации обучающегося на основе социокультурных, духовно-нравственных ценностей и принятых в обществе правил и норм поведения в интересах человека, семьи, общества и государства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Новая редакция</a:t>
                      </a:r>
                    </a:p>
                    <a:p>
                      <a:pPr algn="just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Воспитание – </a:t>
                      </a:r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деятельность, направленная на развитие личности, создание условий для самоопределения и социализации обучающихся на основе социокультурных, духовно-нравственных ценностей и принятых в российском обществе правил и норм поведения в интересах человека, семьи, общества и государства, </a:t>
                      </a:r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формирование у обучающихся чувства патриотизма, гражданственности, уважения к памяти защитников Отечества и подвигам Героев Отечества, закону и правопорядку, человеку труда и старшему поколению, взаимного уважения, бережного отношения к культурному наследию и традициям многонационального народа Российской Федерации, природе и окружающей среде</a:t>
                      </a: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69606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959893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Закон о воспитании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42198" y="1542197"/>
            <a:ext cx="9962414" cy="4367714"/>
          </a:xfrm>
        </p:spPr>
        <p:txBody>
          <a:bodyPr>
            <a:noAutofit/>
          </a:bodyPr>
          <a:lstStyle/>
          <a:p>
            <a:pPr algn="just"/>
            <a:endParaRPr lang="ru-RU" sz="2400" dirty="0"/>
          </a:p>
          <a:p>
            <a:pPr algn="just"/>
            <a:endParaRPr lang="ru-RU" sz="24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144057"/>
              </p:ext>
            </p:extLst>
          </p:nvPr>
        </p:nvGraphicFramePr>
        <p:xfrm>
          <a:off x="2031998" y="2060812"/>
          <a:ext cx="9541302" cy="438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70651"/>
                <a:gridCol w="4770651"/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Ст.12.1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just"/>
                      <a:endParaRPr lang="ru-RU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971498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Пункт 1. </a:t>
                      </a:r>
                    </a:p>
                    <a:p>
                      <a:pPr algn="just"/>
                      <a:r>
                        <a:rPr lang="ru-RU" sz="2000" b="0" dirty="0" smtClean="0">
                          <a:solidFill>
                            <a:schemeClr val="tx1"/>
                          </a:solidFill>
                        </a:rPr>
                        <a:t>Воспитание обучающихся при освоении ими основных образовательных программ… осуществляется на основе включаемых в образовательную программу </a:t>
                      </a:r>
                      <a:r>
                        <a:rPr lang="ru-RU" sz="2000" b="1" dirty="0" smtClean="0">
                          <a:solidFill>
                            <a:srgbClr val="FF0000"/>
                          </a:solidFill>
                        </a:rPr>
                        <a:t>рабочей программы воспитания и календарного плана воспитательной работы, разрабатываемых и утверждаемых такими организациями самостоятельно…</a:t>
                      </a:r>
                    </a:p>
                    <a:p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Пункт 3. </a:t>
                      </a:r>
                    </a:p>
                    <a:p>
                      <a:pPr algn="just"/>
                      <a:r>
                        <a:rPr lang="ru-RU" sz="2000" b="0" dirty="0" smtClean="0">
                          <a:solidFill>
                            <a:schemeClr val="tx1"/>
                          </a:solidFill>
                        </a:rPr>
                        <a:t>В разработке рабочих программ воспитания и календарных планов воспитательной работы имеют право принимать участие указанные в части 6 статьи 26 настоящего Федерального закона советы  обучающихся, советы родителей, представительные органы обучающихся (при их наличии)</a:t>
                      </a:r>
                      <a:endParaRPr lang="ru-RU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91092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Рабочая   программа   воспитания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800" dirty="0"/>
              <a:t>Рабочая   программа   воспитания нормативно-управленческий   инструмент, характеризующий   специфику   содержания   и особенности организации воспитательного процесса     в   учреждениях    всех   уровней  образования</a:t>
            </a:r>
          </a:p>
        </p:txBody>
      </p:sp>
    </p:spTree>
    <p:extLst>
      <p:ext uri="{BB962C8B-B14F-4D97-AF65-F5344CB8AC3E}">
        <p14:creationId xmlns:p14="http://schemas.microsoft.com/office/powerpoint/2010/main" val="15867400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2118" y="0"/>
            <a:ext cx="11415453" cy="1330035"/>
          </a:xfrm>
        </p:spPr>
        <p:txBody>
          <a:bodyPr>
            <a:noAutofit/>
          </a:bodyPr>
          <a:lstStyle/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Содержательный раздел </a:t>
            </a:r>
            <a:r>
              <a:rPr lang="ru-RU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ФОП ДО</a:t>
            </a:r>
            <a:r>
              <a:rPr lang="ru-RU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П.29. </a:t>
            </a:r>
            <a:r>
              <a:rPr lang="ru-RU" sz="1600" b="1" dirty="0" smtClean="0"/>
              <a:t>Федеральная </a:t>
            </a:r>
            <a:r>
              <a:rPr lang="ru-RU" sz="1600" b="1" dirty="0"/>
              <a:t>рабочая программа воспитания</a:t>
            </a:r>
            <a:br>
              <a:rPr lang="ru-RU" sz="1600" b="1" dirty="0"/>
            </a:br>
            <a:r>
              <a:rPr lang="ru-RU" sz="1400" dirty="0" smtClean="0">
                <a:latin typeface="+mn-lt"/>
              </a:rPr>
              <a:t>Федеральная </a:t>
            </a:r>
            <a:r>
              <a:rPr lang="ru-RU" sz="1400" dirty="0">
                <a:latin typeface="+mn-lt"/>
              </a:rPr>
              <a:t>рабочая программа воспитания в ФОП До дублирует текст Примерной программы </a:t>
            </a:r>
            <a:r>
              <a:rPr lang="ru-RU" sz="1400" dirty="0" smtClean="0">
                <a:latin typeface="+mn-lt"/>
              </a:rPr>
              <a:t>воспитания</a:t>
            </a:r>
            <a:r>
              <a:rPr lang="ru-RU" sz="1400" dirty="0">
                <a:latin typeface="+mn-lt"/>
              </a:rPr>
              <a:t> </a:t>
            </a:r>
            <a:r>
              <a:rPr lang="ru-RU" sz="1400" dirty="0" smtClean="0">
                <a:latin typeface="+mn-lt"/>
              </a:rPr>
              <a:t>(примерная </a:t>
            </a:r>
            <a:r>
              <a:rPr lang="ru-RU" sz="1400" dirty="0">
                <a:latin typeface="+mn-lt"/>
              </a:rPr>
              <a:t>рабочая программа воспитания от 01.07.2021 </a:t>
            </a:r>
            <a:r>
              <a:rPr lang="ru-RU" sz="1400" dirty="0" smtClean="0">
                <a:latin typeface="+mn-lt"/>
              </a:rPr>
              <a:t>№ </a:t>
            </a:r>
            <a:r>
              <a:rPr lang="ru-RU" sz="1400" dirty="0">
                <a:latin typeface="+mn-lt"/>
              </a:rPr>
              <a:t>2/21). </a:t>
            </a:r>
            <a:r>
              <a:rPr lang="ru-RU" sz="1400" u="sng" dirty="0" smtClean="0">
                <a:solidFill>
                  <a:srgbClr val="222222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400" u="sng" dirty="0">
                <a:solidFill>
                  <a:srgbClr val="222222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организационный раздел </a:t>
            </a:r>
            <a:r>
              <a:rPr lang="ru-RU" sz="1400" u="sng" dirty="0" smtClean="0">
                <a:solidFill>
                  <a:srgbClr val="222222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ФОП</a:t>
            </a:r>
            <a:r>
              <a:rPr lang="ru-RU" sz="1400" dirty="0" smtClean="0">
                <a:solidFill>
                  <a:srgbClr val="222222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srgbClr val="222222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1400" dirty="0" smtClean="0">
                <a:solidFill>
                  <a:srgbClr val="222222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поместили федеральный </a:t>
            </a:r>
            <a:r>
              <a:rPr lang="ru-RU" sz="1400" dirty="0">
                <a:solidFill>
                  <a:srgbClr val="222222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календарный план воспитательной работы. </a:t>
            </a:r>
            <a:r>
              <a:rPr lang="ru-RU" sz="14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400" dirty="0">
              <a:latin typeface="+mn-lt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751840" y="1330034"/>
          <a:ext cx="10601960" cy="4917952"/>
        </p:xfrm>
        <a:graphic>
          <a:graphicData uri="http://schemas.openxmlformats.org/drawingml/2006/table">
            <a:tbl>
              <a:tblPr firstRow="1" firstCol="1" bandRow="1"/>
              <a:tblGrid>
                <a:gridCol w="2779407"/>
                <a:gridCol w="7822553"/>
              </a:tblGrid>
              <a:tr h="311544"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Раздел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>
                    <a:lnL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>
                    <a:lnL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50897"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Пояснительная записка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>
                    <a:lnL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Основные сведения о программе, разъяснение основных терминов и понятий, которые используете в программе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>
                    <a:lnL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1388486"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Целевой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>
                    <a:lnL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Цели задачи </a:t>
                      </a: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воспитания;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Направления воспитания: (патриотическое, духовно-нравственное, социальное, познавательное, 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физическое и оздоровительное, трудовое, эстетическое</a:t>
                      </a: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); цели, ценности, содержание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Целевые ориентиры воспитания (требования </a:t>
                      </a:r>
                      <a:r>
                        <a:rPr lang="ru-RU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 планируемым результатам освоения рабочей программы </a:t>
                      </a: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воспитания)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>
                    <a:lnL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593712"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Содержательный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>
                    <a:lnL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Уклад ОО (цель, смыслы, принципы, образ ДОО, ключевые правила, традиции, особенности РППС, </a:t>
                      </a:r>
                      <a:r>
                        <a:rPr lang="ru-RU" sz="1400" dirty="0" err="1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социокультурный</a:t>
                      </a:r>
                      <a:r>
                        <a:rPr lang="ru-RU" sz="1400" baseline="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контекст</a:t>
                      </a: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);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Общности ОО;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Задачи воспитания в образовательных областях ;</a:t>
                      </a:r>
                    </a:p>
                    <a:p>
                      <a:pPr marL="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Формы совместной деятельности в ОО, работа с родителями ;</a:t>
                      </a:r>
                    </a:p>
                    <a:p>
                      <a:pPr marL="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События,  организация ППС;</a:t>
                      </a:r>
                    </a:p>
                    <a:p>
                      <a:pPr marL="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Социальное партнерство.</a:t>
                      </a:r>
                    </a:p>
                  </a:txBody>
                  <a:tcPr marL="47625" marR="47625" marT="47625" marB="47625">
                    <a:lnL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073313"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Организационный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>
                    <a:lnL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кадровое </a:t>
                      </a:r>
                      <a:r>
                        <a:rPr lang="ru-RU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воспитательного процесса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нормативно-методическое обеспечение реализации рабочей программы воспитания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требования </a:t>
                      </a:r>
                      <a:r>
                        <a:rPr lang="ru-RU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 </a:t>
                      </a: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условиям работы </a:t>
                      </a:r>
                      <a:r>
                        <a:rPr lang="ru-RU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 особыми категориями детей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400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федеральный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календарный план воспитательной работы</a:t>
                      </a:r>
                      <a:endParaRPr lang="ru-RU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>
                    <a:lnL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5341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Алгоритм </a:t>
            </a:r>
            <a:r>
              <a:rPr lang="ru-RU" b="1" dirty="0"/>
              <a:t>разработки </a:t>
            </a:r>
            <a:r>
              <a:rPr lang="ru-RU" b="1" dirty="0" smtClean="0"/>
              <a:t>рабочей программы воспитания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sz="2400" dirty="0"/>
              <a:t>1. Разработка и утверждение РП относится к компетенции ДОО и реализуется ею </a:t>
            </a:r>
            <a:r>
              <a:rPr lang="ru-RU" sz="2400" dirty="0" smtClean="0"/>
              <a:t>самостоятельно (ст.12.1 ФЗ-304 РФ).</a:t>
            </a:r>
            <a:endParaRPr lang="ru-RU" sz="2400" dirty="0"/>
          </a:p>
          <a:p>
            <a:pPr marL="0" indent="0" algn="just">
              <a:buNone/>
            </a:pPr>
            <a:r>
              <a:rPr lang="ru-RU" sz="2400" dirty="0"/>
              <a:t>2. </a:t>
            </a:r>
            <a:r>
              <a:rPr lang="ru-RU" sz="2400" dirty="0" smtClean="0"/>
              <a:t>Разработка «Положения о рабочей группе по разработке рабочей программы воспитания и календарного плана воспитательной работы»</a:t>
            </a:r>
            <a:endParaRPr lang="ru-RU" sz="2400" dirty="0"/>
          </a:p>
          <a:p>
            <a:pPr marL="0" indent="0" algn="just">
              <a:buNone/>
            </a:pPr>
            <a:r>
              <a:rPr lang="ru-RU" sz="2400" dirty="0"/>
              <a:t>3. </a:t>
            </a:r>
            <a:r>
              <a:rPr lang="ru-RU" sz="2400" dirty="0" smtClean="0"/>
              <a:t>Определение структуры рабочей программы воспитания.</a:t>
            </a:r>
          </a:p>
          <a:p>
            <a:pPr marL="0" indent="0" algn="just">
              <a:buNone/>
            </a:pPr>
            <a:r>
              <a:rPr lang="ru-RU" sz="2400" dirty="0" smtClean="0"/>
              <a:t>4.Анализ основных понятий Федерального закона от31.07.2020г №304-ФЗ</a:t>
            </a:r>
          </a:p>
          <a:p>
            <a:pPr marL="0" indent="0" algn="just">
              <a:buNone/>
            </a:pPr>
            <a:r>
              <a:rPr lang="ru-RU" sz="2400" dirty="0" smtClean="0"/>
              <a:t>5.Разработка структуры рабочей программы воспитания.</a:t>
            </a:r>
            <a:endParaRPr lang="ru-RU" sz="2400" dirty="0"/>
          </a:p>
          <a:p>
            <a:pPr algn="just"/>
            <a:endParaRPr lang="ru-RU" sz="2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48792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119190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/>
              <a:t>АЛГОРИТМ   РАЗРАБОТКИ   РАБОЧЕЙ   ПРОГРАММЫ   ВОСПИТАНИЯ 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89212" y="1828800"/>
            <a:ext cx="8915399" cy="4470400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2000" b="1" dirty="0"/>
              <a:t>Чтобы   программа  была  РАБОЧЕЙ: </a:t>
            </a:r>
            <a:endParaRPr lang="ru-RU" sz="2000" b="1" dirty="0" smtClean="0"/>
          </a:p>
          <a:p>
            <a:pPr marL="457200" indent="-457200" algn="just">
              <a:buAutoNum type="arabicPeriod"/>
            </a:pPr>
            <a:r>
              <a:rPr lang="ru-RU" sz="2000" dirty="0" smtClean="0"/>
              <a:t>Программа </a:t>
            </a:r>
            <a:r>
              <a:rPr lang="ru-RU" sz="2000" dirty="0"/>
              <a:t>в каждом ОУ </a:t>
            </a:r>
            <a:r>
              <a:rPr lang="ru-RU" sz="2000" dirty="0" smtClean="0"/>
              <a:t>должна быть </a:t>
            </a:r>
            <a:r>
              <a:rPr lang="ru-RU" sz="2000" dirty="0"/>
              <a:t>уникальной, но короткий и ясной </a:t>
            </a:r>
            <a:endParaRPr lang="ru-RU" sz="2000" dirty="0" smtClean="0"/>
          </a:p>
          <a:p>
            <a:pPr marL="457200" indent="-457200" algn="just">
              <a:buAutoNum type="arabicPeriod"/>
            </a:pPr>
            <a:r>
              <a:rPr lang="ru-RU" sz="2000" dirty="0" smtClean="0"/>
              <a:t>Воздержитесь </a:t>
            </a:r>
            <a:r>
              <a:rPr lang="ru-RU" sz="2000" dirty="0"/>
              <a:t>от абстрактных и наукообразных рассуждений о парадигмах, подходах к воспитанию </a:t>
            </a:r>
            <a:endParaRPr lang="ru-RU" sz="2000" dirty="0" smtClean="0"/>
          </a:p>
          <a:p>
            <a:pPr marL="457200" indent="-457200" algn="just">
              <a:buAutoNum type="arabicPeriod"/>
            </a:pPr>
            <a:r>
              <a:rPr lang="ru-RU" sz="2000" dirty="0" smtClean="0"/>
              <a:t>Проанализировать </a:t>
            </a:r>
            <a:r>
              <a:rPr lang="ru-RU" sz="2000" dirty="0"/>
              <a:t>и обобщить всю имеющуюся в ДОУ практику воспитания: - выделить  в  ней  смысловые  блоки  (реализуемые  направления  воспитательной  работы) - сгруппировать  различные  формы  работы  с  детьми  и родителями - связать  их  с  целью  и  задачами  учреждения   (соответствуют  ли, достижимы   ли) </a:t>
            </a:r>
            <a:endParaRPr lang="ru-RU" sz="2000" dirty="0" smtClean="0"/>
          </a:p>
          <a:p>
            <a:pPr marL="457200" indent="-457200" algn="just">
              <a:buAutoNum type="arabicPeriod"/>
            </a:pPr>
            <a:r>
              <a:rPr lang="ru-RU" sz="2000" dirty="0" smtClean="0"/>
              <a:t>Рабочая </a:t>
            </a:r>
            <a:r>
              <a:rPr lang="ru-RU" sz="2000" dirty="0"/>
              <a:t>программа воспитания – это не перечень обязательных мероприятий, а описание системы возможных форм и способов работы с детьми</a:t>
            </a:r>
          </a:p>
        </p:txBody>
      </p:sp>
    </p:spTree>
    <p:extLst>
      <p:ext uri="{BB962C8B-B14F-4D97-AF65-F5344CB8AC3E}">
        <p14:creationId xmlns:p14="http://schemas.microsoft.com/office/powerpoint/2010/main" val="38569143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823415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/>
              <a:t>Структура     </a:t>
            </a:r>
            <a:r>
              <a:rPr lang="ru-RU" sz="2400" b="1" dirty="0" smtClean="0"/>
              <a:t>рабочей программы воспитания</a:t>
            </a:r>
            <a:endParaRPr lang="ru-RU" sz="24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78675" y="1501255"/>
            <a:ext cx="9825936" cy="4810646"/>
          </a:xfrm>
        </p:spPr>
        <p:txBody>
          <a:bodyPr>
            <a:noAutofit/>
          </a:bodyPr>
          <a:lstStyle/>
          <a:p>
            <a:pPr algn="just"/>
            <a:r>
              <a:rPr lang="ru-RU" sz="2400" dirty="0" smtClean="0"/>
              <a:t>- Титульный   </a:t>
            </a:r>
            <a:r>
              <a:rPr lang="ru-RU" sz="2400" dirty="0"/>
              <a:t>лист </a:t>
            </a:r>
            <a:endParaRPr lang="ru-RU" sz="2400" dirty="0" smtClean="0"/>
          </a:p>
          <a:p>
            <a:pPr algn="just"/>
            <a:r>
              <a:rPr lang="ru-RU" sz="2400" dirty="0" smtClean="0"/>
              <a:t>- Раздел </a:t>
            </a:r>
            <a:r>
              <a:rPr lang="ru-RU" sz="2400" dirty="0"/>
              <a:t>«Особенности организуемого   в    ДОО   воспитательного  процесса» ( пояснительная  </a:t>
            </a:r>
            <a:r>
              <a:rPr lang="ru-RU" sz="2400" dirty="0" smtClean="0"/>
              <a:t>записка) </a:t>
            </a:r>
          </a:p>
          <a:p>
            <a:pPr algn="just"/>
            <a:r>
              <a:rPr lang="ru-RU" sz="2400" dirty="0" smtClean="0"/>
              <a:t>- </a:t>
            </a:r>
            <a:r>
              <a:rPr lang="ru-RU" sz="2400" dirty="0"/>
              <a:t>Раздел   «Цель  и задачи  воспитания» </a:t>
            </a:r>
            <a:endParaRPr lang="ru-RU" sz="2400" dirty="0" smtClean="0"/>
          </a:p>
          <a:p>
            <a:pPr algn="just"/>
            <a:r>
              <a:rPr lang="ru-RU" sz="2400" dirty="0" smtClean="0"/>
              <a:t>- </a:t>
            </a:r>
            <a:r>
              <a:rPr lang="ru-RU" sz="2400" dirty="0"/>
              <a:t>Раздел «Виды, формы  и содержание  деятельности» </a:t>
            </a:r>
            <a:endParaRPr lang="ru-RU" sz="2400" dirty="0" smtClean="0"/>
          </a:p>
          <a:p>
            <a:pPr algn="just"/>
            <a:r>
              <a:rPr lang="ru-RU" sz="2400" dirty="0" smtClean="0"/>
              <a:t>- </a:t>
            </a:r>
            <a:r>
              <a:rPr lang="ru-RU" sz="2400" dirty="0"/>
              <a:t>Раздел «Основные направления самоанализа воспитательной работы» </a:t>
            </a:r>
            <a:endParaRPr lang="ru-RU" sz="2400" dirty="0" smtClean="0"/>
          </a:p>
          <a:p>
            <a:pPr algn="just"/>
            <a:r>
              <a:rPr lang="ru-RU" sz="2400" dirty="0" smtClean="0"/>
              <a:t>- </a:t>
            </a:r>
            <a:r>
              <a:rPr lang="ru-RU" sz="2400" dirty="0"/>
              <a:t>Приложение - ежегодный календарный план воспитательной </a:t>
            </a:r>
            <a:r>
              <a:rPr lang="ru-RU" sz="2400" dirty="0" smtClean="0"/>
              <a:t>работы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6209083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/>
              <a:t>1  Раздел   «Особенности   организуемого   в   ДОО  воспитательного   процесса</a:t>
            </a:r>
            <a:r>
              <a:rPr lang="ru-RU" sz="2400" b="1" dirty="0" smtClean="0"/>
              <a:t>» (пояснительная записка)</a:t>
            </a: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sz="2400" dirty="0"/>
              <a:t>в котором ДОО кратко описывает специфику своей деятельности в сфере воспитания. Здесь может быть размещена информация: о специфике расположения ДОО, особенностях ее социального окружения, источниках положительного или отрицательного влияния на детей, значимых партнерах ДОО, особенностях контингента обучающихся, оригинальных воспитательных находках ДОО, а также важных для ДОО принципах и традициях воспитания.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9615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/>
              <a:t>1  Раздел   «Особенности   организуемого   в   ДОО  воспитательного   процесса» (пояснительная записка)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Краткое  описание  специфики  воспитательной   деятельности  ДО,     информация: </a:t>
            </a:r>
          </a:p>
          <a:p>
            <a:r>
              <a:rPr lang="ru-RU" dirty="0"/>
              <a:t>-  о  специфике расположения  ДОО  (об  особенностях   социального  окружения,  источниках  положительного/ отрицательного   влияния   на   детей)</a:t>
            </a:r>
          </a:p>
          <a:p>
            <a:r>
              <a:rPr lang="ru-RU" dirty="0"/>
              <a:t> о  значимых   партнерах   ДОО</a:t>
            </a:r>
          </a:p>
          <a:p>
            <a:r>
              <a:rPr lang="ru-RU" dirty="0"/>
              <a:t> об  особенностях  контингента   воспитанников (воспитательные  возможности  семьи)</a:t>
            </a:r>
          </a:p>
          <a:p>
            <a:r>
              <a:rPr lang="ru-RU" dirty="0"/>
              <a:t> о  реализуемых   принципах  воспитания </a:t>
            </a:r>
          </a:p>
          <a:p>
            <a:r>
              <a:rPr lang="ru-RU" dirty="0"/>
              <a:t> о  сложившихся  традициях  воспитания  в  ДОО</a:t>
            </a:r>
          </a:p>
          <a:p>
            <a:r>
              <a:rPr lang="ru-RU" dirty="0"/>
              <a:t> об  оригинальных   воспитательных   находках  педагогов  ДОО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86346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/>
              <a:t>Пояснительная   записка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7481" y="1078173"/>
            <a:ext cx="10126188" cy="515885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b="1" dirty="0"/>
              <a:t>1. Назначение  </a:t>
            </a:r>
            <a:r>
              <a:rPr lang="ru-RU" b="1" dirty="0" smtClean="0"/>
              <a:t>Рабочей программы воспитания</a:t>
            </a:r>
            <a:endParaRPr lang="ru-RU" b="1" dirty="0"/>
          </a:p>
          <a:p>
            <a:r>
              <a:rPr lang="ru-RU" dirty="0"/>
              <a:t> * Создать/реализовать  необходимые  условия  для осуществления  актуальных  воспитательных   задач  (нормативные  документы, социальный  заказ)</a:t>
            </a:r>
          </a:p>
          <a:p>
            <a:r>
              <a:rPr lang="ru-RU" dirty="0"/>
              <a:t> *    Обеспечить: </a:t>
            </a:r>
          </a:p>
          <a:p>
            <a:r>
              <a:rPr lang="ru-RU" dirty="0"/>
              <a:t>формирование   у  детей  основ   российской  идентичности </a:t>
            </a:r>
          </a:p>
          <a:p>
            <a:r>
              <a:rPr lang="ru-RU" dirty="0"/>
              <a:t>поддержку  детской  инициативы  и  субкультуры</a:t>
            </a:r>
          </a:p>
          <a:p>
            <a:r>
              <a:rPr lang="ru-RU" dirty="0"/>
              <a:t>мотивацию  к   познанию   и  обучению</a:t>
            </a:r>
          </a:p>
          <a:p>
            <a:r>
              <a:rPr lang="ru-RU" dirty="0"/>
              <a:t>ценностные  установки  и  социально-значимые   качества  личности</a:t>
            </a:r>
          </a:p>
          <a:p>
            <a:r>
              <a:rPr lang="ru-RU" dirty="0"/>
              <a:t>активное   участие  в   социально-значимой   деятельности </a:t>
            </a:r>
          </a:p>
          <a:p>
            <a:pPr marL="0" indent="0">
              <a:buNone/>
            </a:pPr>
            <a:r>
              <a:rPr lang="ru-RU" b="1" dirty="0"/>
              <a:t>2.  Факторы  воспитания: социальная  среда - собственная  активность  человека - оценка  других: (ФГОС  ДО)</a:t>
            </a:r>
          </a:p>
          <a:p>
            <a:r>
              <a:rPr lang="ru-RU" dirty="0"/>
              <a:t>- Учет  социальной  ситуации  развития   детей,         </a:t>
            </a:r>
          </a:p>
          <a:p>
            <a:r>
              <a:rPr lang="ru-RU" dirty="0"/>
              <a:t>- Построение  образовательной  деятельности  на основе  удовлетворения   сиюминутных, спонтанных, актуальных потребностей  ребенка</a:t>
            </a:r>
          </a:p>
          <a:p>
            <a:r>
              <a:rPr lang="ru-RU" dirty="0"/>
              <a:t>- Создание  условий  для  овладения  детьми  культурными  средствами  деятельности   учет  субкультуры    ребенка</a:t>
            </a:r>
          </a:p>
          <a:p>
            <a:r>
              <a:rPr lang="ru-RU" dirty="0"/>
              <a:t>- Выявление  потребностей  и  поддержка  образовательных  инициатив  семьи, вовлечение  их  в образовательную  деятельность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14035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563245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/>
              <a:t>Принципы  воспитания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296537"/>
            <a:ext cx="8915400" cy="4614685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2400" dirty="0"/>
              <a:t>Гуманистической  направленности</a:t>
            </a:r>
          </a:p>
          <a:p>
            <a:pPr algn="just"/>
            <a:r>
              <a:rPr lang="ru-RU" sz="2400" dirty="0" err="1"/>
              <a:t>Культуросообразности</a:t>
            </a:r>
            <a:r>
              <a:rPr lang="ru-RU" sz="2400" dirty="0"/>
              <a:t>  </a:t>
            </a:r>
          </a:p>
          <a:p>
            <a:pPr algn="just"/>
            <a:r>
              <a:rPr lang="ru-RU" sz="2400" dirty="0" err="1"/>
              <a:t>Природосообразности</a:t>
            </a:r>
            <a:endParaRPr lang="ru-RU" sz="2400" dirty="0"/>
          </a:p>
          <a:p>
            <a:pPr algn="just"/>
            <a:r>
              <a:rPr lang="ru-RU" sz="2400" dirty="0"/>
              <a:t>Дифференциации и  индивидуализации</a:t>
            </a:r>
          </a:p>
          <a:p>
            <a:pPr algn="just"/>
            <a:r>
              <a:rPr lang="ru-RU" sz="2400" dirty="0"/>
              <a:t>Преемственности  и непрерывности</a:t>
            </a:r>
          </a:p>
          <a:p>
            <a:pPr algn="just"/>
            <a:r>
              <a:rPr lang="ru-RU" sz="2400" dirty="0"/>
              <a:t>Эффективного   </a:t>
            </a:r>
            <a:r>
              <a:rPr lang="ru-RU" sz="2400" dirty="0" smtClean="0"/>
              <a:t>социального  </a:t>
            </a:r>
            <a:r>
              <a:rPr lang="ru-RU" sz="2400" dirty="0"/>
              <a:t>взаимодействия (деятельности)</a:t>
            </a:r>
          </a:p>
          <a:p>
            <a:pPr algn="just"/>
            <a:r>
              <a:rPr lang="ru-RU" sz="2400" dirty="0"/>
              <a:t>Создания  воспитывающей  среды</a:t>
            </a:r>
          </a:p>
          <a:p>
            <a:pPr algn="just"/>
            <a:r>
              <a:rPr lang="ru-RU" sz="2400" dirty="0"/>
              <a:t>Единства  воспитания -  обучения – развития - самовоспитания</a:t>
            </a:r>
          </a:p>
          <a:p>
            <a:pPr algn="just"/>
            <a:r>
              <a:rPr lang="ru-RU" sz="2400" dirty="0"/>
              <a:t>Интеграции  и  адаптации  детей с  ОВЗ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39425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63148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/>
              <a:t>2  Раздел   «Цель  и  задачи  воспитания»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sz="2400" dirty="0"/>
              <a:t>в котором на основе базовых общественных ценностей формулируется цель воспитания и задачи, которые дошкольной образовательной организации  предстоит решать для достижения цели.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02814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563245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/>
              <a:t>Ценности   и  традиции   воспитания   ДОО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0063462"/>
              </p:ext>
            </p:extLst>
          </p:nvPr>
        </p:nvGraphicFramePr>
        <p:xfrm>
          <a:off x="1388210" y="1269242"/>
          <a:ext cx="10253330" cy="513397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033665"/>
                <a:gridCol w="7219665"/>
              </a:tblGrid>
              <a:tr h="3262864">
                <a:tc>
                  <a:txBody>
                    <a:bodyPr/>
                    <a:lstStyle/>
                    <a:p>
                      <a:pPr algn="just"/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Базовые  общественные  ценности</a:t>
                      </a:r>
                    </a:p>
                    <a:p>
                      <a:pPr algn="just"/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Семья, культура, человек, труд, здоровье, отечество, природа, знания</a:t>
                      </a:r>
                    </a:p>
                    <a:p>
                      <a:pPr algn="just"/>
                      <a:endParaRPr lang="ru-RU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just"/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 Принципы  взаимодействия  с  детьми  и  родителями</a:t>
                      </a:r>
                    </a:p>
                    <a:p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соблюдение законности и  прав  семьи  и  ребенка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соблюдение  конфиденциальности информации  о ребенке и семье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организация психологически комфортной безопасной  среды для каждого  ребенка и взрослого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опора на детско-взрослых общности, положительные эмоции, совместные  дела  и традиции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системность, не шаблонность  мер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развивающее  общение, сотрудничество,  компромисс, кооперация, координация</a:t>
                      </a:r>
                    </a:p>
                    <a:p>
                      <a:endParaRPr lang="ru-RU" b="0" dirty="0"/>
                    </a:p>
                  </a:txBody>
                  <a:tcPr/>
                </a:tc>
              </a:tr>
              <a:tr h="1871108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Традиции   воспитания</a:t>
                      </a:r>
                    </a:p>
                    <a:p>
                      <a:endParaRPr lang="ru-RU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/>
                        <a:t>ключевые  общие   дела  ДОО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/>
                        <a:t>коллективное   обсуждение,  планирование  форм самоорганизации  детей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/>
                        <a:t>формирование   детско- родительского  коллектива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/>
                        <a:t>Взаимодействие ключевых участников воспитательной деятельности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54405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163774"/>
            <a:ext cx="8911687" cy="464023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/>
              <a:t>2  Раздел   «Цель  и  задачи  воспитания»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3717384"/>
              </p:ext>
            </p:extLst>
          </p:nvPr>
        </p:nvGraphicFramePr>
        <p:xfrm>
          <a:off x="1433014" y="764274"/>
          <a:ext cx="10139838" cy="62179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069919"/>
                <a:gridCol w="5069919"/>
              </a:tblGrid>
              <a:tr h="4693465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Цель  воспитания</a:t>
                      </a:r>
                    </a:p>
                    <a:p>
                      <a:endParaRPr lang="ru-RU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Обеспечивает  динамику  развития  личности  ребенка       и  саморазвитие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Личностное  развитие  воспитанников, проявляющееся  в</a:t>
                      </a:r>
                    </a:p>
                    <a:p>
                      <a:endParaRPr lang="ru-RU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усвоении  детьми   социально  значимых  представлений   об  основных нормах, основных  человеческих  ценностях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ru-RU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развитии  позитивного  социально-значимого  отношения   к    этим   общественным  ценностям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приобретении   соответствующего  этим   ценностям         опыта  поведения, опыта   применения  сформированных   знаний  и  отношений   на  практике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880280">
                <a:tc gridSpan="2">
                  <a:txBody>
                    <a:bodyPr/>
                    <a:lstStyle/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Поставить  воспитательную   цель – определить   те  изменения, которые  важны  педагогу 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43872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495006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/>
              <a:t>2  Раздел  «Цель  и  задачи  воспитания»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8625882"/>
              </p:ext>
            </p:extLst>
          </p:nvPr>
        </p:nvGraphicFramePr>
        <p:xfrm>
          <a:off x="1392238" y="1350963"/>
          <a:ext cx="10112376" cy="51257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92407"/>
                <a:gridCol w="8119969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Задачи</a:t>
                      </a:r>
                    </a:p>
                    <a:p>
                      <a:endParaRPr lang="ru-RU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ФГОС ДО</a:t>
                      </a:r>
                    </a:p>
                    <a:p>
                      <a:endParaRPr lang="ru-RU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ППВ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Формировать   личность,   не   пассивно  созерцающую       действительность,   а  активно   ее   преобразующую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Поддержка  детей  в   различных  видах  деятельности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Побуждать  детей     к  инициативности   и  самостоятельности                    ( поддерживать   детское  самоуправление (детскую инициативу)</a:t>
                      </a:r>
                    </a:p>
                    <a:p>
                      <a:endParaRPr lang="ru-RU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Реализовать  воспитательные  возможности  общих   воспитательных  дел ДОО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Использовать  воспитательные  возможности  НОД, СОД, применяя вариативные  формы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Организовывать   мероприятия (походы, экскурсии, </a:t>
                      </a:r>
                      <a:r>
                        <a:rPr lang="ru-RU" dirty="0" err="1" smtClean="0">
                          <a:solidFill>
                            <a:schemeClr val="tx1"/>
                          </a:solidFill>
                        </a:rPr>
                        <a:t>выставки,акции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Развивать  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ППР  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среду  и ее  воспитательный  потенциал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Вовлечь  родителей  и общественность в  воспитательную  работу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52492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28647"/>
            <a:ext cx="10515600" cy="753992"/>
          </a:xfrm>
        </p:spPr>
        <p:txBody>
          <a:bodyPr>
            <a:normAutofit/>
          </a:bodyPr>
          <a:lstStyle/>
          <a:p>
            <a:r>
              <a:rPr lang="ru-RU" sz="2000" b="1" dirty="0"/>
              <a:t>Целевые ориентиры воспитания детей раннего возраста (к трем годам). (</a:t>
            </a:r>
            <a:r>
              <a:rPr lang="ru-RU" sz="2000" b="1" dirty="0">
                <a:solidFill>
                  <a:srgbClr val="FF0000"/>
                </a:solidFill>
              </a:rPr>
              <a:t>п.29..2.3.1. ФОП)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204716" y="859811"/>
          <a:ext cx="10208527" cy="5049070"/>
        </p:xfrm>
        <a:graphic>
          <a:graphicData uri="http://schemas.openxmlformats.org/drawingml/2006/table">
            <a:tbl>
              <a:tblPr firstRow="1" firstCol="1" bandRow="1"/>
              <a:tblGrid>
                <a:gridCol w="1856096"/>
                <a:gridCol w="1651379"/>
                <a:gridCol w="6701052"/>
              </a:tblGrid>
              <a:tr h="491317"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воспитания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612" marR="3561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Ценности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612" marR="3561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Целевые ориентиры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612" marR="3561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470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Патриотическое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612" marR="356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Родина, природа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612" marR="356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80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 spc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Проявляющий привязанность к близким людям, бережное отношение к живому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612" marR="356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5381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Духовно­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нравственное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612" marR="356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Жизнь,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милосердие, добро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612" marR="356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Способный понять и принять, что такое «хорошо» и «плохо».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Проявляющий сочувствие, доброту.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612" marR="356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283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Социальное</a:t>
                      </a:r>
                      <a:endParaRPr lang="ru-RU" sz="1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612" marR="356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Человек, семья,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дружба,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сотрудничество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612" marR="356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Испытывающий чувство удовольствия в случае одобрения и чувство огорчения в случае неодобрения со стороны взрослых. Проявляющий интерес к другим детям и способный бесконфликтно играть рядом с ними.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Проявляющий позицию «Я сам!». Способный к самостоятельным (свободным) активным действиям в общении.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612" marR="356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48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Познавательное</a:t>
                      </a:r>
                      <a:endParaRPr lang="ru-RU" sz="1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612" marR="356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Познание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612" marR="356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Проявляющий интерес к окружающему миру. Любознательный, активный в поведении и деятельности.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612" marR="356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51633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Физическое и оздоровительное</a:t>
                      </a:r>
                      <a:endParaRPr lang="ru-RU" sz="1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612" marR="356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Здоровье, жизнь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612" marR="356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Понимающий ценность жизни и здоровья, владеющий основными способами укрепления здоровья - физическая культура, закаливание, утренняя гимнастика, личная гигиена, безопасное поведение и другое; стремящийся к сбережению и укреплению собственного здоровья и здоровья окружающих.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Проявляющий интерес к физическим упражнениям и подвижным играм, стремление к личной и командной победе, нравственные и волевые качества.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612" marR="356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1696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Трудовое</a:t>
                      </a:r>
                      <a:endParaRPr lang="ru-RU" sz="1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612" marR="356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Труд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612" marR="356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Поддерживающий элементарный порядок в окружающей обстановке.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Стремящийся помогать старшим в доступных трудовых действиях. Стремящийся к результативности, самостоятельности, ответственности в самообслуживании, в быту, в игровой и других видах деятельности (конструирование, лепка, художественный труд, детский дизайн и другое).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612" marR="356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922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Эстетическое</a:t>
                      </a:r>
                      <a:endParaRPr lang="ru-RU" sz="1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612" marR="356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Культура и красота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612" marR="356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Проявляющий эмоциональную отзывчивость на красоту в окружающем мире и искусстве. Способный к творческой деятельности (изобразительной, декоративно­-оформительской, музыкальной, </a:t>
                      </a:r>
                      <a:r>
                        <a:rPr lang="ru-RU" sz="1200" b="0" i="0" u="none" strike="noStrike" spc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словесно­речевой</a:t>
                      </a:r>
                      <a:r>
                        <a:rPr lang="ru-RU" sz="12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театрализованной и другое).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612" marR="356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27924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899" y="228647"/>
            <a:ext cx="11039901" cy="508332"/>
          </a:xfrm>
        </p:spPr>
        <p:txBody>
          <a:bodyPr>
            <a:normAutofit/>
          </a:bodyPr>
          <a:lstStyle/>
          <a:p>
            <a:r>
              <a:rPr lang="ru-RU" sz="2000" b="1" dirty="0"/>
              <a:t>Целевые ориентиры воспитания детей на этапе завершения освоения программы (</a:t>
            </a:r>
            <a:r>
              <a:rPr lang="ru-RU" sz="2000" b="1" dirty="0">
                <a:solidFill>
                  <a:srgbClr val="FF0000"/>
                </a:solidFill>
              </a:rPr>
              <a:t>п.29..2.3.1. ФОП)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/>
          </p:nvPr>
        </p:nvGraphicFramePr>
        <p:xfrm>
          <a:off x="409432" y="789557"/>
          <a:ext cx="11095630" cy="5674057"/>
        </p:xfrm>
        <a:graphic>
          <a:graphicData uri="http://schemas.openxmlformats.org/drawingml/2006/table">
            <a:tbl>
              <a:tblPr firstRow="1" firstCol="1" bandRow="1"/>
              <a:tblGrid>
                <a:gridCol w="1869744"/>
                <a:gridCol w="1651379"/>
                <a:gridCol w="7574507"/>
              </a:tblGrid>
              <a:tr h="440807"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воспитания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62" marR="354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Ценности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62" marR="354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Целевые ориентиры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62" marR="354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9565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Патриотическое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62" marR="354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Родина, природа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62" marR="354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Любящий свою малую родину и имеющий представление о своей стране - России, испытывающий чувство привязанности к родному дому, семье, близким людям.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62" marR="354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6793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Духовно­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нравственное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62" marR="354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Жизнь,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милосердие, добро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62" marR="354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Различающий основные проявления добра и зла, принимающий и уважающий традиционные ценности, ценности семьи и общества, правдивый, искренний, способный к сочувствию и заботе, к нравственному поступку.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Способный не оставаться равнодушным к чужому горю, проявлять заботу; Самостоятельно различающий основные отрицательные и положительные человеческие качества, иногда прибегая к помощи взрослого в ситуациях морального выбора.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62" marR="354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9130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Социальное</a:t>
                      </a:r>
                      <a:endParaRPr lang="ru-RU" sz="1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62" marR="354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Человек, семья,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дружба,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сотрудничество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62" marR="354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Проявляющий ответственность за свои действия и поведение; принимающий и уважающий различия между людьми. Владеющий основами речевой культуры. Дружелюбный и доброжелательный, умеющий слушать и слышать собеседника, способный взаимодействовать со взрослыми и сверстниками на основе общих интересов и дел.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62" marR="354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9130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Познавательное</a:t>
                      </a:r>
                      <a:endParaRPr lang="ru-RU" sz="1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62" marR="354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Познание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62" marR="354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Любознательный, наблюдательный, испытывающий потребность в самовыражении, в том числе творческом. Проявляющий активность, самостоятельность, инициативу в познавательной, игровой, коммуникативной и продуктивных видах деятельности и в самообслуживании. Обладающий первичной картиной мира на основе традиционных ценностей.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62" marR="354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8478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Физическое и оздоровительное</a:t>
                      </a:r>
                      <a:endParaRPr lang="ru-RU" sz="1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62" marR="354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Здоровье, жизнь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62" marR="354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Понимающий ценность жизни, владеющий основными способами укрепления здоровья - занятия физической культурой, закаливание, утренняя гимнастика, соблюдение личной гигиены и безопасного поведения и другое; стремящийся к сбережению и укреплению собственного здоровья и здоровья окружающих. Проявляющий интерес к физическим упражнениям и подвижным играм, стремление к личной и командной победе, нравственные и волевые качества.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Демонстрирующий потребность в двигательной деятельности.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Имеющий представление о некоторых видах спорта и активного отдыха.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62" marR="354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9347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Трудовое</a:t>
                      </a:r>
                      <a:endParaRPr lang="ru-RU" sz="1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62" marR="354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Труд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62" marR="354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Понимающий ценность труда в семье и в обществе на основе уважения к людям труда, результатам их деятельности.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Проявляющий трудолюбие при выполнении поручений и в самостоятельной деятельности.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62" marR="354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807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Эстетическое</a:t>
                      </a:r>
                      <a:endParaRPr lang="ru-RU" sz="1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62" marR="354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Культура и красота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62" marR="354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Способный воспринимать и чувствовать прекрасное в быту, природе, поступках, искусстве.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Стремящийся к отображению прекрасного в продуктивных видах деятельности.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62" marR="354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7989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/>
              <a:t>3.Раздел  </a:t>
            </a:r>
            <a:r>
              <a:rPr lang="ru-RU" sz="2400" b="1" dirty="0"/>
              <a:t>«Виды, формы  и содержание  деятельности»</a:t>
            </a:r>
            <a:br>
              <a:rPr lang="ru-RU" sz="2400" b="1" dirty="0"/>
            </a:br>
            <a:r>
              <a:rPr lang="ru-RU" sz="2400" b="1" dirty="0"/>
              <a:t>( модули)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400" dirty="0"/>
              <a:t>в котором ДОО показывает, каким образом будет осуществляться достижение поставленных цели и задач воспитания. Данный раздел может состоять из нескольких модулей, каждый из которых ориентирован на одну из поставленных ДОО задач воспитания и соответствует одному из направлений воспитательной работы ДОО.</a:t>
            </a:r>
          </a:p>
        </p:txBody>
      </p:sp>
    </p:spTree>
    <p:extLst>
      <p:ext uri="{BB962C8B-B14F-4D97-AF65-F5344CB8AC3E}">
        <p14:creationId xmlns:p14="http://schemas.microsoft.com/office/powerpoint/2010/main" val="26161960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36479"/>
            <a:ext cx="10515600" cy="914400"/>
          </a:xfrm>
        </p:spPr>
        <p:txBody>
          <a:bodyPr>
            <a:normAutofit/>
          </a:bodyPr>
          <a:lstStyle/>
          <a:p>
            <a:pPr indent="450215">
              <a:lnSpc>
                <a:spcPct val="115000"/>
              </a:lnSpc>
              <a:spcBef>
                <a:spcPts val="1800"/>
              </a:spcBef>
              <a:spcAft>
                <a:spcPts val="0"/>
              </a:spcAft>
              <a:tabLst>
                <a:tab pos="866140" algn="l"/>
              </a:tabLst>
            </a:pP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Содержательный раздел Программы воспитания. </a:t>
            </a:r>
            <a:r>
              <a:rPr lang="ru-RU" sz="2000" b="1" dirty="0">
                <a:solidFill>
                  <a:srgbClr val="000000"/>
                </a:solidFill>
                <a:highlight>
                  <a:srgbClr val="00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(п.29.3. ФОП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82890"/>
            <a:ext cx="10515600" cy="4894073"/>
          </a:xfrm>
        </p:spPr>
        <p:txBody>
          <a:bodyPr>
            <a:normAutofit/>
          </a:bodyPr>
          <a:lstStyle/>
          <a:p>
            <a:r>
              <a:rPr lang="ru-RU" sz="2000" dirty="0"/>
              <a:t>Уклад образовательной организации</a:t>
            </a:r>
            <a:r>
              <a:rPr lang="ru-RU" sz="2000" dirty="0" smtClean="0"/>
              <a:t>.</a:t>
            </a:r>
          </a:p>
          <a:p>
            <a:r>
              <a:rPr lang="ru-RU" sz="2000" dirty="0"/>
              <a:t>Воспитывающая среда образовательной организации</a:t>
            </a:r>
            <a:r>
              <a:rPr lang="ru-RU" sz="2000" dirty="0" smtClean="0"/>
              <a:t>.</a:t>
            </a:r>
          </a:p>
          <a:p>
            <a:r>
              <a:rPr lang="ru-RU" sz="2000" dirty="0"/>
              <a:t>Задачи </a:t>
            </a:r>
            <a:r>
              <a:rPr lang="ru-RU" sz="2000" dirty="0" smtClean="0"/>
              <a:t>воспитания</a:t>
            </a:r>
          </a:p>
          <a:p>
            <a:r>
              <a:rPr lang="ru-RU" sz="2000" dirty="0"/>
              <a:t>Задачи рабочей программы воспитания, связанные с базовыми ценностями и воспитательными задачами, реализуемыми в рамках образовательных областей</a:t>
            </a:r>
          </a:p>
        </p:txBody>
      </p:sp>
    </p:spTree>
    <p:extLst>
      <p:ext uri="{BB962C8B-B14F-4D97-AF65-F5344CB8AC3E}">
        <p14:creationId xmlns:p14="http://schemas.microsoft.com/office/powerpoint/2010/main" val="21776000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/>
              <a:t>3.Раздел </a:t>
            </a:r>
            <a:r>
              <a:rPr lang="ru-RU" sz="2400" b="1" dirty="0"/>
              <a:t>«Виды, формы  и содержание  деятельности»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sz="2400" dirty="0"/>
              <a:t>Модули в программе воспитания располагаются в соответствии с их значимостью в системе воспитательной работы ДОО. </a:t>
            </a:r>
          </a:p>
          <a:p>
            <a:pPr algn="just"/>
            <a:r>
              <a:rPr lang="ru-RU" sz="2400" dirty="0"/>
              <a:t>Деятельность педагогов образовательных организаций в рамках комплекса модулей направлена на достижение результатов освоения основной образовательной программы основного общего образования.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23753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836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/>
              <a:t>3.  Раздел  «Виды, формы  и содержание  деятельности»</a:t>
            </a:r>
            <a:br>
              <a:rPr lang="ru-RU" sz="2400" b="1" dirty="0"/>
            </a:br>
            <a:r>
              <a:rPr lang="ru-RU" sz="2400" b="1" dirty="0"/>
              <a:t>( модули)</a:t>
            </a:r>
            <a:br>
              <a:rPr lang="ru-RU" sz="2400" b="1" dirty="0"/>
            </a:b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514901"/>
            <a:ext cx="8915400" cy="4396321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2400" dirty="0"/>
              <a:t>Каждый   из   модулей   ориентирован </a:t>
            </a:r>
            <a:r>
              <a:rPr lang="ru-RU" sz="2400" dirty="0" smtClean="0"/>
              <a:t> на  </a:t>
            </a:r>
            <a:r>
              <a:rPr lang="ru-RU" sz="2400" dirty="0"/>
              <a:t>одну   из  поставленных  в  РПВ   задач  воспитания  </a:t>
            </a:r>
            <a:r>
              <a:rPr lang="ru-RU" sz="2400" dirty="0" smtClean="0"/>
              <a:t>и   </a:t>
            </a:r>
            <a:r>
              <a:rPr lang="ru-RU" sz="2400" dirty="0"/>
              <a:t>соответствует   одному   из  направлений                              воспитательной   работы  </a:t>
            </a:r>
            <a:r>
              <a:rPr lang="ru-RU" sz="2400" dirty="0" smtClean="0"/>
              <a:t>ДОО:</a:t>
            </a:r>
          </a:p>
          <a:p>
            <a:pPr algn="just"/>
            <a:r>
              <a:rPr lang="ru-RU" sz="2400" dirty="0"/>
              <a:t>Гражданское  и  патриотическое           </a:t>
            </a:r>
            <a:endParaRPr lang="ru-RU" sz="2400" dirty="0" smtClean="0"/>
          </a:p>
          <a:p>
            <a:pPr algn="just"/>
            <a:r>
              <a:rPr lang="ru-RU" sz="2400" dirty="0" smtClean="0"/>
              <a:t> </a:t>
            </a:r>
            <a:r>
              <a:rPr lang="ru-RU" sz="2400" dirty="0"/>
              <a:t>Духовно-нравственное</a:t>
            </a:r>
          </a:p>
          <a:p>
            <a:pPr algn="just"/>
            <a:r>
              <a:rPr lang="ru-RU" sz="2400" dirty="0"/>
              <a:t>Приобщение  к  культурному   наследию    </a:t>
            </a:r>
          </a:p>
          <a:p>
            <a:pPr algn="just"/>
            <a:r>
              <a:rPr lang="ru-RU" sz="2400" dirty="0"/>
              <a:t>Физическое  развитие   и  культура  здоровья</a:t>
            </a:r>
          </a:p>
          <a:p>
            <a:pPr algn="just"/>
            <a:r>
              <a:rPr lang="ru-RU" sz="2400" dirty="0"/>
              <a:t>Трудовое  воспитание и  профессиональное  самоопределение</a:t>
            </a:r>
          </a:p>
          <a:p>
            <a:pPr algn="just"/>
            <a:r>
              <a:rPr lang="ru-RU" sz="2400" dirty="0"/>
              <a:t>Экологическое  воспитание</a:t>
            </a:r>
          </a:p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85155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890791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/>
              <a:t>4.   Раздел  «Основные   направления  самоанализа воспитательной   работы»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583140"/>
            <a:ext cx="8915400" cy="4328082"/>
          </a:xfrm>
        </p:spPr>
        <p:txBody>
          <a:bodyPr/>
          <a:lstStyle/>
          <a:p>
            <a:pPr marL="0" indent="0" algn="just">
              <a:buNone/>
            </a:pPr>
            <a:r>
              <a:rPr lang="ru-RU" b="1" dirty="0"/>
              <a:t>Перечень  основных  направлений  самоанализа   воспитательной  работы  с   указанием  его  критериев  и  способов  </a:t>
            </a:r>
            <a:r>
              <a:rPr lang="ru-RU" b="1" dirty="0" smtClean="0"/>
              <a:t>осуществления</a:t>
            </a:r>
            <a:endParaRPr lang="ru-RU" dirty="0"/>
          </a:p>
          <a:p>
            <a:pPr marL="0" indent="0" algn="ctr">
              <a:buNone/>
            </a:pPr>
            <a:r>
              <a:rPr lang="ru-RU" b="1" dirty="0">
                <a:solidFill>
                  <a:srgbClr val="C00000"/>
                </a:solidFill>
              </a:rPr>
              <a:t>Что  важно  знать, анализируя   воспитательный   процесс?</a:t>
            </a:r>
          </a:p>
          <a:p>
            <a:r>
              <a:rPr lang="ru-RU" dirty="0"/>
              <a:t> возраст   воспитанников</a:t>
            </a:r>
          </a:p>
          <a:p>
            <a:r>
              <a:rPr lang="ru-RU" dirty="0"/>
              <a:t> их   социальное  положение</a:t>
            </a:r>
          </a:p>
          <a:p>
            <a:r>
              <a:rPr lang="ru-RU" dirty="0"/>
              <a:t> интересы  детей </a:t>
            </a:r>
          </a:p>
          <a:p>
            <a:r>
              <a:rPr lang="ru-RU" dirty="0"/>
              <a:t> способности, индивидуальные   особенности  детей</a:t>
            </a:r>
          </a:p>
          <a:p>
            <a:r>
              <a:rPr lang="ru-RU" dirty="0"/>
              <a:t> условия, в  которых  педагог  будет  работать</a:t>
            </a:r>
          </a:p>
          <a:p>
            <a:r>
              <a:rPr lang="ru-RU" dirty="0"/>
              <a:t> специфику  учреждения  и  образовательного  процесса</a:t>
            </a:r>
          </a:p>
          <a:p>
            <a:r>
              <a:rPr lang="ru-RU" dirty="0"/>
              <a:t> свой  собственный  профессиональный  уровень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22284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64513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/>
              <a:t>Программа   воспитания   реализуется   в: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310185"/>
            <a:ext cx="8915400" cy="4601037"/>
          </a:xfrm>
        </p:spPr>
        <p:txBody>
          <a:bodyPr>
            <a:normAutofit/>
          </a:bodyPr>
          <a:lstStyle/>
          <a:p>
            <a:pPr algn="just"/>
            <a:r>
              <a:rPr lang="ru-RU" dirty="0"/>
              <a:t>воспитательной   деятельности   в   режимных   моментах</a:t>
            </a:r>
          </a:p>
          <a:p>
            <a:pPr algn="just"/>
            <a:endParaRPr lang="ru-RU" dirty="0"/>
          </a:p>
          <a:p>
            <a:pPr algn="just"/>
            <a:r>
              <a:rPr lang="ru-RU" dirty="0"/>
              <a:t>воспитательной   деятельности  в  разных  формах  образовательной  деятельности </a:t>
            </a:r>
            <a:r>
              <a:rPr lang="ru-RU" dirty="0" smtClean="0"/>
              <a:t> (</a:t>
            </a:r>
            <a:r>
              <a:rPr lang="ru-RU" dirty="0"/>
              <a:t>НОД, </a:t>
            </a:r>
            <a:r>
              <a:rPr lang="ru-RU" dirty="0" smtClean="0"/>
              <a:t> </a:t>
            </a:r>
            <a:r>
              <a:rPr lang="ru-RU" dirty="0"/>
              <a:t>самостоятельной   деятельности   детей)</a:t>
            </a:r>
          </a:p>
          <a:p>
            <a:pPr algn="just"/>
            <a:endParaRPr lang="ru-RU" dirty="0"/>
          </a:p>
          <a:p>
            <a:pPr algn="just"/>
            <a:r>
              <a:rPr lang="ru-RU" dirty="0"/>
              <a:t>в  ходе  организации  развивающей  ПП  среды  групп  и  ДОО</a:t>
            </a:r>
          </a:p>
          <a:p>
            <a:pPr algn="just"/>
            <a:endParaRPr lang="ru-RU" dirty="0"/>
          </a:p>
          <a:p>
            <a:pPr algn="just"/>
            <a:r>
              <a:rPr lang="ru-RU" dirty="0"/>
              <a:t>в  ходе  включения   детей  и  родителей   воспитанников   в    социокультурную  и  образовательную  среду  </a:t>
            </a:r>
            <a:r>
              <a:rPr lang="ru-RU" dirty="0" smtClean="0"/>
              <a:t>территории</a:t>
            </a:r>
            <a:endParaRPr lang="ru-RU" dirty="0"/>
          </a:p>
          <a:p>
            <a:pPr marL="0" indent="0" algn="just">
              <a:buNone/>
            </a:pPr>
            <a:r>
              <a:rPr lang="ru-RU" b="1" dirty="0"/>
              <a:t>Воспитание - дело общее.  Каждый  работник  ДОО, осознает  или не  осознает  он  это, осуществляет  воспитательный  процесс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30047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58708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Календарный </a:t>
            </a:r>
            <a:r>
              <a:rPr lang="ru-RU" sz="24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план воспитательной работы</a:t>
            </a:r>
            <a:r>
              <a:rPr lang="ru-RU" sz="2400" b="1" dirty="0"/>
              <a:t>(п</a:t>
            </a:r>
            <a:r>
              <a:rPr lang="ru-RU" sz="2400" b="1" dirty="0">
                <a:solidFill>
                  <a:srgbClr val="FF0000"/>
                </a:solidFill>
              </a:rPr>
              <a:t>. 36. ФОП</a:t>
            </a:r>
            <a:r>
              <a:rPr lang="ru-RU" sz="2400" b="1" dirty="0"/>
              <a:t>)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799771"/>
            <a:ext cx="10515600" cy="4377192"/>
          </a:xfrm>
        </p:spPr>
        <p:txBody>
          <a:bodyPr>
            <a:norm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образовательную программу ДОО включена матрица воспитательных событий (таблица </a:t>
            </a:r>
            <a: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ниже), 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составленная в соответствии с направлениями воспитания, определенными в рабочей программе воспитания. </a:t>
            </a:r>
            <a:endParaRPr lang="ru-RU" sz="20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Матрица 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воспитательных событий служит основой для разработка календарного плана воспитательной работы, утверждаемого ежегодно. </a:t>
            </a:r>
            <a:endParaRPr lang="ru-RU" sz="20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календарный план воспитательной работы в обязательном порядке включаются воспитательные события, указанные в Примерном перечне основных государственных и народных праздников, памятных дат </a:t>
            </a:r>
            <a:r>
              <a:rPr lang="ru-RU" sz="20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(пункт 36.4 </a:t>
            </a:r>
            <a:r>
              <a:rPr lang="ru-RU" sz="20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ФОП</a:t>
            </a:r>
            <a: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139779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/>
          </p:nvPr>
        </p:nvGraphicFramePr>
        <p:xfrm>
          <a:off x="177423" y="110119"/>
          <a:ext cx="10140286" cy="6637761"/>
        </p:xfrm>
        <a:graphic>
          <a:graphicData uri="http://schemas.openxmlformats.org/drawingml/2006/table">
            <a:tbl>
              <a:tblPr firstRow="1" firstCol="1" bandRow="1"/>
              <a:tblGrid>
                <a:gridCol w="1245425"/>
                <a:gridCol w="1329373"/>
                <a:gridCol w="1329373"/>
                <a:gridCol w="1186059"/>
                <a:gridCol w="1293395"/>
                <a:gridCol w="1293395"/>
                <a:gridCol w="1293395"/>
                <a:gridCol w="1169871"/>
              </a:tblGrid>
              <a:tr h="166811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2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Месяц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Направления воспитания в дошкольной образовательной организации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0719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Патриотическое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Духовно-нравственное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Трудовое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Познавательное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Социальное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Физическое и оздоровительное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Эстетическое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4054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2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Сентябрь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День</a:t>
                      </a:r>
                      <a:r>
                        <a:rPr lang="ru-RU" sz="1050" spc="-1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ru-RU" sz="105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Бородинского</a:t>
                      </a:r>
                      <a:r>
                        <a:rPr lang="ru-RU" sz="1050" spc="-1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ru-RU" sz="105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сражения 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(7 сентября)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Международный день благотворительности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(5 сентября)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День воспитателя и всех дошкольных работников 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(27 сентября)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Международный день чистого воздуха для голубого неба</a:t>
                      </a: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(7 сентября)</a:t>
                      </a: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День шарлотки и осенних пирогов 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(13 сентября)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043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Международный день мира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(21 сентября)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День знаний (1 сентября)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Международный день туризма (27 сентября)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42929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200" b="1" kern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Октябрь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Всемирный день учителя 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(5 октября)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Всемирный день хлеба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(16 октября)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День учителя 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(5 октября)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Всемирный день зашиты животных </a:t>
                      </a: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(4 октября)</a:t>
                      </a: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День отца в России 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(5 октября)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Международный день музыки 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(1 октября)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724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Международный день пожилых людей (1 октября)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Международный день Бабушек и Дедушек 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(28 октября)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Международный день анимации 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(28 октября)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81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Осенний праздник «</a:t>
                      </a:r>
                      <a:r>
                        <a:rPr lang="ru-RU" sz="1050" kern="12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Осенины</a:t>
                      </a:r>
                      <a:r>
                        <a:rPr lang="ru-RU" sz="105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»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008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200" b="1" kern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Ноябрь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День народного единства (4 ноября)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День милиции (день сотрудника органов внутренних дел) (10 ноября)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Всемирный день телевидения</a:t>
                      </a: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(21 ноября)</a:t>
                      </a: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День матери в России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(27 ноября)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День Самуила Маршака 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(3 ноября)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40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День Государственного герба Российской Федерации 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(30 ноября)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Международный день логопеда (14 ноября)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День рождения Деда Мороза 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(18 ноября)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7243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200" kern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Декабрь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День неизвестного солдата (3 декабря)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Международный день инвалидов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(3 декабря)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Международный день кино 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(28 декабря)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День добровольца (волонтера в России 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(5 декабря)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Всероссийский день хоккея </a:t>
                      </a: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(1 декабря)</a:t>
                      </a: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Международный день художника </a:t>
                      </a: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(8 декабря)</a:t>
                      </a: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40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День Героев Отечества 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(9 декабря)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День Конституции Российской Федерации 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(12 декабря)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День </a:t>
                      </a:r>
                      <a:r>
                        <a:rPr lang="ru-RU" sz="105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заворачивания</a:t>
                      </a: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подарков </a:t>
                      </a: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(30 декабря)</a:t>
                      </a:r>
                    </a:p>
                  </a:txBody>
                  <a:tcPr marL="44101" marR="441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35282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604189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/>
              <a:t>РАЗРАБОТКА   </a:t>
            </a:r>
            <a:r>
              <a:rPr lang="ru-RU" sz="2400" b="1" dirty="0" smtClean="0"/>
              <a:t>Плана   </a:t>
            </a:r>
            <a:r>
              <a:rPr lang="ru-RU" sz="2400" b="1" dirty="0"/>
              <a:t>воспитательной   работы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5719" y="1255594"/>
            <a:ext cx="10098893" cy="4655628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sz="1900" dirty="0"/>
              <a:t>План  воспитательной  работы  составляется  на  каждый  учебный год -  традиционно в  конце  августа – начале  сентября</a:t>
            </a:r>
          </a:p>
          <a:p>
            <a:pPr algn="just"/>
            <a:r>
              <a:rPr lang="ru-RU" sz="1900" dirty="0"/>
              <a:t>План  воспитательной  работы может корректироваться в  течение года    в  связи  с  происходящими  в работе   учреждения    изменениями </a:t>
            </a:r>
          </a:p>
          <a:p>
            <a:pPr algn="just"/>
            <a:r>
              <a:rPr lang="ru-RU" sz="1900" dirty="0"/>
              <a:t>План-сетку  ВР  целесообразно  разделить  на  несколько  частей, согласно реализуемым  модулям</a:t>
            </a:r>
          </a:p>
          <a:p>
            <a:pPr algn="just"/>
            <a:r>
              <a:rPr lang="ru-RU" sz="1900" dirty="0" smtClean="0"/>
              <a:t>Может  </a:t>
            </a:r>
            <a:r>
              <a:rPr lang="ru-RU" sz="1900" dirty="0"/>
              <a:t>быть  использован  комплексно-тематический  принцип  отбора  содержания </a:t>
            </a:r>
          </a:p>
          <a:p>
            <a:pPr marL="0" indent="0" algn="just">
              <a:buNone/>
            </a:pPr>
            <a:r>
              <a:rPr lang="ru-RU" sz="1900" dirty="0"/>
              <a:t>-   указанные  темы  мероприятий  </a:t>
            </a:r>
            <a:r>
              <a:rPr lang="ru-RU" sz="1900" dirty="0" smtClean="0"/>
              <a:t>в соответствии с ФОП ДО могут  </a:t>
            </a:r>
            <a:r>
              <a:rPr lang="ru-RU" sz="1900" dirty="0"/>
              <a:t>быть </a:t>
            </a:r>
            <a:r>
              <a:rPr lang="ru-RU" sz="1900" dirty="0" smtClean="0"/>
              <a:t>дополнены  </a:t>
            </a:r>
            <a:r>
              <a:rPr lang="ru-RU" sz="1900" dirty="0"/>
              <a:t>другими  социально и личностно  значимыми  для участников  образовательного  процесса  событиями </a:t>
            </a:r>
          </a:p>
          <a:p>
            <a:pPr marL="0" indent="0" algn="just">
              <a:buNone/>
            </a:pPr>
            <a:r>
              <a:rPr lang="ru-RU" sz="1900" dirty="0"/>
              <a:t>-   формы  подготовки  и реализации  тем  носят интегративный  характер, то есть позволяют решать  задачи психолого-педагогической  работы </a:t>
            </a:r>
            <a:r>
              <a:rPr lang="ru-RU" sz="1900" dirty="0" smtClean="0"/>
              <a:t> </a:t>
            </a:r>
            <a:r>
              <a:rPr lang="ru-RU" sz="1900" dirty="0"/>
              <a:t>нескольких  образовательных   областей </a:t>
            </a:r>
          </a:p>
          <a:p>
            <a:pPr marL="0" indent="0" algn="just">
              <a:buNone/>
            </a:pPr>
            <a:r>
              <a:rPr lang="ru-RU" sz="1900" dirty="0"/>
              <a:t>-   тема  отражается  в  подборе  материалов,  находящихся  в  группе и  в  центрах  развития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78091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/>
              <a:t>Успехов в работе!</a:t>
            </a:r>
            <a:endParaRPr lang="ru-RU" sz="60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 flipV="1">
            <a:off x="2589212" y="6857998"/>
            <a:ext cx="8915399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0954149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806</TotalTime>
  <Words>2781</Words>
  <Application>Microsoft Office PowerPoint</Application>
  <PresentationFormat>Широкоэкранный</PresentationFormat>
  <Paragraphs>353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6</vt:i4>
      </vt:variant>
      <vt:variant>
        <vt:lpstr>Заголовки слайдов</vt:lpstr>
      </vt:variant>
      <vt:variant>
        <vt:i4>29</vt:i4>
      </vt:variant>
    </vt:vector>
  </HeadingPairs>
  <TitlesOfParts>
    <vt:vector size="42" baseType="lpstr">
      <vt:lpstr>Arial</vt:lpstr>
      <vt:lpstr>Calibri</vt:lpstr>
      <vt:lpstr>Calibri Light</vt:lpstr>
      <vt:lpstr>Century Gothic</vt:lpstr>
      <vt:lpstr>Symbol</vt:lpstr>
      <vt:lpstr>Times New Roman</vt:lpstr>
      <vt:lpstr>Wingdings 3</vt:lpstr>
      <vt:lpstr>Легкий дым</vt:lpstr>
      <vt:lpstr>Тема Office</vt:lpstr>
      <vt:lpstr>1_Тема Office</vt:lpstr>
      <vt:lpstr>2_Тема Office</vt:lpstr>
      <vt:lpstr>3_Тема Office</vt:lpstr>
      <vt:lpstr>4_Тема Office</vt:lpstr>
      <vt:lpstr>Федеральная рабочая программа воспитания</vt:lpstr>
      <vt:lpstr>Нормативная база разработки программы воспитания</vt:lpstr>
      <vt:lpstr>Закон о воспитании</vt:lpstr>
      <vt:lpstr>Закон о воспитании</vt:lpstr>
      <vt:lpstr>Рабочая   программа   воспитания </vt:lpstr>
      <vt:lpstr> Содержательный раздел ФОП ДО П.29. Федеральная рабочая программа воспитания Федеральная рабочая программа воспитания в ФОП До дублирует текст Примерной программы воспитания (примерная рабочая программа воспитания от 01.07.2021 № 2/21). В организационный раздел ФОП ДО поместили федеральный календарный план воспитательной работы.  </vt:lpstr>
      <vt:lpstr>Алгоритм разработки рабочей программы воспитания</vt:lpstr>
      <vt:lpstr>АЛГОРИТМ   РАЗРАБОТКИ   РАБОЧЕЙ   ПРОГРАММЫ   ВОСПИТАНИЯ </vt:lpstr>
      <vt:lpstr>Структура     рабочей программы воспитания</vt:lpstr>
      <vt:lpstr>1  Раздел   «Особенности   организуемого   в   ДОО  воспитательного   процесса» (пояснительная записка)</vt:lpstr>
      <vt:lpstr>1  Раздел   «Особенности   организуемого   в   ДОО  воспитательного   процесса» (пояснительная записка)</vt:lpstr>
      <vt:lpstr>Пояснительная   записка</vt:lpstr>
      <vt:lpstr>Принципы  воспитания</vt:lpstr>
      <vt:lpstr>2  Раздел   «Цель  и  задачи  воспитания»</vt:lpstr>
      <vt:lpstr>Ценности   и  традиции   воспитания   ДОО</vt:lpstr>
      <vt:lpstr>2  Раздел   «Цель  и  задачи  воспитания»</vt:lpstr>
      <vt:lpstr>2  Раздел  «Цель  и  задачи  воспитания»</vt:lpstr>
      <vt:lpstr>Целевые ориентиры воспитания детей раннего возраста (к трем годам). (п.29..2.3.1. ФОП)</vt:lpstr>
      <vt:lpstr>Целевые ориентиры воспитания детей на этапе завершения освоения программы (п.29..2.3.1. ФОП)</vt:lpstr>
      <vt:lpstr>3.Раздел  «Виды, формы  и содержание  деятельности» ( модули)</vt:lpstr>
      <vt:lpstr>Содержательный раздел Программы воспитания. (п.29.3. ФОП) </vt:lpstr>
      <vt:lpstr>3.Раздел «Виды, формы  и содержание  деятельности» </vt:lpstr>
      <vt:lpstr>3.  Раздел  «Виды, формы  и содержание  деятельности» ( модули) </vt:lpstr>
      <vt:lpstr>4.   Раздел  «Основные   направления  самоанализа воспитательной   работы»</vt:lpstr>
      <vt:lpstr>Программа   воспитания   реализуется   в:</vt:lpstr>
      <vt:lpstr>Календарный план воспитательной работы(п. 36. ФОП) </vt:lpstr>
      <vt:lpstr>Презентация PowerPoint</vt:lpstr>
      <vt:lpstr>РАЗРАБОТКА   Плана   воспитательной   работы </vt:lpstr>
      <vt:lpstr>Успехов в работе!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Анализ  образовательных программ ДО в условиях введения  ФГОС ДО в Волгоградской области</dc:title>
  <dc:creator>Марина</dc:creator>
  <cp:lastModifiedBy>рлв</cp:lastModifiedBy>
  <cp:revision>67</cp:revision>
  <dcterms:created xsi:type="dcterms:W3CDTF">2015-04-23T18:57:27Z</dcterms:created>
  <dcterms:modified xsi:type="dcterms:W3CDTF">2023-06-12T14:43:27Z</dcterms:modified>
</cp:coreProperties>
</file>