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howGuides="1">
      <p:cViewPr varScale="1">
        <p:scale>
          <a:sx n="70" d="100"/>
          <a:sy n="70" d="100"/>
        </p:scale>
        <p:origin x="78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21458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50648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5173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8823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3696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88191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1019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3030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71815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5502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70601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24923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92603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4047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11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5056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883102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77107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32105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5830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88155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5211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BCCABE-DB66-478C-A1C4-A559AF633816}" type="datetimeFigureOut">
              <a:rPr lang="ru-RU" smtClean="0"/>
              <a:t>04.06.2023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0228DD-2717-448D-B7C8-FF2C4FB8E4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3016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950F0-299F-4DAE-8DF5-3D43EF10D6D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04.06.2023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54C2C3-68EA-48B6-8BBF-68E63C132E95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764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5082"/>
            <a:ext cx="10515600" cy="80010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Федеральной 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программы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727364"/>
            <a:ext cx="10515600" cy="1402956"/>
          </a:xfrm>
        </p:spPr>
        <p:txBody>
          <a:bodyPr>
            <a:normAutofit fontScale="92500" lnSpcReduction="20000"/>
          </a:bodyPr>
          <a:lstStyle/>
          <a:p>
            <a:pPr marL="0" lvl="0" indent="0" algn="just">
              <a:lnSpc>
                <a:spcPct val="107000"/>
              </a:lnSpc>
              <a:buNone/>
            </a:pP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ФОП определяет </a:t>
            </a:r>
            <a:r>
              <a:rPr lang="ru-RU" sz="1800" dirty="0">
                <a:solidFill>
                  <a:srgbClr val="FF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содержательные линии образовательной деятельности</a:t>
            </a:r>
            <a:r>
              <a:rPr lang="ru-RU" sz="1800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реализуемым по всем образовательным областям.</a:t>
            </a:r>
            <a:endParaRPr lang="ru-RU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каждой образовательной области сформулированы задачи, содержание образовательной деятельности для освоения каждой возрастной группой (от 2 мес. до 1 года...от 1 года до 2 лет, от 2 лет до 3 лет, от 4 лет до 5 лет, от  5 лет до 6 лет, от 6 лет до 7 лет).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023158" y="5642264"/>
            <a:ext cx="4218709" cy="66501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Содержание образовательной деятельности</a:t>
            </a: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8629" y="2275609"/>
            <a:ext cx="7512135" cy="805719"/>
          </a:xfrm>
          <a:prstGeom prst="rect">
            <a:avLst/>
          </a:prstGeom>
          <a:solidFill>
            <a:srgbClr val="92D050"/>
          </a:solidFill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017" y="3506279"/>
            <a:ext cx="4230991" cy="67671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0876" y="4566151"/>
            <a:ext cx="4230991" cy="676715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4772846" y="2513477"/>
            <a:ext cx="300197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>
                <a:solidFill>
                  <a:prstClr val="black"/>
                </a:solidFill>
              </a:rPr>
              <a:t>Образовательная область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527963" y="3626297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Возраст 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173756" y="4670390"/>
            <a:ext cx="19175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prstClr val="black"/>
                </a:solidFill>
              </a:rPr>
              <a:t>Основные задачи</a:t>
            </a:r>
          </a:p>
        </p:txBody>
      </p:sp>
    </p:spTree>
    <p:extLst>
      <p:ext uri="{BB962C8B-B14F-4D97-AF65-F5344CB8AC3E}">
        <p14:creationId xmlns:p14="http://schemas.microsoft.com/office/powerpoint/2010/main" val="2471526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Социально-коммуникативное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algn="just"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Начиная с возрастной группы детей от 3 до 4 лет в образовательной области </a:t>
            </a:r>
            <a:r>
              <a:rPr lang="ru-RU" sz="20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«Социально-коммуникативное развитие» выделяются отдельно </a:t>
            </a:r>
            <a:r>
              <a:rPr lang="ru-RU" sz="2000" u="sng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подразделы</a:t>
            </a:r>
            <a:r>
              <a:rPr lang="ru-RU" sz="20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(задачи, содержание):</a:t>
            </a:r>
          </a:p>
          <a:p>
            <a:pPr marL="0" algn="just">
              <a:lnSpc>
                <a:spcPct val="100000"/>
              </a:lnSpc>
              <a:spcBef>
                <a:spcPts val="0"/>
              </a:spcBef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сфере социальных отношений,</a:t>
            </a: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области формирования основ гражданственности и патриотизма,</a:t>
            </a: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сфере трудового воспитания,</a:t>
            </a: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00000"/>
              </a:lnSpc>
              <a:spcBef>
                <a:spcPts val="0"/>
              </a:spcBef>
              <a:buFont typeface="+mj-lt"/>
              <a:buAutoNum type="arabicParenR"/>
            </a:pP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области формирования основ безопасного поведения.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5227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b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Социально-коммуникативное развитие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возрастной группе от 6 до 7 лет (область формирования основ гражданственности и патриотизма)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дан перечень о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государственных праздниках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 которых </a:t>
            </a:r>
            <a:endParaRPr lang="ru-RU" sz="18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расширяют представления детей</a:t>
            </a:r>
            <a:r>
              <a:rPr lang="ru-RU" sz="18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День России, День народного единства, День государственного флага РФ, День государственного герба  РФ, День защитника Отечества, День Победы, Всемирный день авиации и космонавтики.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Знакомят детей</a:t>
            </a:r>
            <a:r>
              <a:rPr lang="ru-RU" sz="18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День полного освобождения Ленинграда от фашистской блокады, Международный день родного языка, День добровольца (волонтера) в России, День Конституции РФ.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Включают детей</a:t>
            </a: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празднование событий, связанных с жизнью населенного пункта: </a:t>
            </a:r>
            <a:r>
              <a:rPr lang="ru-RU" sz="16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День рождения города, празднование военных триумфов, памятные даты, связанные с жизнью и творчеством знаменитых горожан.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78341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96491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Социально-коммуникативное </a:t>
            </a:r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33945"/>
            <a:ext cx="10515600" cy="4743018"/>
          </a:xfrm>
        </p:spPr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возрастной группе от 6 до 7 лет (область формирования основ безопасного поведения)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обсуждают с детьми правила использования цифровых ресурсов, правила пользования мобильными телефонами с учетом требований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Санитарных правил СП 2.4.3648-20 «Санитарно-эпидемиологические требования к организации воспитания и обучения, отдыха и оздоровления детей и молодежи, утв. Пост. Главного санитарного врача РФ от 28 сентября 2020 г. № 28 (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зарег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Мин.юстиции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РФ 18 декабря 2020 г., рег. № 61573), действующим до 1 января 2027 года (далее – СП 2.4.3648-20), и Санитарных правил и норм СанПиН 1.2.3685-21 «Гигиенические нормативы и требования к обеспечению безопасности и (или) безвредности для человека факторов среды обитания», утв. Постановление Главного санитарного врача РФ от28 января 2021 г. № 2 (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зарег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Мин.юст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РФ 29 января 2021 г.,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рег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№ 62296), действующим до 1 марта 2027 года (далее – СанПиН 1.2.3685-21).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совокупных задач воспитания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рамках образовательной области «Социально-коммуникативное развитие» направлено на приобщение детей к ценностям «Родина, «Природа», «Семья», «Человек», «Жизнь», «Милосердие», «Добро», «Дружба, «Сотрудничество», «Труд».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43715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55865"/>
            <a:ext cx="10515600" cy="748144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Познавательное </a:t>
            </a:r>
            <a:r>
              <a:rPr lang="ru-RU" sz="20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</a:t>
            </a:r>
            <a:br>
              <a:rPr lang="ru-RU" sz="20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904009"/>
            <a:ext cx="10515600" cy="5272954"/>
          </a:xfrm>
        </p:spPr>
        <p:txBody>
          <a:bodyPr>
            <a:normAutofit fontScale="70000" lnSpcReduction="20000"/>
          </a:bodyPr>
          <a:lstStyle/>
          <a:p>
            <a:pPr mar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3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года 2 лет появляются подразделы:</a:t>
            </a:r>
            <a:endParaRPr lang="ru-RU" sz="23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Сенсорные эталоны и познавательные действия,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Окружающий мир,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Природа,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3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группе с 2 до 3 лет </a:t>
            </a:r>
            <a:endParaRPr lang="ru-RU" sz="23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Сенсорные эталоны и познавательные действия,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Математические представления,</a:t>
            </a:r>
            <a:endParaRPr lang="ru-RU" sz="23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Окружающий мир, 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Природа.</a:t>
            </a:r>
          </a:p>
          <a:p>
            <a:pPr marL="0" indent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26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Речевое развитие</a:t>
            </a:r>
          </a:p>
          <a:p>
            <a:pPr marL="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 возрасте с 2 до 3 лет появляются разделы: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словаря,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Звуковая культура речи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Грамматический строй речи,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Связная речь,</a:t>
            </a: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ru-RU" sz="23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Интерес к художественной литературе.</a:t>
            </a:r>
            <a:r>
              <a:rPr lang="ru-RU" sz="23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 3 до 4 лет добавлен подраздел «Подготовка к обучению грамоте»(знакомить с терминами «звук», «слово» в практическом плане</a:t>
            </a:r>
            <a:r>
              <a:rPr lang="ru-RU" sz="2000" u="sng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sz="2000" u="sng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совокупных задач воспитания </a:t>
            </a:r>
            <a:r>
              <a:rPr lang="ru-RU" sz="2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образовательный области «Речевое развитие» направлено на приобщение детей к ценностям «Культура» и «Красота»</a:t>
            </a:r>
            <a:endParaRPr lang="ru-RU" sz="20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lvl="0" indent="-342900"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endParaRPr lang="ru-RU" sz="21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287410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solidFill>
                  <a:prstClr val="black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Художественно-этетическое развитие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года 2 лет до 3 лет появляются подразделы: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Приобщение к искусству,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Изобразительная деятельность,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Конструктивная деятельность,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Музыкальная деятельность,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Театрализованная деятельность,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Культурно-досуговая деятельность.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совокупных задач воспитания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образовательный области «Художественно-этетическое развитие» направлено на приобщение детей к ценностям «Культура», «Красота».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865999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61002"/>
          </a:xfrm>
        </p:spPr>
        <p:txBody>
          <a:bodyPr>
            <a:normAutofit fontScale="90000"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Физическое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развитие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2 лет до 3 лет появляются подразделы: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Основная гимнастика (основные движения, общеразвивающие упражнения),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Подвижные игры и игровые упражнения,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arenR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Формирование основ здорового образа жизни.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От 3 до 4 лет добавляется подраздел «Активный отдых»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От 5 до 6 лет – подраздел: «Спортивные игры».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800" b="1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Решение совокупных задач воспитания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рамках образовательный области «Физическое воспитание» направлено на приобщение детей к ценностям «Жизнь», «Здоровье».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60461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35083"/>
            <a:ext cx="10515600" cy="7585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Вариативные 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формы, способы, методы и средства реализации ФОП (п. 23.2. ФОП)</a:t>
            </a: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893618"/>
            <a:ext cx="10515600" cy="5283345"/>
          </a:xfrm>
        </p:spPr>
        <p:txBody>
          <a:bodyPr>
            <a:normAutofit lnSpcReduction="10000"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 может быть получено в ДОО, а также в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форме семейного образования </a:t>
            </a:r>
            <a:r>
              <a:rPr lang="ru-RU" sz="18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(ч.4. ст.63. ФЗ от 29.12.2012.г, № 273 –ФЗ «Об образовании в РФ»)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Образовательная организация может использовать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сетевую форму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реализации образовательных программ ДО и (или) отдельных компонентов, предусмотренных образовательными программами.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Сетевая форма предполагает возможность освоения обучающимися образовательных программ ДО  с использованием ресурсов нескольких организаций, осуществляющих образовательную деятельность, а также использованием ресурсов нескольких организаций (организации культуры, физкультуры и спорта и др. организации), с которыми устанавливаются договорные отношения.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 реализации ОП ДО могут использоваться </a:t>
            </a:r>
            <a:r>
              <a:rPr lang="ru-RU" sz="1800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различные образовательные технологии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в том числе дистанционные образовательные технологии, электронное обучение (</a:t>
            </a:r>
            <a:r>
              <a:rPr lang="ru-RU" sz="18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ч.2. ст.13. ФЗ от 29.12.2012.г, № 273 –ФЗ «Об образовании в РФ»), 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исключая образовательные технологии, которые могут нанести вред здоровью детей. Применение электронного обучения, дистанционных образовательных технологий, а также работа с электронными средствами обучения при реализации ФОП должна осуществляться в соответствии с требованиями СП 2.4.3648-20 и СанПиН 1.2.3685-21.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i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Формы, способы, методы и средства реализации ФОП педагог определяет самостоятельно, в соответствии с ФГОС ДО.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565210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</a:t>
            </a:r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br>
              <a:rPr lang="ru-RU" sz="20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24.2.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Образовательная деятельность организуется как совместная деятельность педагога и ребенка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зависимости от решаемых образовательных задач, желаний детей, образовательных потребностей, педагог может выбрать один или несколько вари антов совместной деятельности: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1) совместная деятельность педагога с ребенком, где педагог обучает ребенка чему-то новому;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2) совместная деятельность ребенка с педагогом – равноправные партнеры;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) совместная деятельность группы детей под руководством  педагога, который на правах участника деятельности на всех этапах ее выполнения (от планирования до завершения) направляет совместную деятельность группы детей;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4)  совместная деятельность детей со сверстниками без участия педагога, но по его заданию. Педагог не является участником деятельности, но выступает в роли организатора, актуализируя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т.о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лидерские ресурсы самих детей;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5)  самостоятельная, спонтанно возникающая, совместная деятельность детей без участия педагога. Это могут быть игры детей, изобразительная деятельность, познавательно-исследовательская деятельность.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086149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24.5. Игра занимает центральное место в жизни ребенка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 выполняет различные функции: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обучающую,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познавательную,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воспитательную,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социокультурную,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коммуникативную,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эмоциогенную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 развлекательную,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диагностическую, 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психотерапевтическую  и др.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3812804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Содержательный раздел </a:t>
            </a: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П.24.11</a:t>
            </a:r>
            <a:r>
              <a:rPr lang="ru-RU" sz="20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Согласно требованиям СанПиН 1.2.3685-21 в режиме дня предусмотрено время </a:t>
            </a:r>
            <a:r>
              <a:rPr lang="ru-RU" sz="2000" b="1" dirty="0" smtClean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проведения занятий </a:t>
            </a:r>
            <a:endParaRPr lang="ru-RU" sz="20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Занятие рассматривается как дело, интересное и развивающее; деятельность, направленная на освоение детьми одной или нескольких образовательных областей, или их интеграцию; занятие – форма организации обучения и т.д.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Введение термина «занятие» не означает регламентацию процесса. Термин фиксирует форму образовательной деятельности.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b="1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П. 24.20 Культурные практики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предоставляют ребенку возможность проявить свою </a:t>
            </a:r>
            <a:r>
              <a:rPr lang="ru-RU" sz="1800" dirty="0" err="1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субъектность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что способствует развитию разных видов детских инициатив: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игровая практика, познавательно-исследовательская, продуктивная, коммуникативная, речевая и т.д.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u="sng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Тематику культурных практик</a:t>
            </a: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помогают определить детские вопросы, интерес к окружающей действительности, значимые события, неожиданные явления, художественная литература и др.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18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Организация культурных практик предполагает подгрупповой способ объединения детей.</a:t>
            </a:r>
            <a:endParaRPr lang="ru-RU" sz="1600" dirty="0" smtClean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sz="1800" dirty="0"/>
          </a:p>
        </p:txBody>
      </p:sp>
    </p:spTree>
    <p:extLst>
      <p:ext uri="{BB962C8B-B14F-4D97-AF65-F5344CB8AC3E}">
        <p14:creationId xmlns:p14="http://schemas.microsoft.com/office/powerpoint/2010/main" val="1521345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1216</Words>
  <Application>Microsoft Office PowerPoint</Application>
  <PresentationFormat>Широкоэкранный</PresentationFormat>
  <Paragraphs>94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Times New Roman</vt:lpstr>
      <vt:lpstr>Тема Office</vt:lpstr>
      <vt:lpstr>1_Тема Office</vt:lpstr>
      <vt:lpstr>Содержательный раздел Федеральной программы  </vt:lpstr>
      <vt:lpstr>Содержательный раздел  Социально-коммуникативное развитие</vt:lpstr>
      <vt:lpstr>Содержательный раздел  Социально-коммуникативное развитие</vt:lpstr>
      <vt:lpstr>Содержательный раздел  Социально-коммуникативное развитие</vt:lpstr>
      <vt:lpstr>Содержательный раздел  Познавательное развитие </vt:lpstr>
      <vt:lpstr>Содержательный раздел  Художественно-этетическое развитие </vt:lpstr>
      <vt:lpstr> Содержательный раздел  Физическое развитие </vt:lpstr>
      <vt:lpstr> Содержательный раздел  Вариативные формы, способы, методы и средства реализации ФОП (п. 23.2. ФОП) </vt:lpstr>
      <vt:lpstr>Содержательный раздел    24.2.Образовательная деятельность организуется как совместная деятельность педагога и ребенка </vt:lpstr>
      <vt:lpstr>Содержательный раздел   П. 24.5. Игра занимает центральное место в жизни ребенка </vt:lpstr>
      <vt:lpstr>Содержательный раздел   П.24.11. Согласно требованиям СанПиН 1.2.3685-21 в режиме дня предусмотрено время проведения занятий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Содержательный раздел Федеральной программы  </dc:title>
  <dc:creator>рлв</dc:creator>
  <cp:lastModifiedBy>рлв</cp:lastModifiedBy>
  <cp:revision>4</cp:revision>
  <dcterms:created xsi:type="dcterms:W3CDTF">2023-06-04T15:12:07Z</dcterms:created>
  <dcterms:modified xsi:type="dcterms:W3CDTF">2023-06-04T16:09:13Z</dcterms:modified>
</cp:coreProperties>
</file>