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sldIdLst>
    <p:sldId id="256" r:id="rId3"/>
    <p:sldId id="283" r:id="rId4"/>
    <p:sldId id="270" r:id="rId5"/>
    <p:sldId id="280" r:id="rId6"/>
    <p:sldId id="306" r:id="rId7"/>
    <p:sldId id="307" r:id="rId8"/>
    <p:sldId id="308" r:id="rId9"/>
    <p:sldId id="309" r:id="rId10"/>
    <p:sldId id="313" r:id="rId11"/>
    <p:sldId id="310" r:id="rId12"/>
    <p:sldId id="281" r:id="rId13"/>
    <p:sldId id="274" r:id="rId14"/>
    <p:sldId id="275" r:id="rId15"/>
    <p:sldId id="276" r:id="rId16"/>
    <p:sldId id="277" r:id="rId17"/>
    <p:sldId id="284" r:id="rId18"/>
    <p:sldId id="257" r:id="rId19"/>
    <p:sldId id="285" r:id="rId20"/>
    <p:sldId id="287" r:id="rId21"/>
    <p:sldId id="290" r:id="rId22"/>
    <p:sldId id="312" r:id="rId23"/>
    <p:sldId id="315" r:id="rId24"/>
    <p:sldId id="316" r:id="rId25"/>
    <p:sldId id="314" r:id="rId26"/>
    <p:sldId id="317" r:id="rId27"/>
    <p:sldId id="318" r:id="rId28"/>
    <p:sldId id="319" r:id="rId29"/>
    <p:sldId id="320" r:id="rId30"/>
    <p:sldId id="321" r:id="rId31"/>
    <p:sldId id="267" r:id="rId32"/>
    <p:sldId id="268" r:id="rId33"/>
    <p:sldId id="322" r:id="rId34"/>
    <p:sldId id="269" r:id="rId3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39" autoAdjust="0"/>
    <p:restoredTop sz="94660"/>
  </p:normalViewPr>
  <p:slideViewPr>
    <p:cSldViewPr snapToGrid="0" showGuides="1">
      <p:cViewPr varScale="1">
        <p:scale>
          <a:sx n="92" d="100"/>
          <a:sy n="92" d="100"/>
        </p:scale>
        <p:origin x="34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21.05.2023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567166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21.05.2023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116008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75C2923-60B9-46B0-9F18-3A7BA0221057}" type="datetimeFigureOut">
              <a:rPr lang="ru-RU" smtClean="0"/>
              <a:t>21.05.2023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564244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75C2923-60B9-46B0-9F18-3A7BA0221057}" type="datetimeFigureOut">
              <a:rPr lang="ru-RU" smtClean="0"/>
              <a:t>21.05.2023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959392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75C2923-60B9-46B0-9F18-3A7BA0221057}" type="datetimeFigureOut">
              <a:rPr lang="ru-RU" smtClean="0"/>
              <a:t>21.05.2023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1014631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75C2923-60B9-46B0-9F18-3A7BA0221057}" type="datetimeFigureOut">
              <a:rPr lang="ru-RU" smtClean="0"/>
              <a:t>21.05.2023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80372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5C2923-60B9-46B0-9F18-3A7BA0221057}" type="datetimeFigureOut">
              <a:rPr lang="ru-RU" smtClean="0"/>
              <a:t>21.05.2023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414930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t>21.05.2023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70964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t>21.05.2023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644448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21.05.2023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607626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21.05.2023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539890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08822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19900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96819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6957090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8" name="Footer Placeholder 7"/>
          <p:cNvSpPr>
            <a:spLocks noGrp="1"/>
          </p:cNvSpPr>
          <p:nvPr>
            <p:ph type="ftr" sz="quarter" idx="11"/>
          </p:nvPr>
        </p:nvSpPr>
        <p:spPr/>
        <p:txBody>
          <a:bodyPr/>
          <a:lstStyle/>
          <a:p>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3416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4" name="Footer Placeholder 3"/>
          <p:cNvSpPr>
            <a:spLocks noGrp="1"/>
          </p:cNvSpPr>
          <p:nvPr>
            <p:ph type="ftr" sz="quarter" idx="11"/>
          </p:nvPr>
        </p:nvSpPr>
        <p:spPr/>
        <p:txBody>
          <a:bodyPr/>
          <a:lstStyle/>
          <a:p>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2733119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3" name="Footer Placeholder 2"/>
          <p:cNvSpPr>
            <a:spLocks noGrp="1"/>
          </p:cNvSpPr>
          <p:nvPr>
            <p:ph type="ftr" sz="quarter" idx="11"/>
          </p:nvPr>
        </p:nvSpPr>
        <p:spPr/>
        <p:txBody>
          <a:bodyPr/>
          <a:lstStyle/>
          <a:p>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6552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807301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9604629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9213309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27495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5C2923-60B9-46B0-9F18-3A7BA0221057}" type="datetimeFigureOut">
              <a:rPr lang="ru-RU" smtClean="0"/>
              <a:t>21.05.2023</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F4EA3-16D0-42C7-9460-CEED1ADC5FF1}" type="slidenum">
              <a:rPr lang="ru-RU" smtClean="0"/>
              <a:t>‹#›</a:t>
            </a:fld>
            <a:endParaRPr lang="ru-RU"/>
          </a:p>
        </p:txBody>
      </p:sp>
    </p:spTree>
    <p:extLst>
      <p:ext uri="{BB962C8B-B14F-4D97-AF65-F5344CB8AC3E}">
        <p14:creationId xmlns:p14="http://schemas.microsoft.com/office/powerpoint/2010/main" val="19713608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5C2923-60B9-46B0-9F18-3A7BA0221057}" type="datetimeFigureOut">
              <a:rPr lang="ru-RU" smtClean="0">
                <a:solidFill>
                  <a:prstClr val="black">
                    <a:tint val="75000"/>
                  </a:prstClr>
                </a:solidFill>
              </a:rPr>
              <a:pPr/>
              <a:t>21.05.2023</a:t>
            </a:fld>
            <a:endParaRPr lang="ru-RU">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F4EA3-16D0-42C7-9460-CEED1ADC5FF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973498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ru-RU" sz="4000" dirty="0" smtClean="0"/>
              <a:t>Диагностика и мониторинг </a:t>
            </a:r>
            <a:r>
              <a:rPr lang="ru-RU" sz="4000" dirty="0" smtClean="0"/>
              <a:t>в образовательном процессе в соответствии с ФГОС ДО </a:t>
            </a:r>
            <a:endParaRPr lang="ru-RU" sz="4000" dirty="0"/>
          </a:p>
        </p:txBody>
      </p:sp>
      <p:sp>
        <p:nvSpPr>
          <p:cNvPr id="3" name="Подзаголовок 2"/>
          <p:cNvSpPr>
            <a:spLocks noGrp="1"/>
          </p:cNvSpPr>
          <p:nvPr>
            <p:ph type="subTitle"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ru-RU" sz="2000" dirty="0" smtClean="0"/>
              <a:t>Корепанова Марина </a:t>
            </a:r>
            <a:r>
              <a:rPr lang="ru-RU" sz="2000" dirty="0" smtClean="0"/>
              <a:t>Васильевна, доктор педагогических наук, профессор, зав. кафедрой педагогики дошкольного образования ВГСПУ</a:t>
            </a:r>
            <a:endParaRPr lang="ru-RU" sz="2000" dirty="0"/>
          </a:p>
        </p:txBody>
      </p:sp>
    </p:spTree>
    <p:extLst>
      <p:ext uri="{BB962C8B-B14F-4D97-AF65-F5344CB8AC3E}">
        <p14:creationId xmlns:p14="http://schemas.microsoft.com/office/powerpoint/2010/main" val="33370061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b="1" dirty="0" smtClean="0"/>
              <a:t>ПЛАН</a:t>
            </a:r>
            <a:endParaRPr lang="ru-RU" sz="2400" b="1" dirty="0"/>
          </a:p>
        </p:txBody>
      </p:sp>
      <p:sp>
        <p:nvSpPr>
          <p:cNvPr id="3" name="Объект 2"/>
          <p:cNvSpPr>
            <a:spLocks noGrp="1"/>
          </p:cNvSpPr>
          <p:nvPr>
            <p:ph idx="1"/>
          </p:nvPr>
        </p:nvSpPr>
        <p:spPr/>
        <p:txBody>
          <a:bodyPr>
            <a:normAutofit/>
          </a:bodyPr>
          <a:lstStyle/>
          <a:p>
            <a:pPr marL="0" indent="0">
              <a:buNone/>
            </a:pPr>
            <a:r>
              <a:rPr lang="ru-RU" sz="2400" dirty="0" smtClean="0"/>
              <a:t>1. Оценка </a:t>
            </a:r>
            <a:r>
              <a:rPr lang="ru-RU" sz="2400" dirty="0"/>
              <a:t>качества дошкольного образования как международная </a:t>
            </a:r>
            <a:r>
              <a:rPr lang="ru-RU" sz="2400" dirty="0" smtClean="0"/>
              <a:t>проблема.</a:t>
            </a:r>
          </a:p>
          <a:p>
            <a:pPr marL="0" indent="0" algn="just">
              <a:buNone/>
            </a:pPr>
            <a:r>
              <a:rPr lang="ru-RU" sz="2400" dirty="0"/>
              <a:t>2. О</a:t>
            </a:r>
            <a:r>
              <a:rPr lang="ru-RU" sz="2400" dirty="0" smtClean="0"/>
              <a:t>ценка </a:t>
            </a:r>
            <a:r>
              <a:rPr lang="ru-RU" sz="2400" dirty="0"/>
              <a:t>качества дошкольного </a:t>
            </a:r>
            <a:r>
              <a:rPr lang="ru-RU" sz="2400" dirty="0" smtClean="0"/>
              <a:t>образования </a:t>
            </a:r>
            <a:r>
              <a:rPr lang="ru-RU" sz="2400" dirty="0"/>
              <a:t>на уровне дошкольной </a:t>
            </a:r>
            <a:r>
              <a:rPr lang="ru-RU" sz="2400" dirty="0" smtClean="0"/>
              <a:t>организации.</a:t>
            </a:r>
          </a:p>
          <a:p>
            <a:pPr marL="0" indent="0" algn="just">
              <a:buNone/>
            </a:pPr>
            <a:r>
              <a:rPr lang="ru-RU" sz="2400" dirty="0" smtClean="0"/>
              <a:t>3. Диагностика образовательных достижений детей</a:t>
            </a:r>
          </a:p>
          <a:p>
            <a:pPr marL="0" indent="0" algn="just">
              <a:buNone/>
            </a:pPr>
            <a:endParaRPr lang="ru-RU" sz="2400" dirty="0"/>
          </a:p>
        </p:txBody>
      </p:sp>
    </p:spTree>
    <p:extLst>
      <p:ext uri="{BB962C8B-B14F-4D97-AF65-F5344CB8AC3E}">
        <p14:creationId xmlns:p14="http://schemas.microsoft.com/office/powerpoint/2010/main" val="4228350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52231"/>
          </a:xfrm>
        </p:spPr>
        <p:txBody>
          <a:bodyPr>
            <a:normAutofit/>
          </a:bodyPr>
          <a:lstStyle/>
          <a:p>
            <a:pPr algn="ctr"/>
            <a:r>
              <a:rPr lang="ru-RU" sz="2400" b="1" dirty="0" smtClean="0"/>
              <a:t>Оценка качества дошкольного образования как международная проблема</a:t>
            </a:r>
            <a:endParaRPr lang="ru-RU" sz="2400" b="1" dirty="0"/>
          </a:p>
        </p:txBody>
      </p:sp>
      <p:sp>
        <p:nvSpPr>
          <p:cNvPr id="3" name="Объект 2"/>
          <p:cNvSpPr>
            <a:spLocks noGrp="1"/>
          </p:cNvSpPr>
          <p:nvPr>
            <p:ph idx="1"/>
          </p:nvPr>
        </p:nvSpPr>
        <p:spPr>
          <a:xfrm>
            <a:off x="838200" y="1317356"/>
            <a:ext cx="10515600" cy="5540644"/>
          </a:xfrm>
        </p:spPr>
        <p:txBody>
          <a:bodyPr>
            <a:normAutofit lnSpcReduction="10000"/>
          </a:bodyPr>
          <a:lstStyle/>
          <a:p>
            <a:pPr marL="0" indent="0">
              <a:lnSpc>
                <a:spcPct val="120000"/>
              </a:lnSpc>
              <a:spcBef>
                <a:spcPts val="0"/>
              </a:spcBef>
              <a:buNone/>
            </a:pPr>
            <a:r>
              <a:rPr lang="ru-RU" sz="2400" dirty="0"/>
              <a:t>В последние несколько лет тема оценки качества дошкольного образования </a:t>
            </a:r>
          </a:p>
          <a:p>
            <a:pPr marL="0" indent="0">
              <a:lnSpc>
                <a:spcPct val="120000"/>
              </a:lnSpc>
              <a:spcBef>
                <a:spcPts val="0"/>
              </a:spcBef>
              <a:buNone/>
            </a:pPr>
            <a:r>
              <a:rPr lang="ru-RU" sz="2400" dirty="0"/>
              <a:t>уверенно лидирует в пространстве международного обсуждения вопросов, </a:t>
            </a:r>
          </a:p>
          <a:p>
            <a:pPr marL="0" indent="0">
              <a:lnSpc>
                <a:spcPct val="120000"/>
              </a:lnSpc>
              <a:spcBef>
                <a:spcPts val="0"/>
              </a:spcBef>
              <a:buNone/>
            </a:pPr>
            <a:r>
              <a:rPr lang="ru-RU" sz="2400" dirty="0"/>
              <a:t>относящихся к этому уровню образования. </a:t>
            </a:r>
            <a:endParaRPr lang="ru-RU" sz="2400" dirty="0" smtClean="0"/>
          </a:p>
          <a:p>
            <a:pPr marL="0" indent="0">
              <a:lnSpc>
                <a:spcPct val="120000"/>
              </a:lnSpc>
              <a:spcBef>
                <a:spcPts val="0"/>
              </a:spcBef>
              <a:buNone/>
            </a:pPr>
            <a:r>
              <a:rPr lang="ru-RU" sz="2400" dirty="0" smtClean="0"/>
              <a:t>Одним из </a:t>
            </a:r>
            <a:r>
              <a:rPr lang="ru-RU" sz="2400" dirty="0"/>
              <a:t>толчков к этой дискуссии послужило </a:t>
            </a:r>
            <a:r>
              <a:rPr lang="ru-RU" sz="2400" dirty="0" smtClean="0"/>
              <a:t>знаменитое </a:t>
            </a:r>
            <a:r>
              <a:rPr lang="ru-RU" sz="2400" dirty="0" err="1"/>
              <a:t>лонгитюдное</a:t>
            </a:r>
            <a:r>
              <a:rPr lang="ru-RU" sz="2400" dirty="0"/>
              <a:t> исследование </a:t>
            </a:r>
            <a:r>
              <a:rPr lang="ru-RU" sz="2400" dirty="0" smtClean="0"/>
              <a:t>эффективности </a:t>
            </a:r>
            <a:r>
              <a:rPr lang="ru-RU" sz="2400" dirty="0"/>
              <a:t>влияния международной программы дошкольного образования </a:t>
            </a:r>
            <a:r>
              <a:rPr lang="ru-RU" sz="2400" dirty="0" smtClean="0"/>
              <a:t> “</a:t>
            </a:r>
            <a:r>
              <a:rPr lang="ru-RU" sz="2400" dirty="0" err="1"/>
              <a:t>High</a:t>
            </a:r>
            <a:r>
              <a:rPr lang="ru-RU" sz="2400" dirty="0"/>
              <a:t>/</a:t>
            </a:r>
            <a:r>
              <a:rPr lang="ru-RU" sz="2400" dirty="0" err="1"/>
              <a:t>Scope</a:t>
            </a:r>
            <a:r>
              <a:rPr lang="ru-RU" sz="2400" dirty="0"/>
              <a:t>” </a:t>
            </a:r>
            <a:r>
              <a:rPr lang="ru-RU" sz="2400" dirty="0" smtClean="0"/>
              <a:t>(«Высокая оценка», «Высокие показатели») </a:t>
            </a:r>
            <a:r>
              <a:rPr lang="ru-RU" sz="2400" dirty="0"/>
              <a:t>на жизненные результаты ее </a:t>
            </a:r>
            <a:r>
              <a:rPr lang="ru-RU" sz="2400" dirty="0" smtClean="0"/>
              <a:t>воспитанников, </a:t>
            </a:r>
            <a:r>
              <a:rPr lang="ru-RU" sz="2400" dirty="0"/>
              <a:t>которое фактически засвидетельствовало критическую важность образования маленьких детей с точки зрения дальнейшей перспективы всей их жизни. </a:t>
            </a:r>
            <a:r>
              <a:rPr lang="ru-RU" sz="2400" dirty="0" smtClean="0"/>
              <a:t>Его </a:t>
            </a:r>
            <a:r>
              <a:rPr lang="ru-RU" sz="2400" dirty="0"/>
              <a:t>результаты оказались настолько убедительными и впечатляющими, что послужили для политиков множества стран основанием для принятия в этих странах поворотных решений о преобразовании разрозненных и по-разному организованных дошкольных сервисов в </a:t>
            </a:r>
            <a:r>
              <a:rPr lang="ru-RU" sz="2400" dirty="0" smtClean="0"/>
              <a:t>систему дошкольного </a:t>
            </a:r>
            <a:r>
              <a:rPr lang="ru-RU" sz="2400" dirty="0"/>
              <a:t>образования. </a:t>
            </a:r>
            <a:endParaRPr lang="ru-RU" sz="2400" dirty="0" smtClean="0"/>
          </a:p>
          <a:p>
            <a:pPr indent="457200">
              <a:lnSpc>
                <a:spcPct val="120000"/>
              </a:lnSpc>
              <a:spcBef>
                <a:spcPts val="0"/>
              </a:spcBef>
            </a:pPr>
            <a:endParaRPr lang="ru-RU" dirty="0"/>
          </a:p>
        </p:txBody>
      </p:sp>
    </p:spTree>
    <p:extLst>
      <p:ext uri="{BB962C8B-B14F-4D97-AF65-F5344CB8AC3E}">
        <p14:creationId xmlns:p14="http://schemas.microsoft.com/office/powerpoint/2010/main" val="7639784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52231"/>
          </a:xfrm>
        </p:spPr>
        <p:txBody>
          <a:bodyPr>
            <a:normAutofit/>
          </a:bodyPr>
          <a:lstStyle/>
          <a:p>
            <a:pPr algn="ctr"/>
            <a:r>
              <a:rPr lang="ru-RU" sz="2400" b="1" dirty="0" smtClean="0"/>
              <a:t>Постановка проблемы: </a:t>
            </a:r>
            <a:br>
              <a:rPr lang="ru-RU" sz="2400" b="1" dirty="0" smtClean="0"/>
            </a:br>
            <a:r>
              <a:rPr lang="ru-RU" sz="2400" b="1" dirty="0" smtClean="0"/>
              <a:t>как достичь </a:t>
            </a:r>
            <a:r>
              <a:rPr lang="ru-RU" sz="2400" b="1" dirty="0"/>
              <a:t>качества </a:t>
            </a:r>
            <a:r>
              <a:rPr lang="ru-RU" sz="2400" b="1" dirty="0" smtClean="0"/>
              <a:t>дошкольного образования?</a:t>
            </a:r>
            <a:endParaRPr lang="ru-RU" sz="2400" b="1" dirty="0"/>
          </a:p>
        </p:txBody>
      </p:sp>
      <p:sp>
        <p:nvSpPr>
          <p:cNvPr id="3" name="Объект 2"/>
          <p:cNvSpPr>
            <a:spLocks noGrp="1"/>
          </p:cNvSpPr>
          <p:nvPr>
            <p:ph idx="1"/>
          </p:nvPr>
        </p:nvSpPr>
        <p:spPr>
          <a:xfrm>
            <a:off x="838200" y="1317356"/>
            <a:ext cx="10515600" cy="5540644"/>
          </a:xfrm>
        </p:spPr>
        <p:txBody>
          <a:bodyPr>
            <a:normAutofit/>
          </a:bodyPr>
          <a:lstStyle/>
          <a:p>
            <a:pPr indent="0">
              <a:lnSpc>
                <a:spcPct val="120000"/>
              </a:lnSpc>
              <a:spcBef>
                <a:spcPts val="0"/>
              </a:spcBef>
              <a:buNone/>
            </a:pPr>
            <a:r>
              <a:rPr lang="ru-RU" sz="2000" dirty="0" smtClean="0"/>
              <a:t>1) Достаточно </a:t>
            </a:r>
            <a:r>
              <a:rPr lang="ru-RU" sz="2000" dirty="0"/>
              <a:t>ли просто заниматься с детьми в определенном возрасте, чтобы добиться улучшения их показателей в течение всей жизни, или существуют особые </a:t>
            </a:r>
            <a:r>
              <a:rPr lang="ru-RU" sz="2000" dirty="0" smtClean="0"/>
              <a:t>программы, </a:t>
            </a:r>
            <a:r>
              <a:rPr lang="ru-RU" sz="2000" dirty="0"/>
              <a:t>которые </a:t>
            </a:r>
            <a:r>
              <a:rPr lang="ru-RU" sz="2000" dirty="0" smtClean="0"/>
              <a:t>способны </a:t>
            </a:r>
            <a:r>
              <a:rPr lang="ru-RU" sz="2000" dirty="0"/>
              <a:t>привести к таким важным результатам? </a:t>
            </a:r>
            <a:endParaRPr lang="ru-RU" sz="2000" dirty="0" smtClean="0"/>
          </a:p>
          <a:p>
            <a:pPr indent="0">
              <a:lnSpc>
                <a:spcPct val="120000"/>
              </a:lnSpc>
              <a:spcBef>
                <a:spcPts val="0"/>
              </a:spcBef>
              <a:buNone/>
            </a:pPr>
            <a:r>
              <a:rPr lang="ru-RU" sz="2000" dirty="0" smtClean="0"/>
              <a:t>2) Или необходимо сформулировать некий </a:t>
            </a:r>
            <a:r>
              <a:rPr lang="ru-RU" sz="2000" dirty="0"/>
              <a:t>комплекс характеристик, которые при их воплощении в программах </a:t>
            </a:r>
            <a:r>
              <a:rPr lang="ru-RU" sz="2000" dirty="0" smtClean="0"/>
              <a:t>могли </a:t>
            </a:r>
            <a:r>
              <a:rPr lang="ru-RU" sz="2000" dirty="0"/>
              <a:t>бы привести к </a:t>
            </a:r>
            <a:r>
              <a:rPr lang="ru-RU" sz="2000" dirty="0" smtClean="0"/>
              <a:t> достижению </a:t>
            </a:r>
            <a:r>
              <a:rPr lang="ru-RU" sz="2000" dirty="0"/>
              <a:t>желаемых результатов? </a:t>
            </a:r>
            <a:r>
              <a:rPr lang="ru-RU" sz="2000" dirty="0" smtClean="0"/>
              <a:t>Это стало причиной необходимости постановки </a:t>
            </a:r>
            <a:r>
              <a:rPr lang="ru-RU" sz="2000" b="1" dirty="0" smtClean="0"/>
              <a:t>проблемы </a:t>
            </a:r>
            <a:r>
              <a:rPr lang="ru-RU" sz="2000" b="1" dirty="0"/>
              <a:t>качества </a:t>
            </a:r>
            <a:r>
              <a:rPr lang="ru-RU" sz="2000" b="1" dirty="0" smtClean="0"/>
              <a:t>дошкольного образования</a:t>
            </a:r>
            <a:r>
              <a:rPr lang="ru-RU" sz="2000" dirty="0" smtClean="0"/>
              <a:t>. </a:t>
            </a:r>
          </a:p>
          <a:p>
            <a:pPr indent="0">
              <a:lnSpc>
                <a:spcPct val="120000"/>
              </a:lnSpc>
              <a:spcBef>
                <a:spcPts val="0"/>
              </a:spcBef>
              <a:buNone/>
            </a:pPr>
            <a:endParaRPr lang="ru-RU" sz="2000" dirty="0" smtClean="0"/>
          </a:p>
          <a:p>
            <a:pPr indent="0">
              <a:lnSpc>
                <a:spcPct val="120000"/>
              </a:lnSpc>
              <a:spcBef>
                <a:spcPts val="0"/>
              </a:spcBef>
              <a:buNone/>
            </a:pPr>
            <a:r>
              <a:rPr lang="ru-RU" sz="2000" dirty="0" smtClean="0"/>
              <a:t>ЧТО ТАКОЕ КАЧЕСТВО ? </a:t>
            </a:r>
            <a:r>
              <a:rPr lang="ru-RU" sz="2000" dirty="0"/>
              <a:t>Э</a:t>
            </a:r>
            <a:r>
              <a:rPr lang="ru-RU" sz="2000" dirty="0" smtClean="0"/>
              <a:t>то  </a:t>
            </a:r>
            <a:r>
              <a:rPr lang="ru-RU" sz="2000" dirty="0"/>
              <a:t>соответствие </a:t>
            </a:r>
            <a:r>
              <a:rPr lang="ru-RU" sz="2000" dirty="0" smtClean="0"/>
              <a:t>объекта установленным  </a:t>
            </a:r>
            <a:r>
              <a:rPr lang="ru-RU" sz="2000" dirty="0"/>
              <a:t>стандартам.</a:t>
            </a:r>
          </a:p>
          <a:p>
            <a:pPr indent="0">
              <a:lnSpc>
                <a:spcPct val="120000"/>
              </a:lnSpc>
              <a:spcBef>
                <a:spcPts val="0"/>
              </a:spcBef>
              <a:buNone/>
            </a:pPr>
            <a:endParaRPr lang="ru-RU" dirty="0" smtClean="0"/>
          </a:p>
          <a:p>
            <a:pPr indent="0">
              <a:lnSpc>
                <a:spcPct val="120000"/>
              </a:lnSpc>
              <a:spcBef>
                <a:spcPts val="0"/>
              </a:spcBef>
              <a:buNone/>
            </a:pPr>
            <a:endParaRPr lang="ru-RU" dirty="0"/>
          </a:p>
          <a:p>
            <a:pPr indent="457200">
              <a:lnSpc>
                <a:spcPct val="120000"/>
              </a:lnSpc>
              <a:spcBef>
                <a:spcPts val="0"/>
              </a:spcBef>
            </a:pPr>
            <a:endParaRPr lang="ru-RU" dirty="0"/>
          </a:p>
        </p:txBody>
      </p:sp>
    </p:spTree>
    <p:extLst>
      <p:ext uri="{BB962C8B-B14F-4D97-AF65-F5344CB8AC3E}">
        <p14:creationId xmlns:p14="http://schemas.microsoft.com/office/powerpoint/2010/main" val="6746020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52231"/>
          </a:xfrm>
        </p:spPr>
        <p:txBody>
          <a:bodyPr>
            <a:normAutofit/>
          </a:bodyPr>
          <a:lstStyle/>
          <a:p>
            <a:pPr algn="ctr"/>
            <a:r>
              <a:rPr lang="ru-RU" sz="2400" b="1" dirty="0" smtClean="0"/>
              <a:t>Что такое качество образования?</a:t>
            </a:r>
            <a:endParaRPr lang="ru-RU" sz="2400" b="1" dirty="0"/>
          </a:p>
        </p:txBody>
      </p:sp>
      <p:sp>
        <p:nvSpPr>
          <p:cNvPr id="3" name="Объект 2"/>
          <p:cNvSpPr>
            <a:spLocks noGrp="1"/>
          </p:cNvSpPr>
          <p:nvPr>
            <p:ph idx="1"/>
          </p:nvPr>
        </p:nvSpPr>
        <p:spPr>
          <a:xfrm>
            <a:off x="838200" y="1317356"/>
            <a:ext cx="10515600" cy="5540644"/>
          </a:xfrm>
        </p:spPr>
        <p:txBody>
          <a:bodyPr>
            <a:normAutofit/>
          </a:bodyPr>
          <a:lstStyle/>
          <a:p>
            <a:pPr marL="342900" lvl="0" indent="-342900" eaLnBrk="0" fontAlgn="base" hangingPunct="0">
              <a:lnSpc>
                <a:spcPct val="100000"/>
              </a:lnSpc>
              <a:spcBef>
                <a:spcPct val="20000"/>
              </a:spcBef>
              <a:spcAft>
                <a:spcPct val="0"/>
              </a:spcAft>
              <a:buClr>
                <a:srgbClr val="996666"/>
              </a:buClr>
              <a:buSzPct val="80000"/>
              <a:buFont typeface="Wingdings" panose="05000000000000000000" pitchFamily="2" charset="2"/>
              <a:buChar char="l"/>
            </a:pPr>
            <a:r>
              <a:rPr lang="ru-RU" sz="2000" b="1" kern="0" dirty="0">
                <a:solidFill>
                  <a:srgbClr val="000000"/>
                </a:solidFill>
                <a:latin typeface="Arial"/>
              </a:rPr>
              <a:t>Качество образования </a:t>
            </a:r>
            <a:r>
              <a:rPr lang="ru-RU" sz="2000" kern="0" dirty="0">
                <a:solidFill>
                  <a:srgbClr val="000000"/>
                </a:solidFill>
                <a:latin typeface="Arial"/>
              </a:rPr>
              <a:t>– комплексная характеристика образовательной деятельности и подготовки обучающегося, выражающая степень их соответствия федеральным государственным образовательным стандартам, и (или) потребностям физического или юридического лица, в интересах которого осуществляется образовательная деятельность, в том числе степень достижения планируемых результатов образовательной программы (п. 29 ст. 2 Закона от 29 декабря 2012 г. № 273-ФЗ «Об образовании в Российской Федерации</a:t>
            </a:r>
            <a:r>
              <a:rPr lang="ru-RU" sz="2000" kern="0" dirty="0" smtClean="0">
                <a:solidFill>
                  <a:srgbClr val="000000"/>
                </a:solidFill>
                <a:latin typeface="Arial"/>
              </a:rPr>
              <a:t>»).</a:t>
            </a:r>
          </a:p>
          <a:p>
            <a:r>
              <a:rPr lang="ru-RU" sz="1800" b="1" dirty="0">
                <a:solidFill>
                  <a:srgbClr val="111111"/>
                </a:solidFill>
                <a:latin typeface="Arial" panose="020B0604020202020204" pitchFamily="34" charset="0"/>
              </a:rPr>
              <a:t>Качество дошкольного образования -это качество жизни </a:t>
            </a:r>
            <a:r>
              <a:rPr lang="ru-RU" sz="1800" b="1" dirty="0" smtClean="0">
                <a:solidFill>
                  <a:srgbClr val="111111"/>
                </a:solidFill>
                <a:latin typeface="Arial" panose="020B0604020202020204" pitchFamily="34" charset="0"/>
              </a:rPr>
              <a:t>ребёнка</a:t>
            </a:r>
            <a:r>
              <a:rPr lang="ru-RU" sz="1800" dirty="0">
                <a:solidFill>
                  <a:srgbClr val="111111"/>
                </a:solidFill>
                <a:latin typeface="Arial" panose="020B0604020202020204" pitchFamily="34" charset="0"/>
              </a:rPr>
              <a:t> </a:t>
            </a:r>
            <a:r>
              <a:rPr lang="ru-RU" sz="1800" dirty="0" smtClean="0">
                <a:solidFill>
                  <a:srgbClr val="111111"/>
                </a:solidFill>
                <a:latin typeface="Arial" panose="020B0604020202020204" pitchFamily="34" charset="0"/>
              </a:rPr>
              <a:t>(В</a:t>
            </a:r>
            <a:r>
              <a:rPr lang="ru-RU" sz="1800" dirty="0">
                <a:solidFill>
                  <a:srgbClr val="111111"/>
                </a:solidFill>
                <a:latin typeface="Arial" panose="020B0604020202020204" pitchFamily="34" charset="0"/>
              </a:rPr>
              <a:t>. И. </a:t>
            </a:r>
            <a:r>
              <a:rPr lang="ru-RU" sz="1800" dirty="0" err="1" smtClean="0">
                <a:solidFill>
                  <a:srgbClr val="111111"/>
                </a:solidFill>
                <a:latin typeface="Arial" panose="020B0604020202020204" pitchFamily="34" charset="0"/>
              </a:rPr>
              <a:t>Слободчиков</a:t>
            </a:r>
            <a:r>
              <a:rPr lang="ru-RU" sz="1800" dirty="0" smtClean="0">
                <a:solidFill>
                  <a:srgbClr val="111111"/>
                </a:solidFill>
                <a:latin typeface="Arial" panose="020B0604020202020204" pitchFamily="34" charset="0"/>
              </a:rPr>
              <a:t>).</a:t>
            </a:r>
            <a:endParaRPr lang="ru-RU" sz="1800" dirty="0">
              <a:solidFill>
                <a:srgbClr val="111111"/>
              </a:solidFill>
              <a:latin typeface="Arial" panose="020B0604020202020204" pitchFamily="34" charset="0"/>
            </a:endParaRPr>
          </a:p>
          <a:p>
            <a:pPr marL="342900" lvl="0" indent="-342900" eaLnBrk="0" fontAlgn="base" hangingPunct="0">
              <a:lnSpc>
                <a:spcPct val="100000"/>
              </a:lnSpc>
              <a:spcBef>
                <a:spcPct val="20000"/>
              </a:spcBef>
              <a:spcAft>
                <a:spcPct val="0"/>
              </a:spcAft>
              <a:buClr>
                <a:srgbClr val="996666"/>
              </a:buClr>
              <a:buSzPct val="80000"/>
              <a:buFont typeface="Wingdings" panose="05000000000000000000" pitchFamily="2" charset="2"/>
              <a:buChar char="l"/>
            </a:pPr>
            <a:endParaRPr lang="ru-RU" sz="2000" kern="0" dirty="0">
              <a:solidFill>
                <a:srgbClr val="000000"/>
              </a:solidFill>
              <a:latin typeface="Arial"/>
            </a:endParaRPr>
          </a:p>
          <a:p>
            <a:pPr marL="342900" lvl="0" indent="-342900" eaLnBrk="0" fontAlgn="base" hangingPunct="0">
              <a:lnSpc>
                <a:spcPct val="100000"/>
              </a:lnSpc>
              <a:spcBef>
                <a:spcPct val="20000"/>
              </a:spcBef>
              <a:spcAft>
                <a:spcPct val="0"/>
              </a:spcAft>
              <a:buClr>
                <a:srgbClr val="996666"/>
              </a:buClr>
              <a:buSzPct val="80000"/>
              <a:buFont typeface="Wingdings" panose="05000000000000000000" pitchFamily="2" charset="2"/>
              <a:buChar char="l"/>
            </a:pPr>
            <a:r>
              <a:rPr lang="ru-RU" sz="2000" b="1" kern="0" dirty="0" smtClean="0">
                <a:solidFill>
                  <a:srgbClr val="000000"/>
                </a:solidFill>
                <a:latin typeface="Arial"/>
              </a:rPr>
              <a:t>Под </a:t>
            </a:r>
            <a:r>
              <a:rPr lang="ru-RU" sz="2000" b="1" kern="0" dirty="0">
                <a:solidFill>
                  <a:srgbClr val="000000"/>
                </a:solidFill>
                <a:latin typeface="Arial"/>
              </a:rPr>
              <a:t>качеством дошкольного образования </a:t>
            </a:r>
            <a:r>
              <a:rPr lang="ru-RU" sz="2000" kern="0" dirty="0">
                <a:solidFill>
                  <a:srgbClr val="000000"/>
                </a:solidFill>
                <a:latin typeface="Arial"/>
              </a:rPr>
              <a:t>понимается соответствие системы дошкольного образования ожиданиям и требованиям государства – федеральным государственным образовательным стандартам дошкольного образования (далее – ФГОС ДО), общества и различных групп потребителей: детей, родителей, педагогов дошкольного образовательного учреждения, учителей начальной школы.</a:t>
            </a:r>
          </a:p>
          <a:p>
            <a:pPr indent="0">
              <a:lnSpc>
                <a:spcPct val="120000"/>
              </a:lnSpc>
              <a:spcBef>
                <a:spcPts val="0"/>
              </a:spcBef>
              <a:buNone/>
            </a:pPr>
            <a:endParaRPr lang="ru-RU" dirty="0" smtClean="0"/>
          </a:p>
          <a:p>
            <a:pPr indent="0">
              <a:lnSpc>
                <a:spcPct val="120000"/>
              </a:lnSpc>
              <a:spcBef>
                <a:spcPts val="0"/>
              </a:spcBef>
              <a:buNone/>
            </a:pPr>
            <a:endParaRPr lang="ru-RU" dirty="0"/>
          </a:p>
          <a:p>
            <a:pPr indent="457200">
              <a:lnSpc>
                <a:spcPct val="120000"/>
              </a:lnSpc>
              <a:spcBef>
                <a:spcPts val="0"/>
              </a:spcBef>
            </a:pPr>
            <a:endParaRPr lang="ru-RU" dirty="0"/>
          </a:p>
        </p:txBody>
      </p:sp>
    </p:spTree>
    <p:extLst>
      <p:ext uri="{BB962C8B-B14F-4D97-AF65-F5344CB8AC3E}">
        <p14:creationId xmlns:p14="http://schemas.microsoft.com/office/powerpoint/2010/main" val="3414955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3443"/>
          </a:xfrm>
        </p:spPr>
        <p:txBody>
          <a:bodyPr>
            <a:normAutofit/>
          </a:bodyPr>
          <a:lstStyle/>
          <a:p>
            <a:pPr algn="ctr"/>
            <a:r>
              <a:rPr lang="ru-RU" sz="2000" b="1" dirty="0" smtClean="0"/>
              <a:t>Нормативно-правовые основы оценки качества образования</a:t>
            </a:r>
            <a:endParaRPr lang="ru-RU" sz="2000" b="1" dirty="0"/>
          </a:p>
        </p:txBody>
      </p:sp>
      <p:sp>
        <p:nvSpPr>
          <p:cNvPr id="3" name="Объект 2"/>
          <p:cNvSpPr>
            <a:spLocks noGrp="1"/>
          </p:cNvSpPr>
          <p:nvPr>
            <p:ph idx="1"/>
          </p:nvPr>
        </p:nvSpPr>
        <p:spPr>
          <a:xfrm>
            <a:off x="838200" y="978568"/>
            <a:ext cx="10515600" cy="5879432"/>
          </a:xfrm>
        </p:spPr>
        <p:txBody>
          <a:bodyPr>
            <a:normAutofit/>
          </a:bodyPr>
          <a:lstStyle/>
          <a:p>
            <a:pPr marL="342900" lvl="0" indent="-342900" eaLnBrk="0" fontAlgn="base" hangingPunct="0">
              <a:lnSpc>
                <a:spcPct val="100000"/>
              </a:lnSpc>
              <a:spcBef>
                <a:spcPct val="20000"/>
              </a:spcBef>
              <a:spcAft>
                <a:spcPct val="0"/>
              </a:spcAft>
              <a:buClr>
                <a:srgbClr val="996666"/>
              </a:buClr>
              <a:buSzPct val="80000"/>
              <a:buFont typeface="Wingdings" panose="05000000000000000000" pitchFamily="2" charset="2"/>
              <a:buChar char="l"/>
              <a:defRPr/>
            </a:pPr>
            <a:r>
              <a:rPr lang="ru-RU" sz="1800" kern="0" dirty="0" smtClean="0">
                <a:solidFill>
                  <a:srgbClr val="000000"/>
                </a:solidFill>
                <a:latin typeface="Arial"/>
              </a:rPr>
              <a:t>Оценка </a:t>
            </a:r>
            <a:r>
              <a:rPr lang="ru-RU" sz="1800" kern="0" dirty="0">
                <a:solidFill>
                  <a:srgbClr val="000000"/>
                </a:solidFill>
                <a:latin typeface="Arial"/>
              </a:rPr>
              <a:t>качества дошкольного образования </a:t>
            </a:r>
            <a:r>
              <a:rPr lang="ru-RU" sz="1800" kern="0" dirty="0" smtClean="0">
                <a:solidFill>
                  <a:srgbClr val="000000"/>
                </a:solidFill>
                <a:latin typeface="Arial"/>
              </a:rPr>
              <a:t> осуществляется </a:t>
            </a:r>
            <a:r>
              <a:rPr lang="ru-RU" sz="1800" kern="0" dirty="0">
                <a:solidFill>
                  <a:srgbClr val="000000"/>
                </a:solidFill>
                <a:latin typeface="Arial"/>
              </a:rPr>
              <a:t>в соответствии с </a:t>
            </a:r>
            <a:r>
              <a:rPr lang="ru-RU" sz="1800" b="1" kern="0" dirty="0">
                <a:solidFill>
                  <a:srgbClr val="000000"/>
                </a:solidFill>
                <a:latin typeface="Arial"/>
              </a:rPr>
              <a:t>законодательно закрепленной ответственностью </a:t>
            </a:r>
            <a:r>
              <a:rPr lang="ru-RU" sz="1800" kern="0" dirty="0">
                <a:solidFill>
                  <a:srgbClr val="000000"/>
                </a:solidFill>
                <a:latin typeface="Arial"/>
              </a:rPr>
              <a:t>за предоставление доступного, качественного дошкольного образования:</a:t>
            </a:r>
          </a:p>
          <a:p>
            <a:pPr marL="0" lvl="0" indent="0" eaLnBrk="0" fontAlgn="base" hangingPunct="0">
              <a:lnSpc>
                <a:spcPct val="100000"/>
              </a:lnSpc>
              <a:spcBef>
                <a:spcPct val="20000"/>
              </a:spcBef>
              <a:spcAft>
                <a:spcPct val="0"/>
              </a:spcAft>
              <a:buClr>
                <a:srgbClr val="996666"/>
              </a:buClr>
              <a:buSzPct val="80000"/>
              <a:buNone/>
              <a:defRPr/>
            </a:pPr>
            <a:r>
              <a:rPr lang="ru-RU" sz="1800" kern="0" dirty="0">
                <a:solidFill>
                  <a:srgbClr val="000000"/>
                </a:solidFill>
                <a:latin typeface="Arial"/>
              </a:rPr>
              <a:t>- на уровне региона и муниципалитета;</a:t>
            </a:r>
          </a:p>
          <a:p>
            <a:pPr lvl="0" eaLnBrk="0" fontAlgn="base" hangingPunct="0">
              <a:lnSpc>
                <a:spcPct val="100000"/>
              </a:lnSpc>
              <a:spcBef>
                <a:spcPct val="20000"/>
              </a:spcBef>
              <a:spcAft>
                <a:spcPct val="0"/>
              </a:spcAft>
              <a:buClr>
                <a:srgbClr val="996666"/>
              </a:buClr>
              <a:buSzPct val="80000"/>
              <a:buFontTx/>
              <a:buChar char="-"/>
              <a:defRPr/>
            </a:pPr>
            <a:r>
              <a:rPr lang="ru-RU" sz="1800" kern="0" dirty="0" smtClean="0">
                <a:solidFill>
                  <a:srgbClr val="000000"/>
                </a:solidFill>
                <a:latin typeface="Arial"/>
              </a:rPr>
              <a:t>на уровне </a:t>
            </a:r>
            <a:r>
              <a:rPr lang="ru-RU" sz="1800" kern="0" dirty="0">
                <a:solidFill>
                  <a:srgbClr val="000000"/>
                </a:solidFill>
                <a:latin typeface="Arial"/>
              </a:rPr>
              <a:t>отдельной дошкольной образовательной организации</a:t>
            </a:r>
            <a:r>
              <a:rPr lang="ru-RU" sz="1800" kern="0" dirty="0" smtClean="0">
                <a:solidFill>
                  <a:srgbClr val="000000"/>
                </a:solidFill>
                <a:latin typeface="Arial"/>
              </a:rPr>
              <a:t>.</a:t>
            </a:r>
          </a:p>
          <a:p>
            <a:pPr lvl="0" eaLnBrk="0" fontAlgn="base" hangingPunct="0">
              <a:lnSpc>
                <a:spcPct val="100000"/>
              </a:lnSpc>
              <a:spcBef>
                <a:spcPct val="20000"/>
              </a:spcBef>
              <a:spcAft>
                <a:spcPct val="0"/>
              </a:spcAft>
              <a:buClr>
                <a:srgbClr val="996666"/>
              </a:buClr>
              <a:buSzPct val="80000"/>
              <a:buFontTx/>
              <a:buChar char="-"/>
              <a:defRPr/>
            </a:pPr>
            <a:endParaRPr lang="ru-RU" sz="1800" kern="0" dirty="0" smtClean="0">
              <a:solidFill>
                <a:srgbClr val="000000"/>
              </a:solidFill>
              <a:latin typeface="Arial"/>
            </a:endParaRP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kern="0" dirty="0" smtClean="0">
                <a:solidFill>
                  <a:srgbClr val="000000"/>
                </a:solidFill>
              </a:rPr>
              <a:t>Закон от 29 декабря 2012 г. № 273-ФЗ «Об образовании в Российской Федерации»;</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kern="0" dirty="0" smtClean="0">
                <a:solidFill>
                  <a:srgbClr val="000000"/>
                </a:solidFill>
              </a:rPr>
              <a:t>Постановление Правительства РФ от 5 августа 2013 г. № 662 «Об осуществлении мониторинга системы образования»;</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kern="0" dirty="0" smtClean="0">
                <a:solidFill>
                  <a:srgbClr val="000000"/>
                </a:solidFill>
              </a:rPr>
              <a:t>Приказ </a:t>
            </a:r>
            <a:r>
              <a:rPr lang="ru-RU" sz="1600" kern="0" dirty="0" err="1" smtClean="0">
                <a:solidFill>
                  <a:srgbClr val="000000"/>
                </a:solidFill>
              </a:rPr>
              <a:t>Минобрнауки</a:t>
            </a:r>
            <a:r>
              <a:rPr lang="ru-RU" sz="1600" kern="0" dirty="0" smtClean="0">
                <a:solidFill>
                  <a:srgbClr val="000000"/>
                </a:solidFill>
              </a:rPr>
              <a:t> России от 17 октября 2013 г. № 1155 «Об утверждении ФГОС ДО» </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kern="0" dirty="0" smtClean="0">
                <a:solidFill>
                  <a:srgbClr val="000000"/>
                </a:solidFill>
              </a:rPr>
              <a:t>Приказ </a:t>
            </a:r>
            <a:r>
              <a:rPr lang="ru-RU" sz="1600" kern="0" dirty="0" err="1" smtClean="0">
                <a:solidFill>
                  <a:srgbClr val="000000"/>
                </a:solidFill>
              </a:rPr>
              <a:t>Минобрнауки</a:t>
            </a:r>
            <a:r>
              <a:rPr lang="ru-RU" sz="1600" kern="0" dirty="0" smtClean="0">
                <a:solidFill>
                  <a:srgbClr val="000000"/>
                </a:solidFill>
              </a:rPr>
              <a:t> России от 14 июня 2013 г. № 462 «Об утверждении Порядка проведения </a:t>
            </a:r>
            <a:r>
              <a:rPr lang="ru-RU" sz="1600" kern="0" dirty="0" err="1" smtClean="0">
                <a:solidFill>
                  <a:srgbClr val="000000"/>
                </a:solidFill>
              </a:rPr>
              <a:t>самообследования</a:t>
            </a:r>
            <a:r>
              <a:rPr lang="ru-RU" sz="1600" kern="0" dirty="0" smtClean="0">
                <a:solidFill>
                  <a:srgbClr val="000000"/>
                </a:solidFill>
              </a:rPr>
              <a:t> образовательной организацией»;</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kern="0" dirty="0" smtClean="0">
                <a:solidFill>
                  <a:srgbClr val="000000"/>
                </a:solidFill>
              </a:rPr>
              <a:t>Приказ </a:t>
            </a:r>
            <a:r>
              <a:rPr lang="ru-RU" sz="1600" kern="0" dirty="0" err="1" smtClean="0">
                <a:solidFill>
                  <a:srgbClr val="000000"/>
                </a:solidFill>
              </a:rPr>
              <a:t>Минобрнауки</a:t>
            </a:r>
            <a:r>
              <a:rPr lang="ru-RU" sz="1600" kern="0" dirty="0" smtClean="0">
                <a:solidFill>
                  <a:srgbClr val="000000"/>
                </a:solidFill>
              </a:rPr>
              <a:t> России от 5 декабря 2014 г. № 1547 «Об утверждении показателей, характеризующих общие критерии оценки качества образовательной деятельности организаций, осуществляющих образовательную деятельность».</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dirty="0" smtClean="0">
                <a:solidFill>
                  <a:prstClr val="black"/>
                </a:solidFill>
                <a:ea typeface="Calibri" panose="020F0502020204030204" pitchFamily="34" charset="0"/>
                <a:cs typeface="Times New Roman" panose="02020603050405020304" pitchFamily="18" charset="0"/>
              </a:rPr>
              <a:t>Приказ  Министерства просвещения РФ </a:t>
            </a:r>
            <a:r>
              <a:rPr lang="ru-RU" sz="1600" dirty="0" smtClean="0">
                <a:solidFill>
                  <a:srgbClr val="333333"/>
                </a:solidFill>
                <a:ea typeface="Calibri" panose="020F0502020204030204" pitchFamily="34" charset="0"/>
                <a:cs typeface="Times New Roman" panose="02020603050405020304" pitchFamily="18" charset="0"/>
              </a:rPr>
              <a:t>от 8 ноября 2022 г. N 955 «</a:t>
            </a:r>
            <a:r>
              <a:rPr lang="ru-RU" sz="1600" dirty="0" smtClean="0">
                <a:solidFill>
                  <a:prstClr val="black"/>
                </a:solidFill>
                <a:ea typeface="Calibri" panose="020F0502020204030204" pitchFamily="34" charset="0"/>
                <a:cs typeface="Times New Roman" panose="02020603050405020304" pitchFamily="18" charset="0"/>
              </a:rPr>
              <a:t>О внесении изменений в некоторые приказы Министерства образования и науки Российской Федерации и Министерства просвещения Российской Федерации, </a:t>
            </a:r>
            <a:r>
              <a:rPr lang="ru-RU" sz="1600" b="1" dirty="0" smtClean="0">
                <a:solidFill>
                  <a:prstClr val="black"/>
                </a:solidFill>
                <a:ea typeface="Calibri" panose="020F0502020204030204" pitchFamily="34" charset="0"/>
                <a:cs typeface="Times New Roman" panose="02020603050405020304" pitchFamily="18" charset="0"/>
              </a:rPr>
              <a:t>касающиеся Федеральных государственных образовательных стандартов </a:t>
            </a:r>
            <a:r>
              <a:rPr lang="ru-RU" sz="1600" dirty="0" smtClean="0">
                <a:solidFill>
                  <a:prstClr val="black"/>
                </a:solidFill>
                <a:ea typeface="Calibri" panose="020F0502020204030204" pitchFamily="34" charset="0"/>
                <a:cs typeface="Times New Roman" panose="02020603050405020304" pitchFamily="18" charset="0"/>
              </a:rPr>
              <a:t>общего образования и образования обучающихся с ограниченными возможностями здоровья и умственной отсталостью (интеллектуальными нарушениями)» </a:t>
            </a:r>
          </a:p>
          <a:p>
            <a:pPr marL="0" lvl="0" indent="342900" eaLnBrk="0" fontAlgn="base" hangingPunct="0">
              <a:lnSpc>
                <a:spcPct val="100000"/>
              </a:lnSpc>
              <a:spcBef>
                <a:spcPts val="0"/>
              </a:spcBef>
              <a:buClr>
                <a:srgbClr val="996666"/>
              </a:buClr>
              <a:buSzPct val="80000"/>
              <a:buFont typeface="Wingdings" panose="05000000000000000000" pitchFamily="2" charset="2"/>
              <a:buChar char="l"/>
              <a:defRPr/>
            </a:pPr>
            <a:r>
              <a:rPr lang="ru-RU" sz="1600" dirty="0" smtClean="0">
                <a:solidFill>
                  <a:prstClr val="black"/>
                </a:solidFill>
              </a:rPr>
              <a:t>Приказ Министерства просвещения РФ от 25.11.2022 г. № 1028 «Об утверждении федеральной образовательной программы дошкольного образования».</a:t>
            </a:r>
          </a:p>
          <a:p>
            <a:pPr lvl="0" eaLnBrk="0" fontAlgn="base" hangingPunct="0">
              <a:lnSpc>
                <a:spcPct val="100000"/>
              </a:lnSpc>
              <a:spcBef>
                <a:spcPct val="20000"/>
              </a:spcBef>
              <a:spcAft>
                <a:spcPct val="0"/>
              </a:spcAft>
              <a:buClr>
                <a:srgbClr val="996666"/>
              </a:buClr>
              <a:buSzPct val="80000"/>
              <a:buFontTx/>
              <a:buChar char="-"/>
              <a:defRPr/>
            </a:pPr>
            <a:endParaRPr lang="ru-RU" sz="1800" kern="0" dirty="0">
              <a:solidFill>
                <a:srgbClr val="000000"/>
              </a:solidFill>
              <a:latin typeface="Arial"/>
            </a:endParaRPr>
          </a:p>
        </p:txBody>
      </p:sp>
    </p:spTree>
    <p:extLst>
      <p:ext uri="{BB962C8B-B14F-4D97-AF65-F5344CB8AC3E}">
        <p14:creationId xmlns:p14="http://schemas.microsoft.com/office/powerpoint/2010/main" val="9307518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3443"/>
          </a:xfrm>
        </p:spPr>
        <p:txBody>
          <a:bodyPr>
            <a:normAutofit/>
          </a:bodyPr>
          <a:lstStyle/>
          <a:p>
            <a:pPr algn="ctr"/>
            <a:r>
              <a:rPr lang="ru-RU" sz="2000" b="1" kern="0" dirty="0">
                <a:solidFill>
                  <a:srgbClr val="000000"/>
                </a:solidFill>
                <a:latin typeface="Arial"/>
              </a:rPr>
              <a:t>На уровне региона и муниципалитета оценивается:</a:t>
            </a:r>
            <a:endParaRPr lang="ru-RU" sz="2000" b="1" dirty="0"/>
          </a:p>
        </p:txBody>
      </p:sp>
      <p:sp>
        <p:nvSpPr>
          <p:cNvPr id="3" name="Объект 2"/>
          <p:cNvSpPr>
            <a:spLocks noGrp="1"/>
          </p:cNvSpPr>
          <p:nvPr>
            <p:ph idx="1"/>
          </p:nvPr>
        </p:nvSpPr>
        <p:spPr>
          <a:xfrm>
            <a:off x="838200" y="978568"/>
            <a:ext cx="10515600" cy="5879432"/>
          </a:xfrm>
        </p:spPr>
        <p:txBody>
          <a:bodyPr>
            <a:normAutofit/>
          </a:bodyPr>
          <a:lstStyle/>
          <a:p>
            <a:pPr marL="342900" lvl="0" indent="-342900" eaLnBrk="0" fontAlgn="base" hangingPunct="0">
              <a:lnSpc>
                <a:spcPct val="100000"/>
              </a:lnSpc>
              <a:spcBef>
                <a:spcPct val="20000"/>
              </a:spcBef>
              <a:spcAft>
                <a:spcPct val="0"/>
              </a:spcAft>
              <a:buClr>
                <a:srgbClr val="996666"/>
              </a:buClr>
              <a:buSzPct val="80000"/>
              <a:buFont typeface="Wingdings" panose="05000000000000000000" pitchFamily="2" charset="2"/>
              <a:buChar char="l"/>
              <a:defRPr/>
            </a:pPr>
            <a:r>
              <a:rPr lang="ru-RU" sz="2000" kern="0" dirty="0">
                <a:solidFill>
                  <a:srgbClr val="000000"/>
                </a:solidFill>
                <a:latin typeface="Arial"/>
              </a:rPr>
              <a:t>качество процессов, регулирующих функционирование региональной и муниципальной систем дошкольного образования:</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 организационно управленческие механизмы и качество управленческих решений, </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 вовлеченность общественности в управление развитием и функционированием системы;</a:t>
            </a:r>
          </a:p>
          <a:p>
            <a:pPr marL="0" lvl="0" indent="0" eaLnBrk="0" fontAlgn="base" hangingPunct="0">
              <a:lnSpc>
                <a:spcPct val="100000"/>
              </a:lnSpc>
              <a:spcBef>
                <a:spcPct val="20000"/>
              </a:spcBef>
              <a:spcAft>
                <a:spcPct val="0"/>
              </a:spcAft>
              <a:buClr>
                <a:srgbClr val="996666"/>
              </a:buClr>
              <a:buSzPct val="80000"/>
              <a:buNone/>
              <a:defRPr/>
            </a:pPr>
            <a:r>
              <a:rPr lang="ru-RU" sz="2000" kern="0" dirty="0" smtClean="0">
                <a:solidFill>
                  <a:srgbClr val="000000"/>
                </a:solidFill>
                <a:latin typeface="Arial"/>
              </a:rPr>
              <a:t>- качество </a:t>
            </a:r>
            <a:r>
              <a:rPr lang="ru-RU" sz="2000" kern="0" dirty="0">
                <a:solidFill>
                  <a:srgbClr val="000000"/>
                </a:solidFill>
                <a:latin typeface="Arial"/>
              </a:rPr>
              <a:t>условий, созданных для образования детей дошкольного возраста:</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 нормативно-правовые, </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 финансовые, </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 система подготовки, переподготовки </a:t>
            </a:r>
            <a:r>
              <a:rPr lang="ru-RU" sz="2000" kern="0" dirty="0" smtClean="0">
                <a:solidFill>
                  <a:srgbClr val="000000"/>
                </a:solidFill>
                <a:latin typeface="Arial"/>
              </a:rPr>
              <a:t>и повышения </a:t>
            </a:r>
            <a:r>
              <a:rPr lang="ru-RU" sz="2000" kern="0" dirty="0">
                <a:solidFill>
                  <a:srgbClr val="000000"/>
                </a:solidFill>
                <a:latin typeface="Arial"/>
              </a:rPr>
              <a:t>квалификации педагогических кадров;</a:t>
            </a:r>
          </a:p>
          <a:p>
            <a:pPr marL="0" lvl="0" indent="0" eaLnBrk="0" fontAlgn="base" hangingPunct="0">
              <a:lnSpc>
                <a:spcPct val="100000"/>
              </a:lnSpc>
              <a:spcBef>
                <a:spcPct val="20000"/>
              </a:spcBef>
              <a:spcAft>
                <a:spcPct val="0"/>
              </a:spcAft>
              <a:buClr>
                <a:srgbClr val="996666"/>
              </a:buClr>
              <a:buSzPct val="80000"/>
              <a:buNone/>
              <a:defRPr/>
            </a:pPr>
            <a:r>
              <a:rPr lang="ru-RU" sz="2000" kern="0" dirty="0">
                <a:solidFill>
                  <a:srgbClr val="000000"/>
                </a:solidFill>
                <a:latin typeface="Arial"/>
              </a:rPr>
              <a:t>-качество результатов дошкольного образования (количественные и качественные результаты).</a:t>
            </a:r>
          </a:p>
          <a:p>
            <a:pPr lvl="0" eaLnBrk="0" fontAlgn="base" hangingPunct="0">
              <a:lnSpc>
                <a:spcPct val="100000"/>
              </a:lnSpc>
              <a:spcBef>
                <a:spcPct val="20000"/>
              </a:spcBef>
              <a:spcAft>
                <a:spcPct val="0"/>
              </a:spcAft>
              <a:buClr>
                <a:srgbClr val="996666"/>
              </a:buClr>
              <a:buSzPct val="80000"/>
              <a:buFontTx/>
              <a:buChar char="-"/>
              <a:defRPr/>
            </a:pPr>
            <a:endParaRPr lang="ru-RU" sz="1800" kern="0" dirty="0">
              <a:solidFill>
                <a:srgbClr val="000000"/>
              </a:solidFill>
              <a:latin typeface="Arial"/>
            </a:endParaRPr>
          </a:p>
        </p:txBody>
      </p:sp>
    </p:spTree>
    <p:extLst>
      <p:ext uri="{BB962C8B-B14F-4D97-AF65-F5344CB8AC3E}">
        <p14:creationId xmlns:p14="http://schemas.microsoft.com/office/powerpoint/2010/main" val="3351477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3443"/>
          </a:xfrm>
        </p:spPr>
        <p:txBody>
          <a:bodyPr>
            <a:normAutofit/>
          </a:bodyPr>
          <a:lstStyle/>
          <a:p>
            <a:pPr algn="ctr"/>
            <a:r>
              <a:rPr lang="ru-RU" sz="2000" b="1" kern="0" dirty="0">
                <a:solidFill>
                  <a:srgbClr val="000000"/>
                </a:solidFill>
                <a:latin typeface="Arial"/>
              </a:rPr>
              <a:t>На уровне отдельной дошкольной образовательной организации </a:t>
            </a:r>
            <a:endParaRPr lang="ru-RU" sz="2000" b="1" dirty="0"/>
          </a:p>
        </p:txBody>
      </p:sp>
      <p:sp>
        <p:nvSpPr>
          <p:cNvPr id="3" name="Объект 2"/>
          <p:cNvSpPr>
            <a:spLocks noGrp="1"/>
          </p:cNvSpPr>
          <p:nvPr>
            <p:ph idx="1"/>
          </p:nvPr>
        </p:nvSpPr>
        <p:spPr>
          <a:xfrm>
            <a:off x="838200" y="978568"/>
            <a:ext cx="10515600" cy="5879432"/>
          </a:xfrm>
        </p:spPr>
        <p:txBody>
          <a:bodyPr>
            <a:normAutofit/>
          </a:bodyPr>
          <a:lstStyle/>
          <a:p>
            <a:pPr marL="0" lvl="0" indent="457200" eaLnBrk="0" fontAlgn="base" hangingPunct="0">
              <a:lnSpc>
                <a:spcPct val="100000"/>
              </a:lnSpc>
              <a:spcBef>
                <a:spcPct val="0"/>
              </a:spcBef>
              <a:spcAft>
                <a:spcPct val="0"/>
              </a:spcAft>
              <a:buClr>
                <a:srgbClr val="996666"/>
              </a:buClr>
              <a:buSzPct val="80000"/>
              <a:buNone/>
            </a:pPr>
            <a:r>
              <a:rPr lang="ru-RU" sz="2000" kern="0" dirty="0">
                <a:solidFill>
                  <a:srgbClr val="000000"/>
                </a:solidFill>
                <a:latin typeface="Arial"/>
              </a:rPr>
              <a:t>На уровне отдельной дошкольной образовательной организации систему оценки качества в соответствии с Законом об образовании и другими нормативно-правовыми актами можно разделить:</a:t>
            </a:r>
          </a:p>
          <a:p>
            <a:pPr marL="0" lvl="0" indent="457200" eaLnBrk="0" fontAlgn="base" hangingPunct="0">
              <a:lnSpc>
                <a:spcPct val="100000"/>
              </a:lnSpc>
              <a:spcBef>
                <a:spcPct val="0"/>
              </a:spcBef>
              <a:spcAft>
                <a:spcPct val="0"/>
              </a:spcAft>
              <a:buClr>
                <a:srgbClr val="996666"/>
              </a:buClr>
              <a:buSzPct val="80000"/>
              <a:buNone/>
            </a:pPr>
            <a:r>
              <a:rPr lang="ru-RU" sz="2000" kern="0" dirty="0">
                <a:solidFill>
                  <a:srgbClr val="000000"/>
                </a:solidFill>
                <a:latin typeface="Arial"/>
              </a:rPr>
              <a:t>- на внешнюю систему оценки качества;</a:t>
            </a:r>
          </a:p>
          <a:p>
            <a:pPr marL="0" lvl="0" indent="457200" eaLnBrk="0" fontAlgn="base" hangingPunct="0">
              <a:lnSpc>
                <a:spcPct val="100000"/>
              </a:lnSpc>
              <a:spcBef>
                <a:spcPct val="0"/>
              </a:spcBef>
              <a:spcAft>
                <a:spcPct val="0"/>
              </a:spcAft>
              <a:buClr>
                <a:srgbClr val="996666"/>
              </a:buClr>
              <a:buSzPct val="80000"/>
              <a:buNone/>
            </a:pPr>
            <a:r>
              <a:rPr lang="ru-RU" sz="2000" kern="0" dirty="0">
                <a:solidFill>
                  <a:srgbClr val="000000"/>
                </a:solidFill>
                <a:latin typeface="Arial"/>
              </a:rPr>
              <a:t>- внутреннюю систему оценки качества.</a:t>
            </a:r>
          </a:p>
          <a:p>
            <a:pPr marL="0" lvl="0" indent="457200" eaLnBrk="0" fontAlgn="base" hangingPunct="0">
              <a:lnSpc>
                <a:spcPct val="100000"/>
              </a:lnSpc>
              <a:spcBef>
                <a:spcPct val="0"/>
              </a:spcBef>
              <a:spcAft>
                <a:spcPct val="0"/>
              </a:spcAft>
              <a:buClr>
                <a:srgbClr val="996666"/>
              </a:buClr>
              <a:buSzPct val="80000"/>
              <a:buNone/>
            </a:pPr>
            <a:endParaRPr lang="ru-RU" sz="2000" kern="0" dirty="0">
              <a:solidFill>
                <a:srgbClr val="000000"/>
              </a:solidFill>
              <a:latin typeface="Arial"/>
            </a:endParaRPr>
          </a:p>
          <a:p>
            <a:pPr marL="0" lvl="0" indent="457200" eaLnBrk="0" fontAlgn="base" hangingPunct="0">
              <a:lnSpc>
                <a:spcPct val="100000"/>
              </a:lnSpc>
              <a:spcBef>
                <a:spcPct val="0"/>
              </a:spcBef>
              <a:spcAft>
                <a:spcPct val="0"/>
              </a:spcAft>
              <a:buClr>
                <a:srgbClr val="996666"/>
              </a:buClr>
              <a:buSzPct val="80000"/>
              <a:buNone/>
            </a:pPr>
            <a:r>
              <a:rPr lang="ru-RU" sz="2000" b="1" kern="0" dirty="0" smtClean="0">
                <a:solidFill>
                  <a:srgbClr val="000000"/>
                </a:solidFill>
                <a:latin typeface="Arial"/>
              </a:rPr>
              <a:t>Внешняя система </a:t>
            </a:r>
            <a:r>
              <a:rPr lang="ru-RU" sz="2000" b="1" kern="0" dirty="0">
                <a:solidFill>
                  <a:srgbClr val="000000"/>
                </a:solidFill>
                <a:latin typeface="Arial"/>
              </a:rPr>
              <a:t>оценки качества дошкольного </a:t>
            </a:r>
            <a:r>
              <a:rPr lang="ru-RU" sz="2000" b="1" kern="0" dirty="0" smtClean="0">
                <a:solidFill>
                  <a:srgbClr val="000000"/>
                </a:solidFill>
                <a:latin typeface="Arial"/>
              </a:rPr>
              <a:t>образования:</a:t>
            </a:r>
          </a:p>
          <a:p>
            <a:pPr marL="0" lvl="0" indent="457200" eaLnBrk="0" fontAlgn="base" hangingPunct="0">
              <a:lnSpc>
                <a:spcPct val="100000"/>
              </a:lnSpc>
              <a:spcBef>
                <a:spcPct val="0"/>
              </a:spcBef>
              <a:spcAft>
                <a:spcPct val="0"/>
              </a:spcAft>
              <a:buClr>
                <a:srgbClr val="996666"/>
              </a:buClr>
              <a:buSzPct val="80000"/>
              <a:buNone/>
            </a:pPr>
            <a:r>
              <a:rPr lang="ru-RU" sz="2000" b="1" u="sng" kern="0" dirty="0">
                <a:solidFill>
                  <a:srgbClr val="000000"/>
                </a:solidFill>
                <a:latin typeface="Arial"/>
              </a:rPr>
              <a:t> </a:t>
            </a:r>
            <a:r>
              <a:rPr lang="ru-RU" sz="2000" b="1" u="sng" kern="0" dirty="0" smtClean="0">
                <a:solidFill>
                  <a:srgbClr val="000000"/>
                </a:solidFill>
                <a:latin typeface="Arial"/>
              </a:rPr>
              <a:t>- </a:t>
            </a:r>
            <a:r>
              <a:rPr lang="ru-RU" sz="2000" u="sng" kern="0" dirty="0" smtClean="0">
                <a:solidFill>
                  <a:srgbClr val="000000"/>
                </a:solidFill>
                <a:latin typeface="Arial"/>
              </a:rPr>
              <a:t>государственная  оценка  </a:t>
            </a:r>
            <a:r>
              <a:rPr lang="ru-RU" sz="2000" u="sng" kern="0" dirty="0">
                <a:solidFill>
                  <a:srgbClr val="000000"/>
                </a:solidFill>
                <a:latin typeface="Arial"/>
              </a:rPr>
              <a:t>качеств</a:t>
            </a:r>
            <a:r>
              <a:rPr lang="ru-RU" sz="2000" kern="0" dirty="0">
                <a:solidFill>
                  <a:srgbClr val="000000"/>
                </a:solidFill>
                <a:latin typeface="Arial"/>
              </a:rPr>
              <a:t>а. Она представлена процедурами лицензирования, аттестации педагогических кадров, инспектирования и контроля со стороны органов государственной власти и учредителя (чаще всего в лице</a:t>
            </a:r>
          </a:p>
          <a:p>
            <a:pPr marL="0" lvl="0" indent="457200" eaLnBrk="0" fontAlgn="base" hangingPunct="0">
              <a:lnSpc>
                <a:spcPct val="100000"/>
              </a:lnSpc>
              <a:spcBef>
                <a:spcPct val="0"/>
              </a:spcBef>
              <a:spcAft>
                <a:spcPct val="0"/>
              </a:spcAft>
              <a:buClr>
                <a:srgbClr val="996666"/>
              </a:buClr>
              <a:buSzPct val="80000"/>
              <a:buNone/>
            </a:pPr>
            <a:r>
              <a:rPr lang="ru-RU" sz="2000" kern="0" dirty="0">
                <a:solidFill>
                  <a:srgbClr val="000000"/>
                </a:solidFill>
                <a:latin typeface="Arial"/>
              </a:rPr>
              <a:t>органов местного самоуправления), информационной открытости образовательной организации, мониторинга;</a:t>
            </a:r>
          </a:p>
          <a:p>
            <a:pPr marL="0" lvl="0" indent="457200" eaLnBrk="0" fontAlgn="base" hangingPunct="0">
              <a:lnSpc>
                <a:spcPct val="100000"/>
              </a:lnSpc>
              <a:spcBef>
                <a:spcPct val="0"/>
              </a:spcBef>
              <a:spcAft>
                <a:spcPct val="0"/>
              </a:spcAft>
              <a:buClr>
                <a:srgbClr val="996666"/>
              </a:buClr>
              <a:buSzPct val="80000"/>
              <a:buNone/>
            </a:pPr>
            <a:r>
              <a:rPr lang="ru-RU" sz="2000" u="sng" kern="0" dirty="0">
                <a:solidFill>
                  <a:srgbClr val="000000"/>
                </a:solidFill>
                <a:latin typeface="Arial"/>
              </a:rPr>
              <a:t>- </a:t>
            </a:r>
            <a:r>
              <a:rPr lang="ru-RU" sz="2000" u="sng" kern="0" dirty="0" smtClean="0">
                <a:solidFill>
                  <a:srgbClr val="000000"/>
                </a:solidFill>
                <a:latin typeface="Arial"/>
              </a:rPr>
              <a:t>независимая оценка </a:t>
            </a:r>
            <a:r>
              <a:rPr lang="ru-RU" sz="2000" u="sng" kern="0" dirty="0">
                <a:solidFill>
                  <a:srgbClr val="000000"/>
                </a:solidFill>
                <a:latin typeface="Arial"/>
              </a:rPr>
              <a:t>качества.</a:t>
            </a:r>
          </a:p>
        </p:txBody>
      </p:sp>
    </p:spTree>
    <p:extLst>
      <p:ext uri="{BB962C8B-B14F-4D97-AF65-F5344CB8AC3E}">
        <p14:creationId xmlns:p14="http://schemas.microsoft.com/office/powerpoint/2010/main" val="3434589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3443"/>
          </a:xfrm>
        </p:spPr>
        <p:txBody>
          <a:bodyPr>
            <a:normAutofit/>
          </a:bodyPr>
          <a:lstStyle/>
          <a:p>
            <a:pPr algn="ctr"/>
            <a:r>
              <a:rPr lang="ru-RU" sz="2000" b="1" dirty="0">
                <a:latin typeface="Arial" panose="020B0604020202020204" pitchFamily="34" charset="0"/>
                <a:cs typeface="Arial" panose="020B0604020202020204" pitchFamily="34" charset="0"/>
              </a:rPr>
              <a:t>Методы независимой </a:t>
            </a:r>
            <a:r>
              <a:rPr lang="ru-RU" sz="2000" b="1" dirty="0" smtClean="0">
                <a:latin typeface="Arial" panose="020B0604020202020204" pitchFamily="34" charset="0"/>
                <a:cs typeface="Arial" panose="020B0604020202020204" pitchFamily="34" charset="0"/>
              </a:rPr>
              <a:t>оценки </a:t>
            </a:r>
            <a:r>
              <a:rPr lang="ru-RU" sz="2000" b="1" dirty="0">
                <a:latin typeface="Arial" panose="020B0604020202020204" pitchFamily="34" charset="0"/>
                <a:cs typeface="Arial" panose="020B0604020202020204" pitchFamily="34" charset="0"/>
              </a:rPr>
              <a:t>качества образования</a:t>
            </a:r>
          </a:p>
        </p:txBody>
      </p:sp>
      <p:sp>
        <p:nvSpPr>
          <p:cNvPr id="3" name="Объект 2"/>
          <p:cNvSpPr>
            <a:spLocks noGrp="1"/>
          </p:cNvSpPr>
          <p:nvPr>
            <p:ph idx="1"/>
          </p:nvPr>
        </p:nvSpPr>
        <p:spPr>
          <a:xfrm>
            <a:off x="838200" y="978568"/>
            <a:ext cx="10515600" cy="5879432"/>
          </a:xfrm>
        </p:spPr>
        <p:txBody>
          <a:bodyPr>
            <a:normAutofit/>
          </a:bodyPr>
          <a:lstStyle/>
          <a:p>
            <a:pPr marL="0" lvl="0" indent="457200" eaLnBrk="0" fontAlgn="base" hangingPunct="0">
              <a:lnSpc>
                <a:spcPct val="100000"/>
              </a:lnSpc>
              <a:spcBef>
                <a:spcPct val="0"/>
              </a:spcBef>
              <a:spcAft>
                <a:spcPct val="0"/>
              </a:spcAft>
              <a:buClr>
                <a:srgbClr val="996666"/>
              </a:buClr>
              <a:buSzPct val="80000"/>
              <a:buNone/>
            </a:pPr>
            <a:r>
              <a:rPr lang="ru-RU" sz="2000" b="1" dirty="0">
                <a:latin typeface="Arial" panose="020B0604020202020204" pitchFamily="34" charset="0"/>
                <a:cs typeface="Arial" panose="020B0604020202020204" pitchFamily="34" charset="0"/>
              </a:rPr>
              <a:t>Заказчиками независимой оценки качества </a:t>
            </a:r>
            <a:r>
              <a:rPr lang="ru-RU" sz="2000" dirty="0">
                <a:latin typeface="Arial" panose="020B0604020202020204" pitchFamily="34" charset="0"/>
                <a:cs typeface="Arial" panose="020B0604020202020204" pitchFamily="34" charset="0"/>
              </a:rPr>
              <a:t>образования могут стать общественные советы, общественные объединения, учредитель образовательной организации, органы государственной власти, руководитель образовательной организации, педагогические работники образовательной организации, родители воспитанников. </a:t>
            </a:r>
            <a:endParaRPr lang="ru-RU" sz="2000" dirty="0" smtClean="0">
              <a:latin typeface="Arial" panose="020B0604020202020204" pitchFamily="34" charset="0"/>
              <a:cs typeface="Arial" panose="020B0604020202020204" pitchFamily="34" charset="0"/>
            </a:endParaRPr>
          </a:p>
          <a:p>
            <a:pPr marL="0" lvl="0" indent="457200" eaLnBrk="0" fontAlgn="base" hangingPunct="0">
              <a:lnSpc>
                <a:spcPct val="100000"/>
              </a:lnSpc>
              <a:spcBef>
                <a:spcPct val="0"/>
              </a:spcBef>
              <a:spcAft>
                <a:spcPct val="0"/>
              </a:spcAft>
              <a:buClr>
                <a:srgbClr val="996666"/>
              </a:buClr>
              <a:buSzPct val="80000"/>
              <a:buNone/>
            </a:pPr>
            <a:r>
              <a:rPr lang="ru-RU" sz="2000" b="1" dirty="0" smtClean="0">
                <a:latin typeface="Arial" panose="020B0604020202020204" pitchFamily="34" charset="0"/>
                <a:cs typeface="Arial" panose="020B0604020202020204" pitchFamily="34" charset="0"/>
              </a:rPr>
              <a:t>Объектом </a:t>
            </a:r>
            <a:r>
              <a:rPr lang="ru-RU" sz="2000" b="1" dirty="0">
                <a:latin typeface="Arial" panose="020B0604020202020204" pitchFamily="34" charset="0"/>
                <a:cs typeface="Arial" panose="020B0604020202020204" pitchFamily="34" charset="0"/>
              </a:rPr>
              <a:t>НОКО </a:t>
            </a:r>
            <a:r>
              <a:rPr lang="ru-RU" sz="2000" dirty="0">
                <a:latin typeface="Arial" panose="020B0604020202020204" pitchFamily="34" charset="0"/>
                <a:cs typeface="Arial" panose="020B0604020202020204" pitchFamily="34" charset="0"/>
              </a:rPr>
              <a:t>являются </a:t>
            </a:r>
            <a:r>
              <a:rPr lang="ru-RU" sz="2000" dirty="0" smtClean="0">
                <a:latin typeface="Arial" panose="020B0604020202020204" pitchFamily="34" charset="0"/>
                <a:cs typeface="Arial" panose="020B0604020202020204" pitchFamily="34" charset="0"/>
              </a:rPr>
              <a:t>:</a:t>
            </a:r>
          </a:p>
          <a:p>
            <a:pPr lvl="0" eaLnBrk="0" fontAlgn="base" hangingPunct="0">
              <a:lnSpc>
                <a:spcPct val="100000"/>
              </a:lnSpc>
              <a:spcBef>
                <a:spcPct val="0"/>
              </a:spcBef>
              <a:spcAft>
                <a:spcPct val="0"/>
              </a:spcAft>
              <a:buClr>
                <a:srgbClr val="996666"/>
              </a:buClr>
              <a:buSzPct val="80000"/>
              <a:buFontTx/>
              <a:buChar char="-"/>
            </a:pPr>
            <a:r>
              <a:rPr lang="ru-RU" sz="2000" dirty="0" smtClean="0">
                <a:latin typeface="Arial" panose="020B0604020202020204" pitchFamily="34" charset="0"/>
                <a:cs typeface="Arial" panose="020B0604020202020204" pitchFamily="34" charset="0"/>
              </a:rPr>
              <a:t>образовательные </a:t>
            </a:r>
            <a:r>
              <a:rPr lang="ru-RU" sz="2000" dirty="0">
                <a:latin typeface="Arial" panose="020B0604020202020204" pitchFamily="34" charset="0"/>
                <a:cs typeface="Arial" panose="020B0604020202020204" pitchFamily="34" charset="0"/>
              </a:rPr>
              <a:t>программы, </a:t>
            </a:r>
            <a:endParaRPr lang="ru-RU" sz="2000" dirty="0" smtClean="0">
              <a:latin typeface="Arial" panose="020B0604020202020204" pitchFamily="34" charset="0"/>
              <a:cs typeface="Arial" panose="020B0604020202020204" pitchFamily="34" charset="0"/>
            </a:endParaRPr>
          </a:p>
          <a:p>
            <a:pPr lvl="0" eaLnBrk="0" fontAlgn="base" hangingPunct="0">
              <a:lnSpc>
                <a:spcPct val="100000"/>
              </a:lnSpc>
              <a:spcBef>
                <a:spcPct val="0"/>
              </a:spcBef>
              <a:spcAft>
                <a:spcPct val="0"/>
              </a:spcAft>
              <a:buClr>
                <a:srgbClr val="996666"/>
              </a:buClr>
              <a:buSzPct val="80000"/>
              <a:buFontTx/>
              <a:buChar char="-"/>
            </a:pPr>
            <a:r>
              <a:rPr lang="ru-RU" sz="2000" dirty="0" smtClean="0">
                <a:latin typeface="Arial" panose="020B0604020202020204" pitchFamily="34" charset="0"/>
                <a:cs typeface="Arial" panose="020B0604020202020204" pitchFamily="34" charset="0"/>
              </a:rPr>
              <a:t>условия </a:t>
            </a:r>
            <a:r>
              <a:rPr lang="ru-RU" sz="2000" dirty="0">
                <a:latin typeface="Arial" panose="020B0604020202020204" pitchFamily="34" charset="0"/>
                <a:cs typeface="Arial" panose="020B0604020202020204" pitchFamily="34" charset="0"/>
              </a:rPr>
              <a:t>реализации образовательного процесса, </a:t>
            </a:r>
            <a:endParaRPr lang="ru-RU" sz="2000" dirty="0" smtClean="0">
              <a:latin typeface="Arial" panose="020B0604020202020204" pitchFamily="34" charset="0"/>
              <a:cs typeface="Arial" panose="020B0604020202020204" pitchFamily="34" charset="0"/>
            </a:endParaRPr>
          </a:p>
          <a:p>
            <a:pPr lvl="0" eaLnBrk="0" fontAlgn="base" hangingPunct="0">
              <a:lnSpc>
                <a:spcPct val="100000"/>
              </a:lnSpc>
              <a:spcBef>
                <a:spcPct val="0"/>
              </a:spcBef>
              <a:spcAft>
                <a:spcPct val="0"/>
              </a:spcAft>
              <a:buClr>
                <a:srgbClr val="996666"/>
              </a:buClr>
              <a:buSzPct val="80000"/>
              <a:buFontTx/>
              <a:buChar char="-"/>
            </a:pPr>
            <a:r>
              <a:rPr lang="ru-RU" sz="2000" dirty="0" smtClean="0">
                <a:latin typeface="Arial" panose="020B0604020202020204" pitchFamily="34" charset="0"/>
                <a:cs typeface="Arial" panose="020B0604020202020204" pitchFamily="34" charset="0"/>
              </a:rPr>
              <a:t>сайты </a:t>
            </a:r>
            <a:r>
              <a:rPr lang="ru-RU" sz="2000" dirty="0">
                <a:latin typeface="Arial" panose="020B0604020202020204" pitchFamily="34" charset="0"/>
                <a:cs typeface="Arial" panose="020B0604020202020204" pitchFamily="34" charset="0"/>
              </a:rPr>
              <a:t>образовательных организаций, </a:t>
            </a:r>
            <a:endParaRPr lang="ru-RU" sz="2000" dirty="0" smtClean="0">
              <a:latin typeface="Arial" panose="020B0604020202020204" pitchFamily="34" charset="0"/>
              <a:cs typeface="Arial" panose="020B0604020202020204" pitchFamily="34" charset="0"/>
            </a:endParaRPr>
          </a:p>
          <a:p>
            <a:pPr lvl="0" eaLnBrk="0" fontAlgn="base" hangingPunct="0">
              <a:lnSpc>
                <a:spcPct val="100000"/>
              </a:lnSpc>
              <a:spcBef>
                <a:spcPct val="0"/>
              </a:spcBef>
              <a:spcAft>
                <a:spcPct val="0"/>
              </a:spcAft>
              <a:buClr>
                <a:srgbClr val="996666"/>
              </a:buClr>
              <a:buSzPct val="80000"/>
              <a:buFontTx/>
              <a:buChar char="-"/>
            </a:pPr>
            <a:r>
              <a:rPr lang="ru-RU" sz="2000" dirty="0" smtClean="0">
                <a:latin typeface="Arial" panose="020B0604020202020204" pitchFamily="34" charset="0"/>
                <a:cs typeface="Arial" panose="020B0604020202020204" pitchFamily="34" charset="0"/>
              </a:rPr>
              <a:t>результаты </a:t>
            </a:r>
            <a:r>
              <a:rPr lang="ru-RU" sz="2000" dirty="0">
                <a:latin typeface="Arial" panose="020B0604020202020204" pitchFamily="34" charset="0"/>
                <a:cs typeface="Arial" panose="020B0604020202020204" pitchFamily="34" charset="0"/>
              </a:rPr>
              <a:t>освоения обучающимися образовательных программ</a:t>
            </a:r>
            <a:r>
              <a:rPr lang="ru-RU" sz="2000" dirty="0" smtClean="0">
                <a:latin typeface="Arial" panose="020B0604020202020204" pitchFamily="34" charset="0"/>
                <a:cs typeface="Arial" panose="020B0604020202020204" pitchFamily="34" charset="0"/>
              </a:rPr>
              <a:t>.</a:t>
            </a:r>
          </a:p>
          <a:p>
            <a:pPr marL="0" lvl="0" indent="0" eaLnBrk="0" fontAlgn="base" hangingPunct="0">
              <a:lnSpc>
                <a:spcPct val="100000"/>
              </a:lnSpc>
              <a:spcBef>
                <a:spcPct val="0"/>
              </a:spcBef>
              <a:spcAft>
                <a:spcPct val="0"/>
              </a:spcAft>
              <a:buClr>
                <a:srgbClr val="996666"/>
              </a:buClr>
              <a:buSzPct val="80000"/>
              <a:buNone/>
            </a:pPr>
            <a:r>
              <a:rPr lang="ru-RU" sz="2000" dirty="0" smtClean="0">
                <a:latin typeface="Arial" panose="020B0604020202020204" pitchFamily="34" charset="0"/>
                <a:cs typeface="Arial" panose="020B0604020202020204" pitchFamily="34" charset="0"/>
              </a:rPr>
              <a:t> </a:t>
            </a:r>
            <a:r>
              <a:rPr lang="ru-RU" sz="2000" dirty="0">
                <a:latin typeface="Arial" panose="020B0604020202020204" pitchFamily="34" charset="0"/>
                <a:cs typeface="Arial" panose="020B0604020202020204" pitchFamily="34" charset="0"/>
              </a:rPr>
              <a:t>При вынесении независимой оценки качества образования в дошкольных образовательных организациях используются такие </a:t>
            </a:r>
            <a:r>
              <a:rPr lang="ru-RU" sz="2000" b="1" dirty="0">
                <a:latin typeface="Arial" panose="020B0604020202020204" pitchFamily="34" charset="0"/>
                <a:cs typeface="Arial" panose="020B0604020202020204" pitchFamily="34" charset="0"/>
              </a:rPr>
              <a:t>методы,</a:t>
            </a:r>
            <a:r>
              <a:rPr lang="ru-RU" sz="2000" dirty="0">
                <a:latin typeface="Arial" panose="020B0604020202020204" pitchFamily="34" charset="0"/>
                <a:cs typeface="Arial" panose="020B0604020202020204" pitchFamily="34" charset="0"/>
              </a:rPr>
              <a:t> как лицензирование, контроль, надзор, мониторинговые исследования, аттестация педагогических кадров. </a:t>
            </a:r>
          </a:p>
          <a:p>
            <a:pPr marL="0" lvl="0" indent="0" eaLnBrk="0" fontAlgn="base" hangingPunct="0">
              <a:lnSpc>
                <a:spcPct val="100000"/>
              </a:lnSpc>
              <a:spcBef>
                <a:spcPct val="0"/>
              </a:spcBef>
              <a:spcAft>
                <a:spcPct val="0"/>
              </a:spcAft>
              <a:buClr>
                <a:srgbClr val="996666"/>
              </a:buClr>
              <a:buSzPct val="80000"/>
              <a:buNone/>
            </a:pPr>
            <a:r>
              <a:rPr lang="ru-RU" sz="2000" dirty="0" smtClean="0">
                <a:latin typeface="Arial" panose="020B0604020202020204" pitchFamily="34" charset="0"/>
                <a:cs typeface="Arial" panose="020B0604020202020204" pitchFamily="34" charset="0"/>
              </a:rPr>
              <a:t>Кроме </a:t>
            </a:r>
            <a:r>
              <a:rPr lang="ru-RU" sz="2000" dirty="0">
                <a:latin typeface="Arial" panose="020B0604020202020204" pitchFamily="34" charset="0"/>
                <a:cs typeface="Arial" panose="020B0604020202020204" pitchFamily="34" charset="0"/>
              </a:rPr>
              <a:t>того, методы НСОКО определяются использованием данных социальных опросов, голосований, рейтингов, аудита, разнообразных измерительных материалов.</a:t>
            </a:r>
            <a:endParaRPr lang="ru-RU" sz="2000" u="sng" kern="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43663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3443"/>
          </a:xfrm>
        </p:spPr>
        <p:txBody>
          <a:bodyPr>
            <a:normAutofit/>
          </a:bodyPr>
          <a:lstStyle/>
          <a:p>
            <a:pPr algn="ctr"/>
            <a:r>
              <a:rPr lang="ru-RU" sz="2000" b="1" kern="0" dirty="0">
                <a:solidFill>
                  <a:srgbClr val="000000"/>
                </a:solidFill>
                <a:latin typeface="Arial"/>
              </a:rPr>
              <a:t>Внутренняя система оценки качества дошкольного образования</a:t>
            </a:r>
            <a:endParaRPr lang="ru-RU" sz="2000" b="1" dirty="0"/>
          </a:p>
        </p:txBody>
      </p:sp>
      <p:sp>
        <p:nvSpPr>
          <p:cNvPr id="3" name="Объект 2"/>
          <p:cNvSpPr>
            <a:spLocks noGrp="1"/>
          </p:cNvSpPr>
          <p:nvPr>
            <p:ph idx="1"/>
          </p:nvPr>
        </p:nvSpPr>
        <p:spPr>
          <a:xfrm>
            <a:off x="838200" y="978568"/>
            <a:ext cx="10515600" cy="5879432"/>
          </a:xfrm>
        </p:spPr>
        <p:txBody>
          <a:bodyPr>
            <a:normAutofit lnSpcReduction="10000"/>
          </a:bodyPr>
          <a:lstStyle/>
          <a:p>
            <a:pPr marL="0" lvl="0" indent="0" eaLnBrk="0" fontAlgn="base" hangingPunct="0">
              <a:lnSpc>
                <a:spcPct val="100000"/>
              </a:lnSpc>
              <a:spcBef>
                <a:spcPct val="20000"/>
              </a:spcBef>
              <a:spcAft>
                <a:spcPct val="0"/>
              </a:spcAft>
              <a:buClr>
                <a:srgbClr val="996666"/>
              </a:buClr>
              <a:buSzPct val="80000"/>
              <a:buNone/>
            </a:pPr>
            <a:r>
              <a:rPr lang="ru-RU" sz="1800" b="1" kern="0" dirty="0">
                <a:solidFill>
                  <a:srgbClr val="000000"/>
                </a:solidFill>
                <a:latin typeface="Arial"/>
              </a:rPr>
              <a:t>Внутренняя система оценки качества дошкольного образования </a:t>
            </a:r>
            <a:r>
              <a:rPr lang="ru-RU" sz="1800" kern="0" dirty="0">
                <a:solidFill>
                  <a:srgbClr val="000000"/>
                </a:solidFill>
                <a:latin typeface="Arial"/>
              </a:rPr>
              <a:t>включает в себя проведение </a:t>
            </a:r>
            <a:r>
              <a:rPr lang="ru-RU" sz="1800" kern="0" dirty="0" err="1">
                <a:solidFill>
                  <a:srgbClr val="000000"/>
                </a:solidFill>
                <a:latin typeface="Arial"/>
              </a:rPr>
              <a:t>самообследования</a:t>
            </a:r>
            <a:r>
              <a:rPr lang="ru-RU" sz="1800" kern="0" dirty="0">
                <a:solidFill>
                  <a:srgbClr val="000000"/>
                </a:solidFill>
                <a:latin typeface="Arial"/>
              </a:rPr>
              <a:t>, а также мониторинг или контроль качества дошкольного образования, осуществляемый внутри дошкольной организации.</a:t>
            </a:r>
          </a:p>
          <a:p>
            <a:pPr marL="0" lvl="0" indent="0" eaLnBrk="0" fontAlgn="base" hangingPunct="0">
              <a:lnSpc>
                <a:spcPct val="100000"/>
              </a:lnSpc>
              <a:spcBef>
                <a:spcPct val="20000"/>
              </a:spcBef>
              <a:spcAft>
                <a:spcPct val="0"/>
              </a:spcAft>
              <a:buClr>
                <a:srgbClr val="996666"/>
              </a:buClr>
              <a:buSzPct val="80000"/>
              <a:buNone/>
            </a:pPr>
            <a:r>
              <a:rPr lang="ru-RU" sz="1800" b="1" kern="0" dirty="0">
                <a:solidFill>
                  <a:srgbClr val="000000"/>
                </a:solidFill>
                <a:latin typeface="Arial"/>
              </a:rPr>
              <a:t>К компетенции дошкольной образовательной организации в оценке качества деятельности относятся </a:t>
            </a:r>
            <a:r>
              <a:rPr lang="ru-RU" sz="1800" kern="0" dirty="0">
                <a:solidFill>
                  <a:srgbClr val="000000"/>
                </a:solidFill>
                <a:latin typeface="Arial"/>
              </a:rPr>
              <a:t>(п. 3 ст. 28 Закона от 29 декабря 2012 г. № 273-ФЗ «Об образовании в Российской Федерации»):</a:t>
            </a:r>
          </a:p>
          <a:p>
            <a:pPr lvl="0" eaLnBrk="0" fontAlgn="base" hangingPunct="0">
              <a:lnSpc>
                <a:spcPct val="100000"/>
              </a:lnSpc>
              <a:spcBef>
                <a:spcPct val="20000"/>
              </a:spcBef>
              <a:spcAft>
                <a:spcPct val="0"/>
              </a:spcAft>
              <a:buClr>
                <a:srgbClr val="996666"/>
              </a:buClr>
              <a:buSzPct val="80000"/>
              <a:buFontTx/>
              <a:buChar char="-"/>
            </a:pPr>
            <a:r>
              <a:rPr lang="ru-RU" sz="1800" kern="0" dirty="0" smtClean="0">
                <a:solidFill>
                  <a:srgbClr val="000000"/>
                </a:solidFill>
                <a:latin typeface="Arial"/>
              </a:rPr>
              <a:t>проведение </a:t>
            </a:r>
            <a:r>
              <a:rPr lang="ru-RU" sz="1800" kern="0" dirty="0" err="1">
                <a:solidFill>
                  <a:srgbClr val="000000"/>
                </a:solidFill>
                <a:latin typeface="Arial"/>
              </a:rPr>
              <a:t>самообследования</a:t>
            </a:r>
            <a:r>
              <a:rPr lang="ru-RU" sz="1800" kern="0" dirty="0">
                <a:solidFill>
                  <a:srgbClr val="000000"/>
                </a:solidFill>
                <a:latin typeface="Arial"/>
              </a:rPr>
              <a:t>, обеспечение функционирования внутренней системы оценки качества </a:t>
            </a:r>
            <a:r>
              <a:rPr lang="ru-RU" sz="1800" kern="0" dirty="0" smtClean="0">
                <a:solidFill>
                  <a:srgbClr val="000000"/>
                </a:solidFill>
                <a:latin typeface="Arial"/>
              </a:rPr>
              <a:t>образования;</a:t>
            </a:r>
          </a:p>
          <a:p>
            <a:pPr marL="0" lvl="0" indent="0" eaLnBrk="0" fontAlgn="base" hangingPunct="0">
              <a:lnSpc>
                <a:spcPct val="100000"/>
              </a:lnSpc>
              <a:spcBef>
                <a:spcPct val="20000"/>
              </a:spcBef>
              <a:spcAft>
                <a:spcPct val="0"/>
              </a:spcAft>
              <a:buClr>
                <a:srgbClr val="996666"/>
              </a:buClr>
              <a:buSzPct val="80000"/>
              <a:buNone/>
            </a:pPr>
            <a:r>
              <a:rPr lang="ru-RU" sz="1800" kern="0" dirty="0">
                <a:solidFill>
                  <a:srgbClr val="000000"/>
                </a:solidFill>
                <a:latin typeface="Arial"/>
              </a:rPr>
              <a:t>- предоставление учредителю и общественности ежегодного отчета о</a:t>
            </a:r>
          </a:p>
          <a:p>
            <a:pPr marL="0" lvl="0" indent="0" eaLnBrk="0" fontAlgn="base" hangingPunct="0">
              <a:lnSpc>
                <a:spcPct val="100000"/>
              </a:lnSpc>
              <a:spcBef>
                <a:spcPct val="20000"/>
              </a:spcBef>
              <a:spcAft>
                <a:spcPct val="0"/>
              </a:spcAft>
              <a:buClr>
                <a:srgbClr val="996666"/>
              </a:buClr>
              <a:buSzPct val="80000"/>
              <a:buNone/>
            </a:pPr>
            <a:r>
              <a:rPr lang="ru-RU" sz="1800" kern="0" dirty="0">
                <a:solidFill>
                  <a:srgbClr val="000000"/>
                </a:solidFill>
                <a:latin typeface="Arial"/>
              </a:rPr>
              <a:t>поступлении и расходовании финансовых и материальных средств, а также отчета о результатах </a:t>
            </a:r>
            <a:r>
              <a:rPr lang="ru-RU" sz="1800" kern="0" dirty="0" err="1">
                <a:solidFill>
                  <a:srgbClr val="000000"/>
                </a:solidFill>
                <a:latin typeface="Arial"/>
              </a:rPr>
              <a:t>самообследования</a:t>
            </a:r>
            <a:r>
              <a:rPr lang="ru-RU" sz="1800" kern="0" dirty="0">
                <a:solidFill>
                  <a:srgbClr val="000000"/>
                </a:solidFill>
                <a:latin typeface="Arial"/>
              </a:rPr>
              <a:t>.</a:t>
            </a:r>
          </a:p>
          <a:p>
            <a:pPr marL="0" lvl="0" indent="0" eaLnBrk="0" fontAlgn="base" hangingPunct="0">
              <a:lnSpc>
                <a:spcPct val="100000"/>
              </a:lnSpc>
              <a:spcBef>
                <a:spcPct val="20000"/>
              </a:spcBef>
              <a:spcAft>
                <a:spcPct val="0"/>
              </a:spcAft>
              <a:buClr>
                <a:srgbClr val="996666"/>
              </a:buClr>
              <a:buSzPct val="80000"/>
              <a:buNone/>
            </a:pPr>
            <a:r>
              <a:rPr lang="ru-RU" sz="1800" kern="0" dirty="0">
                <a:solidFill>
                  <a:srgbClr val="000000"/>
                </a:solidFill>
                <a:latin typeface="Arial"/>
              </a:rPr>
              <a:t>Необходимой составляющей частью внутренней системы оценки качества являются также постоянный мониторинг или текущий контроль образовательного процесса и состояния присмотра и ухода за детьми в дошкольной организации.</a:t>
            </a:r>
          </a:p>
          <a:p>
            <a:pPr lvl="0" eaLnBrk="0" fontAlgn="base" hangingPunct="0">
              <a:lnSpc>
                <a:spcPct val="100000"/>
              </a:lnSpc>
              <a:spcBef>
                <a:spcPct val="20000"/>
              </a:spcBef>
              <a:spcAft>
                <a:spcPct val="0"/>
              </a:spcAft>
              <a:buClr>
                <a:srgbClr val="996666"/>
              </a:buClr>
              <a:buSzPct val="80000"/>
              <a:buFontTx/>
              <a:buChar char="-"/>
            </a:pPr>
            <a:endParaRPr lang="ru-RU" sz="1800" kern="0" dirty="0" smtClean="0">
              <a:solidFill>
                <a:srgbClr val="000000"/>
              </a:solidFill>
              <a:latin typeface="Arial"/>
            </a:endParaRPr>
          </a:p>
          <a:p>
            <a:pPr lvl="0" eaLnBrk="0" fontAlgn="base" hangingPunct="0">
              <a:lnSpc>
                <a:spcPct val="100000"/>
              </a:lnSpc>
              <a:spcBef>
                <a:spcPct val="20000"/>
              </a:spcBef>
              <a:spcAft>
                <a:spcPct val="0"/>
              </a:spcAft>
              <a:buClr>
                <a:srgbClr val="996666"/>
              </a:buClr>
              <a:buSzPct val="80000"/>
              <a:buFontTx/>
              <a:buChar char="-"/>
            </a:pPr>
            <a:r>
              <a:rPr lang="ru-RU" sz="1800" b="1" dirty="0" smtClean="0">
                <a:solidFill>
                  <a:srgbClr val="000000"/>
                </a:solidFill>
                <a:latin typeface="TimesNewRomanPSMT"/>
              </a:rPr>
              <a:t> </a:t>
            </a:r>
            <a:r>
              <a:rPr lang="ru-RU" sz="1800" b="1" dirty="0">
                <a:solidFill>
                  <a:srgbClr val="000000"/>
                </a:solidFill>
                <a:latin typeface="TimesNewRomanPSMT"/>
              </a:rPr>
              <a:t>Система показателей оценки деятельности ДОО включает</a:t>
            </a:r>
            <a:r>
              <a:rPr lang="ru-RU" sz="1800" b="1" dirty="0" smtClean="0">
                <a:solidFill>
                  <a:srgbClr val="000000"/>
                </a:solidFill>
                <a:latin typeface="TimesNewRomanPSMT"/>
              </a:rPr>
              <a:t>:</a:t>
            </a:r>
          </a:p>
          <a:p>
            <a:pPr lvl="0" eaLnBrk="0" fontAlgn="base" hangingPunct="0">
              <a:lnSpc>
                <a:spcPct val="100000"/>
              </a:lnSpc>
              <a:spcBef>
                <a:spcPct val="20000"/>
              </a:spcBef>
              <a:spcAft>
                <a:spcPct val="0"/>
              </a:spcAft>
              <a:buClr>
                <a:srgbClr val="996666"/>
              </a:buClr>
              <a:buSzPct val="80000"/>
              <a:buFontTx/>
              <a:buChar char="-"/>
            </a:pPr>
            <a:r>
              <a:rPr lang="ru-RU" sz="1800" dirty="0" smtClean="0">
                <a:solidFill>
                  <a:srgbClr val="000000"/>
                </a:solidFill>
                <a:latin typeface="TimesNewRomanPSMT"/>
              </a:rPr>
              <a:t>- </a:t>
            </a:r>
            <a:r>
              <a:rPr lang="ru-RU" sz="1800" dirty="0">
                <a:solidFill>
                  <a:srgbClr val="000000"/>
                </a:solidFill>
                <a:latin typeface="TimesNewRomanPSMT"/>
              </a:rPr>
              <a:t>критерии оценки реализации Программы по пяти образовательным областям, </a:t>
            </a:r>
          </a:p>
          <a:p>
            <a:pPr marL="0" lvl="0" indent="0" eaLnBrk="0" fontAlgn="base" hangingPunct="0">
              <a:lnSpc>
                <a:spcPct val="100000"/>
              </a:lnSpc>
              <a:spcBef>
                <a:spcPct val="20000"/>
              </a:spcBef>
              <a:spcAft>
                <a:spcPct val="0"/>
              </a:spcAft>
              <a:buClr>
                <a:srgbClr val="996666"/>
              </a:buClr>
              <a:buSzPct val="80000"/>
              <a:buNone/>
            </a:pPr>
            <a:r>
              <a:rPr lang="ru-RU" sz="1800" dirty="0">
                <a:solidFill>
                  <a:srgbClr val="000000"/>
                </a:solidFill>
                <a:latin typeface="TimesNewRomanPSMT"/>
              </a:rPr>
              <a:t>- оценку развивающей предметно-пространственной образовательной среды в ДОО. </a:t>
            </a:r>
            <a:br>
              <a:rPr lang="ru-RU" sz="1800" dirty="0">
                <a:solidFill>
                  <a:srgbClr val="000000"/>
                </a:solidFill>
                <a:latin typeface="TimesNewRomanPSMT"/>
              </a:rPr>
            </a:br>
            <a:r>
              <a:rPr lang="ru-RU" sz="1800" dirty="0">
                <a:solidFill>
                  <a:srgbClr val="000000"/>
                </a:solidFill>
                <a:latin typeface="TimesNewRomanPSMT"/>
              </a:rPr>
              <a:t>- психолого-педагогические условия реализации Программы (программные</a:t>
            </a:r>
            <a:br>
              <a:rPr lang="ru-RU" sz="1800" dirty="0">
                <a:solidFill>
                  <a:srgbClr val="000000"/>
                </a:solidFill>
                <a:latin typeface="TimesNewRomanPSMT"/>
              </a:rPr>
            </a:br>
            <a:r>
              <a:rPr lang="ru-RU" sz="1800" dirty="0">
                <a:solidFill>
                  <a:srgbClr val="000000"/>
                </a:solidFill>
                <a:latin typeface="TimesNewRomanPSMT"/>
              </a:rPr>
              <a:t>материалы, педагогические технологии, характер взаимодействия педагогов с детьми</a:t>
            </a:r>
            <a:r>
              <a:rPr lang="ru-RU" sz="1800" dirty="0" smtClean="0">
                <a:solidFill>
                  <a:srgbClr val="000000"/>
                </a:solidFill>
                <a:latin typeface="TimesNewRomanPSMT"/>
              </a:rPr>
              <a:t>).</a:t>
            </a:r>
            <a:endParaRPr lang="ru-RU" sz="1800" kern="0" dirty="0">
              <a:solidFill>
                <a:srgbClr val="000000"/>
              </a:solidFill>
              <a:latin typeface="Arial"/>
            </a:endParaRPr>
          </a:p>
        </p:txBody>
      </p:sp>
    </p:spTree>
    <p:extLst>
      <p:ext uri="{BB962C8B-B14F-4D97-AF65-F5344CB8AC3E}">
        <p14:creationId xmlns:p14="http://schemas.microsoft.com/office/powerpoint/2010/main" val="9045329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77612"/>
          </a:xfrm>
        </p:spPr>
        <p:txBody>
          <a:bodyPr>
            <a:normAutofit/>
          </a:bodyPr>
          <a:lstStyle/>
          <a:p>
            <a:pPr algn="ctr"/>
            <a:r>
              <a:rPr lang="ru-RU" sz="2400" b="1" dirty="0" smtClean="0"/>
              <a:t>Проблемы, препятствующие качеству дошкольного образования</a:t>
            </a:r>
            <a:endParaRPr lang="ru-RU" sz="2400" b="1" dirty="0"/>
          </a:p>
        </p:txBody>
      </p:sp>
      <p:sp>
        <p:nvSpPr>
          <p:cNvPr id="3" name="Объект 2"/>
          <p:cNvSpPr>
            <a:spLocks noGrp="1"/>
          </p:cNvSpPr>
          <p:nvPr>
            <p:ph idx="1"/>
          </p:nvPr>
        </p:nvSpPr>
        <p:spPr>
          <a:xfrm>
            <a:off x="838200" y="1203158"/>
            <a:ext cx="10515600" cy="5229726"/>
          </a:xfrm>
        </p:spPr>
        <p:txBody>
          <a:bodyPr>
            <a:normAutofit/>
          </a:bodyPr>
          <a:lstStyle/>
          <a:p>
            <a:pPr marL="0" indent="0">
              <a:buNone/>
            </a:pPr>
            <a:r>
              <a:rPr lang="ru-RU" sz="2000" b="1" dirty="0" smtClean="0"/>
              <a:t>Формальное отношение </a:t>
            </a:r>
            <a:r>
              <a:rPr lang="ru-RU" sz="2000" b="1" dirty="0"/>
              <a:t>к раннему образованию </a:t>
            </a:r>
            <a:endParaRPr lang="ru-RU" sz="2000" b="1" dirty="0" smtClean="0"/>
          </a:p>
          <a:p>
            <a:pPr marL="0" indent="0">
              <a:buNone/>
            </a:pPr>
            <a:r>
              <a:rPr lang="ru-RU" sz="2000" dirty="0" smtClean="0"/>
              <a:t>ЧТО МЫ ЗНАЕМ? В </a:t>
            </a:r>
            <a:r>
              <a:rPr lang="ru-RU" sz="2000" dirty="0"/>
              <a:t>период развития до 7 лет ребенок восприимчив, заинтересован и открыт к новому опыту, к познанию мира. </a:t>
            </a:r>
            <a:endParaRPr lang="ru-RU" sz="2000" dirty="0" smtClean="0"/>
          </a:p>
          <a:p>
            <a:pPr marL="0" indent="0">
              <a:buNone/>
            </a:pPr>
            <a:r>
              <a:rPr lang="ru-RU" sz="2000" dirty="0" smtClean="0"/>
              <a:t>ЧТО ХОТИМ? В </a:t>
            </a:r>
            <a:r>
              <a:rPr lang="ru-RU" sz="2000" dirty="0"/>
              <a:t>современных условиях высокого темпа жизни возникает необходимость восполнить образование ребенка за счет дошкольного возраста. </a:t>
            </a:r>
            <a:endParaRPr lang="ru-RU" sz="2000" dirty="0" smtClean="0"/>
          </a:p>
          <a:p>
            <a:pPr marL="0" indent="0">
              <a:buNone/>
            </a:pPr>
            <a:r>
              <a:rPr lang="ru-RU" sz="2000" dirty="0" smtClean="0"/>
              <a:t>ЧТО ДЕЛАЕМ? В старшем дошкольном возрасте  имеет место практика необоснованного обучения </a:t>
            </a:r>
            <a:r>
              <a:rPr lang="ru-RU" sz="2000" dirty="0"/>
              <a:t>чтению, письму, счету. При таком подходе в дошкольной программе обучения появляются куски, заимствованные из школьной программы. При этом программа первых классов не меняется, и детям приходится повторно изучать счет, письмо</a:t>
            </a:r>
            <a:r>
              <a:rPr lang="ru-RU" sz="2000" dirty="0" smtClean="0"/>
              <a:t>.</a:t>
            </a:r>
          </a:p>
          <a:p>
            <a:pPr marL="0" indent="0">
              <a:buNone/>
            </a:pPr>
            <a:r>
              <a:rPr lang="ru-RU" sz="2000" dirty="0" smtClean="0"/>
              <a:t>ЧТО ПОЛУЧАЕМ? Многочисленные </a:t>
            </a:r>
            <a:r>
              <a:rPr lang="ru-RU" sz="2000" dirty="0"/>
              <a:t>зарубежные и отечественные исследования показывают, что практика раннего принудительного обучения детей знаниям, умениям и навыкам приводит к исчезновению учебной мотивации, возникновению школьной </a:t>
            </a:r>
            <a:r>
              <a:rPr lang="ru-RU" sz="2000" dirty="0" err="1"/>
              <a:t>дезадаптации</a:t>
            </a:r>
            <a:r>
              <a:rPr lang="ru-RU" sz="2000" dirty="0"/>
              <a:t> и школьных неврозов. В результате не только не достигаются цели раннего обучения – образование замедляется, принося побочные эффекты. Такой подход, </a:t>
            </a:r>
            <a:r>
              <a:rPr lang="ru-RU" sz="2000" dirty="0" err="1"/>
              <a:t>узкопрагматичный</a:t>
            </a:r>
            <a:r>
              <a:rPr lang="ru-RU" sz="2000" dirty="0"/>
              <a:t>, сориентированный на нужды системы, а не </a:t>
            </a:r>
            <a:r>
              <a:rPr lang="ru-RU" sz="2000" dirty="0" smtClean="0"/>
              <a:t>ребенка. </a:t>
            </a:r>
          </a:p>
          <a:p>
            <a:pPr marL="0" indent="0">
              <a:buNone/>
            </a:pPr>
            <a:r>
              <a:rPr lang="ru-RU" sz="2000" dirty="0" smtClean="0"/>
              <a:t>ОБЕСПЕЧИВАЕТСЯ ЛИ ПРИ ТАКОМ ПОДХОДЕ КАЧЕСТВО ОБРАЗОВАНИЯ?</a:t>
            </a:r>
          </a:p>
          <a:p>
            <a:pPr marL="0" indent="0">
              <a:buNone/>
            </a:pPr>
            <a:endParaRPr lang="ru-RU" sz="2000" dirty="0"/>
          </a:p>
        </p:txBody>
      </p:sp>
    </p:spTree>
    <p:extLst>
      <p:ext uri="{BB962C8B-B14F-4D97-AF65-F5344CB8AC3E}">
        <p14:creationId xmlns:p14="http://schemas.microsoft.com/office/powerpoint/2010/main" val="25415037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52231"/>
          </a:xfrm>
        </p:spPr>
        <p:txBody>
          <a:bodyPr>
            <a:normAutofit/>
          </a:bodyPr>
          <a:lstStyle/>
          <a:p>
            <a:pPr algn="ctr"/>
            <a:r>
              <a:rPr lang="ru-RU" sz="2000" b="1" dirty="0" smtClean="0"/>
              <a:t>Объекты </a:t>
            </a:r>
            <a:r>
              <a:rPr lang="ru-RU" sz="2000" b="1" dirty="0"/>
              <a:t>оценки качества дошкольного </a:t>
            </a:r>
            <a:br>
              <a:rPr lang="ru-RU" sz="2000" b="1" dirty="0"/>
            </a:br>
            <a:r>
              <a:rPr lang="ru-RU" sz="2000" b="1" dirty="0"/>
              <a:t>образования на уровне дошкольной организации</a:t>
            </a:r>
          </a:p>
        </p:txBody>
      </p:sp>
      <p:sp>
        <p:nvSpPr>
          <p:cNvPr id="3" name="Объект 2"/>
          <p:cNvSpPr>
            <a:spLocks noGrp="1"/>
          </p:cNvSpPr>
          <p:nvPr>
            <p:ph idx="1"/>
          </p:nvPr>
        </p:nvSpPr>
        <p:spPr>
          <a:xfrm>
            <a:off x="838200" y="1317356"/>
            <a:ext cx="10515600" cy="5540644"/>
          </a:xfrm>
        </p:spPr>
        <p:txBody>
          <a:bodyPr>
            <a:normAutofit/>
          </a:bodyPr>
          <a:lstStyle/>
          <a:p>
            <a:pPr indent="0">
              <a:lnSpc>
                <a:spcPct val="120000"/>
              </a:lnSpc>
              <a:spcBef>
                <a:spcPts val="0"/>
              </a:spcBef>
              <a:buNone/>
            </a:pPr>
            <a:endParaRPr lang="ru-RU" sz="2000" dirty="0" smtClean="0"/>
          </a:p>
          <a:p>
            <a:pPr indent="0">
              <a:lnSpc>
                <a:spcPct val="120000"/>
              </a:lnSpc>
              <a:spcBef>
                <a:spcPts val="0"/>
              </a:spcBef>
              <a:buNone/>
            </a:pPr>
            <a:r>
              <a:rPr lang="ru-RU" sz="2000" dirty="0" smtClean="0"/>
              <a:t>1.Образовательный процесс:</a:t>
            </a:r>
          </a:p>
          <a:p>
            <a:pPr marL="571500" indent="-342900">
              <a:lnSpc>
                <a:spcPct val="120000"/>
              </a:lnSpc>
              <a:spcBef>
                <a:spcPts val="0"/>
              </a:spcBef>
              <a:buFontTx/>
              <a:buChar char="-"/>
            </a:pPr>
            <a:r>
              <a:rPr lang="ru-RU" sz="2000" dirty="0" smtClean="0"/>
              <a:t>образовательная </a:t>
            </a:r>
            <a:r>
              <a:rPr lang="ru-RU" sz="2000" dirty="0"/>
              <a:t>среда, </a:t>
            </a:r>
            <a:endParaRPr lang="ru-RU" sz="2000" dirty="0" smtClean="0"/>
          </a:p>
          <a:p>
            <a:pPr marL="571500" indent="-342900">
              <a:lnSpc>
                <a:spcPct val="120000"/>
              </a:lnSpc>
              <a:spcBef>
                <a:spcPts val="0"/>
              </a:spcBef>
              <a:buFontTx/>
              <a:buChar char="-"/>
            </a:pPr>
            <a:r>
              <a:rPr lang="ru-RU" sz="2000" dirty="0" smtClean="0"/>
              <a:t> образовательная </a:t>
            </a:r>
            <a:r>
              <a:rPr lang="ru-RU" sz="2000" dirty="0"/>
              <a:t>деятельность, </a:t>
            </a:r>
            <a:endParaRPr lang="ru-RU" sz="2000" dirty="0" smtClean="0"/>
          </a:p>
          <a:p>
            <a:pPr marL="571500" indent="-342900">
              <a:lnSpc>
                <a:spcPct val="120000"/>
              </a:lnSpc>
              <a:spcBef>
                <a:spcPts val="0"/>
              </a:spcBef>
              <a:buFontTx/>
              <a:buChar char="-"/>
            </a:pPr>
            <a:r>
              <a:rPr lang="ru-RU" sz="2000" dirty="0" smtClean="0"/>
              <a:t>образовательные </a:t>
            </a:r>
            <a:r>
              <a:rPr lang="ru-RU" sz="2000" dirty="0"/>
              <a:t>условия, </a:t>
            </a:r>
            <a:endParaRPr lang="ru-RU" sz="2000" dirty="0" smtClean="0"/>
          </a:p>
          <a:p>
            <a:pPr marL="571500" indent="-342900">
              <a:lnSpc>
                <a:spcPct val="120000"/>
              </a:lnSpc>
              <a:spcBef>
                <a:spcPts val="0"/>
              </a:spcBef>
              <a:buFontTx/>
              <a:buChar char="-"/>
            </a:pPr>
            <a:r>
              <a:rPr lang="ru-RU" sz="2000" dirty="0" smtClean="0"/>
              <a:t>взаимодействие </a:t>
            </a:r>
            <a:r>
              <a:rPr lang="ru-RU" sz="2000" dirty="0"/>
              <a:t>и т.п</a:t>
            </a:r>
            <a:r>
              <a:rPr lang="ru-RU" sz="2000" dirty="0" smtClean="0"/>
              <a:t>.</a:t>
            </a:r>
            <a:endParaRPr lang="ru-RU" sz="2000" dirty="0"/>
          </a:p>
          <a:p>
            <a:pPr lvl="0" algn="just">
              <a:lnSpc>
                <a:spcPct val="107000"/>
              </a:lnSpc>
            </a:pPr>
            <a:r>
              <a:rPr lang="ru-RU" sz="2000" dirty="0" smtClean="0"/>
              <a:t>2.Образовательные </a:t>
            </a:r>
            <a:r>
              <a:rPr lang="ru-RU" sz="2000" dirty="0"/>
              <a:t>результаты </a:t>
            </a:r>
            <a:r>
              <a:rPr lang="ru-RU" sz="2000" dirty="0" smtClean="0"/>
              <a:t>детей:</a:t>
            </a:r>
          </a:p>
          <a:p>
            <a:pPr lvl="0" algn="just">
              <a:lnSpc>
                <a:spcPct val="107000"/>
              </a:lnSpc>
              <a:buFontTx/>
              <a:buChar char="-"/>
            </a:pPr>
            <a:r>
              <a:rPr lang="ru-RU" sz="2000" dirty="0" err="1" smtClean="0">
                <a:latin typeface="Calibri" panose="020F0502020204030204" pitchFamily="34" charset="0"/>
                <a:ea typeface="Calibri" panose="020F0502020204030204" pitchFamily="34" charset="0"/>
                <a:cs typeface="Times New Roman" panose="02020603050405020304" pitchFamily="18" charset="0"/>
              </a:rPr>
              <a:t>деятельностные</a:t>
            </a:r>
            <a:r>
              <a:rPr lang="ru-RU" sz="2000" dirty="0" smtClean="0">
                <a:latin typeface="Calibri" panose="020F0502020204030204" pitchFamily="34" charset="0"/>
                <a:ea typeface="Calibri" panose="020F0502020204030204" pitchFamily="34" charset="0"/>
                <a:cs typeface="Times New Roman" panose="02020603050405020304" pitchFamily="18" charset="0"/>
              </a:rPr>
              <a:t> умения ребёнка</a:t>
            </a:r>
          </a:p>
          <a:p>
            <a:pPr lvl="0" algn="just">
              <a:lnSpc>
                <a:spcPct val="107000"/>
              </a:lnSpc>
              <a:buFontTx/>
              <a:buChar char="-"/>
            </a:pPr>
            <a:r>
              <a:rPr lang="ru-RU" sz="2000" dirty="0" smtClean="0">
                <a:latin typeface="Calibri" panose="020F0502020204030204" pitchFamily="34" charset="0"/>
                <a:ea typeface="Calibri" panose="020F0502020204030204" pitchFamily="34" charset="0"/>
                <a:cs typeface="Times New Roman" panose="02020603050405020304" pitchFamily="18" charset="0"/>
              </a:rPr>
              <a:t> </a:t>
            </a:r>
            <a:r>
              <a:rPr lang="ru-RU" sz="2000" dirty="0" smtClean="0"/>
              <a:t>динамика </a:t>
            </a:r>
            <a:r>
              <a:rPr lang="ru-RU" sz="2000" dirty="0"/>
              <a:t>детского развития, </a:t>
            </a:r>
            <a:endParaRPr lang="ru-RU" sz="2000" dirty="0" smtClean="0"/>
          </a:p>
          <a:p>
            <a:pPr lvl="0" algn="just">
              <a:lnSpc>
                <a:spcPct val="107000"/>
              </a:lnSpc>
              <a:buFontTx/>
              <a:buChar char="-"/>
            </a:pPr>
            <a:r>
              <a:rPr lang="ru-RU" sz="2000" dirty="0" smtClean="0"/>
              <a:t>индивидуальное </a:t>
            </a:r>
            <a:r>
              <a:rPr lang="ru-RU" sz="2000" dirty="0"/>
              <a:t>развитие ребенка, </a:t>
            </a:r>
            <a:endParaRPr lang="ru-RU" sz="2000" dirty="0" smtClean="0"/>
          </a:p>
          <a:p>
            <a:pPr lvl="0" algn="just">
              <a:lnSpc>
                <a:spcPct val="107000"/>
              </a:lnSpc>
              <a:buFontTx/>
              <a:buChar char="-"/>
            </a:pPr>
            <a:r>
              <a:rPr lang="ru-RU" sz="2000" dirty="0" smtClean="0"/>
              <a:t>разные </a:t>
            </a:r>
            <a:r>
              <a:rPr lang="ru-RU" sz="2000" dirty="0"/>
              <a:t>виды детской активности и т.п</a:t>
            </a:r>
            <a:r>
              <a:rPr lang="ru-RU" sz="2000" dirty="0" smtClean="0"/>
              <a:t>.</a:t>
            </a:r>
            <a:endParaRPr lang="ru-RU" sz="2000" dirty="0"/>
          </a:p>
          <a:p>
            <a:pPr indent="0">
              <a:lnSpc>
                <a:spcPct val="120000"/>
              </a:lnSpc>
              <a:spcBef>
                <a:spcPts val="0"/>
              </a:spcBef>
              <a:buNone/>
            </a:pPr>
            <a:endParaRPr lang="ru-RU" dirty="0"/>
          </a:p>
        </p:txBody>
      </p:sp>
    </p:spTree>
    <p:extLst>
      <p:ext uri="{BB962C8B-B14F-4D97-AF65-F5344CB8AC3E}">
        <p14:creationId xmlns:p14="http://schemas.microsoft.com/office/powerpoint/2010/main" val="13857263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33891"/>
          </a:xfrm>
        </p:spPr>
        <p:txBody>
          <a:bodyPr>
            <a:noAutofit/>
          </a:bodyPr>
          <a:lstStyle/>
          <a:p>
            <a:pPr algn="ctr">
              <a:lnSpc>
                <a:spcPct val="100000"/>
              </a:lnSpc>
            </a:pPr>
            <a:r>
              <a:rPr lang="ru-RU" sz="2000" b="1" dirty="0"/>
              <a:t>Оценка качества условий развития детей </a:t>
            </a:r>
            <a:br>
              <a:rPr lang="ru-RU" sz="2000" b="1" dirty="0"/>
            </a:br>
            <a:r>
              <a:rPr lang="ru-RU" sz="2000" b="1" dirty="0"/>
              <a:t>(образовательной среды и взаимодействия). </a:t>
            </a:r>
            <a:r>
              <a:rPr lang="ru-RU" sz="2000" b="1" dirty="0" smtClean="0"/>
              <a:t/>
            </a:r>
            <a:br>
              <a:rPr lang="ru-RU" sz="2000" b="1" dirty="0" smtClean="0"/>
            </a:br>
            <a:r>
              <a:rPr lang="ru-RU" sz="2000" b="1" dirty="0" smtClean="0"/>
              <a:t>Международное </a:t>
            </a:r>
            <a:r>
              <a:rPr lang="ru-RU" sz="2000" b="1" dirty="0"/>
              <a:t>использование шкал </a:t>
            </a:r>
            <a:r>
              <a:rPr lang="en-US" sz="2000" b="1" dirty="0"/>
              <a:t>ECERS </a:t>
            </a:r>
            <a:endParaRPr lang="ru-RU" sz="2000" b="1" dirty="0"/>
          </a:p>
        </p:txBody>
      </p:sp>
      <p:sp>
        <p:nvSpPr>
          <p:cNvPr id="3" name="Объект 2"/>
          <p:cNvSpPr>
            <a:spLocks noGrp="1"/>
          </p:cNvSpPr>
          <p:nvPr>
            <p:ph idx="1"/>
          </p:nvPr>
        </p:nvSpPr>
        <p:spPr>
          <a:xfrm>
            <a:off x="838200" y="1648918"/>
            <a:ext cx="10515600" cy="5209082"/>
          </a:xfrm>
        </p:spPr>
        <p:txBody>
          <a:bodyPr>
            <a:normAutofit/>
          </a:bodyPr>
          <a:lstStyle/>
          <a:p>
            <a:pPr indent="0">
              <a:lnSpc>
                <a:spcPct val="120000"/>
              </a:lnSpc>
              <a:spcBef>
                <a:spcPts val="0"/>
              </a:spcBef>
              <a:buNone/>
            </a:pPr>
            <a:r>
              <a:rPr lang="ru-RU" sz="2000" dirty="0"/>
              <a:t>Юдина Е.Г. (Старший научный сотрудник лаборатории социально-политического и правового анализа при кафедре государственного управления Факультета государственного управления </a:t>
            </a:r>
            <a:r>
              <a:rPr lang="ru-RU" sz="2000" dirty="0" err="1"/>
              <a:t>РАНХиГС</a:t>
            </a:r>
            <a:r>
              <a:rPr lang="ru-RU" sz="2000" dirty="0"/>
              <a:t> при Президенте РФ), Москва 2015.</a:t>
            </a:r>
            <a:endParaRPr lang="ru-RU" sz="2000" dirty="0" smtClean="0"/>
          </a:p>
          <a:p>
            <a:pPr indent="0">
              <a:lnSpc>
                <a:spcPct val="120000"/>
              </a:lnSpc>
              <a:spcBef>
                <a:spcPts val="0"/>
              </a:spcBef>
              <a:buNone/>
            </a:pPr>
            <a:endParaRPr lang="ru-RU" dirty="0"/>
          </a:p>
          <a:p>
            <a:pPr indent="0">
              <a:lnSpc>
                <a:spcPct val="120000"/>
              </a:lnSpc>
              <a:spcBef>
                <a:spcPts val="0"/>
              </a:spcBef>
              <a:buNone/>
            </a:pPr>
            <a:endParaRPr lang="ru-RU" dirty="0" smtClean="0"/>
          </a:p>
          <a:p>
            <a:pPr indent="0">
              <a:lnSpc>
                <a:spcPct val="120000"/>
              </a:lnSpc>
              <a:spcBef>
                <a:spcPts val="0"/>
              </a:spcBef>
              <a:buNone/>
            </a:pPr>
            <a:endParaRPr lang="ru-RU" dirty="0"/>
          </a:p>
          <a:p>
            <a:pPr indent="0">
              <a:lnSpc>
                <a:spcPct val="120000"/>
              </a:lnSpc>
              <a:spcBef>
                <a:spcPts val="0"/>
              </a:spcBef>
              <a:buNone/>
            </a:pPr>
            <a:r>
              <a:rPr lang="ru-RU" sz="2000" dirty="0" smtClean="0"/>
              <a:t>В </a:t>
            </a:r>
            <a:r>
              <a:rPr lang="ru-RU" sz="2000" dirty="0"/>
              <a:t>основе процедуры оценки лежит структурированное наблюдение, опирающееся на листы оценивания, которые </a:t>
            </a:r>
            <a:r>
              <a:rPr lang="ru-RU" sz="2000" dirty="0" smtClean="0"/>
              <a:t>содержат </a:t>
            </a:r>
            <a:r>
              <a:rPr lang="ru-RU" sz="2000" dirty="0"/>
              <a:t>индикаторы по каждому компоненту. </a:t>
            </a:r>
          </a:p>
          <a:p>
            <a:pPr indent="0">
              <a:lnSpc>
                <a:spcPct val="120000"/>
              </a:lnSpc>
              <a:spcBef>
                <a:spcPts val="0"/>
              </a:spcBef>
              <a:buNone/>
            </a:pPr>
            <a:endParaRPr lang="ru-RU" dirty="0"/>
          </a:p>
        </p:txBody>
      </p:sp>
    </p:spTree>
    <p:extLst>
      <p:ext uri="{BB962C8B-B14F-4D97-AF65-F5344CB8AC3E}">
        <p14:creationId xmlns:p14="http://schemas.microsoft.com/office/powerpoint/2010/main" val="1985078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4851"/>
            <a:ext cx="10515600" cy="794479"/>
          </a:xfrm>
        </p:spPr>
        <p:txBody>
          <a:bodyPr>
            <a:noAutofit/>
          </a:bodyPr>
          <a:lstStyle/>
          <a:p>
            <a:pPr algn="ctr"/>
            <a:r>
              <a:rPr lang="ru-RU" sz="2800" b="1" dirty="0"/>
              <a:t>Ш</a:t>
            </a:r>
            <a:r>
              <a:rPr lang="ru-RU" sz="2800" b="1" dirty="0" smtClean="0"/>
              <a:t>калы </a:t>
            </a:r>
            <a:r>
              <a:rPr lang="en-US" sz="2800" b="1" dirty="0" smtClean="0"/>
              <a:t>ECERS</a:t>
            </a:r>
            <a:r>
              <a:rPr lang="en-US" sz="2800" b="1" dirty="0"/>
              <a:t>. </a:t>
            </a:r>
            <a:br>
              <a:rPr lang="en-US" sz="2800" b="1" dirty="0"/>
            </a:br>
            <a:endParaRPr lang="ru-RU" sz="2800" b="1" dirty="0"/>
          </a:p>
        </p:txBody>
      </p:sp>
      <p:sp>
        <p:nvSpPr>
          <p:cNvPr id="3" name="Текст 2"/>
          <p:cNvSpPr>
            <a:spLocks noGrp="1"/>
          </p:cNvSpPr>
          <p:nvPr>
            <p:ph type="body" idx="1"/>
          </p:nvPr>
        </p:nvSpPr>
        <p:spPr>
          <a:xfrm>
            <a:off x="839788" y="637081"/>
            <a:ext cx="5157787" cy="382249"/>
          </a:xfrm>
        </p:spPr>
        <p:txBody>
          <a:bodyPr>
            <a:normAutofit fontScale="92500" lnSpcReduction="10000"/>
          </a:bodyPr>
          <a:lstStyle/>
          <a:p>
            <a:pPr algn="ctr"/>
            <a:r>
              <a:rPr lang="ru-RU" dirty="0" smtClean="0"/>
              <a:t>Достоинства</a:t>
            </a:r>
            <a:endParaRPr lang="ru-RU" dirty="0"/>
          </a:p>
        </p:txBody>
      </p:sp>
      <p:sp>
        <p:nvSpPr>
          <p:cNvPr id="4" name="Объект 3"/>
          <p:cNvSpPr>
            <a:spLocks noGrp="1"/>
          </p:cNvSpPr>
          <p:nvPr>
            <p:ph sz="half" idx="2"/>
          </p:nvPr>
        </p:nvSpPr>
        <p:spPr>
          <a:xfrm>
            <a:off x="224852" y="1289154"/>
            <a:ext cx="5772723" cy="5006715"/>
          </a:xfrm>
        </p:spPr>
        <p:txBody>
          <a:bodyPr>
            <a:noAutofit/>
          </a:bodyPr>
          <a:lstStyle/>
          <a:p>
            <a:pPr marL="0">
              <a:lnSpc>
                <a:spcPct val="100000"/>
              </a:lnSpc>
              <a:spcBef>
                <a:spcPts val="0"/>
              </a:spcBef>
            </a:pPr>
            <a:r>
              <a:rPr lang="ru-RU" sz="1800" dirty="0" smtClean="0"/>
              <a:t>Во </a:t>
            </a:r>
            <a:r>
              <a:rPr lang="ru-RU" sz="1800" dirty="0"/>
              <a:t>всех </a:t>
            </a:r>
            <a:r>
              <a:rPr lang="ru-RU" sz="1800" dirty="0" err="1"/>
              <a:t>суб</a:t>
            </a:r>
            <a:r>
              <a:rPr lang="ru-RU" sz="1800" dirty="0"/>
              <a:t>-шкалах, компонентах и индикаторах заложены закономерности развития детей в дошкольном </a:t>
            </a:r>
            <a:r>
              <a:rPr lang="ru-RU" sz="1800" dirty="0" smtClean="0"/>
              <a:t>возрасте. </a:t>
            </a:r>
          </a:p>
          <a:p>
            <a:pPr marL="0">
              <a:lnSpc>
                <a:spcPct val="100000"/>
              </a:lnSpc>
              <a:spcBef>
                <a:spcPts val="0"/>
              </a:spcBef>
            </a:pPr>
            <a:endParaRPr lang="ru-RU" sz="1800" dirty="0"/>
          </a:p>
          <a:p>
            <a:pPr marL="0">
              <a:lnSpc>
                <a:spcPct val="100000"/>
              </a:lnSpc>
              <a:spcBef>
                <a:spcPts val="0"/>
              </a:spcBef>
            </a:pPr>
            <a:r>
              <a:rPr lang="ru-RU" sz="1800" dirty="0" smtClean="0"/>
              <a:t>Для </a:t>
            </a:r>
            <a:r>
              <a:rPr lang="ru-RU" sz="1800" dirty="0"/>
              <a:t>российского контекста этот опыт представляется весьма полезным, </a:t>
            </a:r>
            <a:r>
              <a:rPr lang="ru-RU" sz="1800" dirty="0" smtClean="0"/>
              <a:t>т.к. </a:t>
            </a:r>
            <a:r>
              <a:rPr lang="ru-RU" sz="1800" dirty="0"/>
              <a:t>ФГОС </a:t>
            </a:r>
            <a:r>
              <a:rPr lang="ru-RU" sz="1800" dirty="0" smtClean="0"/>
              <a:t>ДО </a:t>
            </a:r>
            <a:r>
              <a:rPr lang="ru-RU" sz="1800" dirty="0"/>
              <a:t>ввел пять образовательных областей, которые </a:t>
            </a:r>
            <a:r>
              <a:rPr lang="ru-RU" sz="1800" dirty="0" smtClean="0"/>
              <a:t> </a:t>
            </a:r>
            <a:r>
              <a:rPr lang="ru-RU" sz="1800" dirty="0"/>
              <a:t>совпадают со списком </a:t>
            </a:r>
            <a:r>
              <a:rPr lang="ru-RU" sz="1800" dirty="0" err="1"/>
              <a:t>суб</a:t>
            </a:r>
            <a:r>
              <a:rPr lang="ru-RU" sz="1800" dirty="0"/>
              <a:t>-шкал и компонентов в этих инструментах</a:t>
            </a:r>
            <a:r>
              <a:rPr lang="ru-RU" sz="1800" dirty="0" smtClean="0"/>
              <a:t>.</a:t>
            </a:r>
          </a:p>
          <a:p>
            <a:pPr marL="0" indent="0">
              <a:lnSpc>
                <a:spcPct val="100000"/>
              </a:lnSpc>
              <a:spcBef>
                <a:spcPts val="0"/>
              </a:spcBef>
              <a:buNone/>
            </a:pPr>
            <a:r>
              <a:rPr lang="ru-RU" sz="1800" dirty="0" smtClean="0"/>
              <a:t> </a:t>
            </a:r>
          </a:p>
          <a:p>
            <a:pPr marL="0">
              <a:lnSpc>
                <a:spcPct val="100000"/>
              </a:lnSpc>
              <a:spcBef>
                <a:spcPts val="0"/>
              </a:spcBef>
            </a:pPr>
            <a:r>
              <a:rPr lang="ru-RU" sz="1800" dirty="0" smtClean="0"/>
              <a:t>Оценка образовательной среды </a:t>
            </a:r>
            <a:r>
              <a:rPr lang="ru-RU" sz="1800" dirty="0"/>
              <a:t>и взаимодействия взрослых с </a:t>
            </a:r>
            <a:r>
              <a:rPr lang="ru-RU" sz="1800" dirty="0" smtClean="0"/>
              <a:t>детьми  </a:t>
            </a:r>
            <a:r>
              <a:rPr lang="ru-RU" sz="1800" dirty="0"/>
              <a:t>соответствуют </a:t>
            </a:r>
            <a:r>
              <a:rPr lang="ru-RU" sz="1800" dirty="0" smtClean="0"/>
              <a:t>требованиям ФГОС ДО к условиям </a:t>
            </a:r>
            <a:r>
              <a:rPr lang="ru-RU" sz="1800" dirty="0"/>
              <a:t>реализации </a:t>
            </a:r>
            <a:r>
              <a:rPr lang="ru-RU" sz="1800" dirty="0" smtClean="0"/>
              <a:t>образовательной программы.</a:t>
            </a:r>
          </a:p>
          <a:p>
            <a:pPr marL="0" indent="0">
              <a:lnSpc>
                <a:spcPct val="100000"/>
              </a:lnSpc>
              <a:spcBef>
                <a:spcPts val="0"/>
              </a:spcBef>
              <a:buNone/>
            </a:pPr>
            <a:endParaRPr lang="ru-RU" sz="1800" dirty="0" smtClean="0"/>
          </a:p>
          <a:p>
            <a:pPr marL="0">
              <a:lnSpc>
                <a:spcPct val="100000"/>
              </a:lnSpc>
              <a:spcBef>
                <a:spcPts val="0"/>
              </a:spcBef>
            </a:pPr>
            <a:r>
              <a:rPr lang="ru-RU" sz="1800" dirty="0" smtClean="0"/>
              <a:t> </a:t>
            </a:r>
            <a:r>
              <a:rPr lang="ru-RU" sz="1800" dirty="0"/>
              <a:t>Важно также заметить, что именно психолого-педагогические условия, представленные во ФГОС ДО как самые важные для реализации программы, также находятся в центре шкал ECERS</a:t>
            </a:r>
          </a:p>
        </p:txBody>
      </p:sp>
      <p:sp>
        <p:nvSpPr>
          <p:cNvPr id="5" name="Текст 4"/>
          <p:cNvSpPr>
            <a:spLocks noGrp="1"/>
          </p:cNvSpPr>
          <p:nvPr>
            <p:ph type="body" sz="quarter" idx="3"/>
          </p:nvPr>
        </p:nvSpPr>
        <p:spPr>
          <a:xfrm>
            <a:off x="5997575" y="637081"/>
            <a:ext cx="5183188" cy="382249"/>
          </a:xfrm>
        </p:spPr>
        <p:txBody>
          <a:bodyPr>
            <a:normAutofit fontScale="92500" lnSpcReduction="10000"/>
          </a:bodyPr>
          <a:lstStyle/>
          <a:p>
            <a:pPr algn="ctr"/>
            <a:r>
              <a:rPr lang="ru-RU" dirty="0" smtClean="0"/>
              <a:t>Недостатки</a:t>
            </a:r>
            <a:endParaRPr lang="ru-RU" dirty="0"/>
          </a:p>
        </p:txBody>
      </p:sp>
      <p:sp>
        <p:nvSpPr>
          <p:cNvPr id="6" name="Объект 5"/>
          <p:cNvSpPr>
            <a:spLocks noGrp="1"/>
          </p:cNvSpPr>
          <p:nvPr>
            <p:ph sz="quarter" idx="4"/>
          </p:nvPr>
        </p:nvSpPr>
        <p:spPr>
          <a:xfrm>
            <a:off x="6172200" y="1139252"/>
            <a:ext cx="5729990" cy="5050411"/>
          </a:xfrm>
        </p:spPr>
        <p:txBody>
          <a:bodyPr>
            <a:noAutofit/>
          </a:bodyPr>
          <a:lstStyle/>
          <a:p>
            <a:pPr marL="0" indent="0">
              <a:lnSpc>
                <a:spcPct val="100000"/>
              </a:lnSpc>
              <a:spcBef>
                <a:spcPts val="0"/>
              </a:spcBef>
            </a:pPr>
            <a:r>
              <a:rPr lang="ru-RU" sz="1800" dirty="0"/>
              <a:t>Обычно на проведение процедуры оценки в группе </a:t>
            </a:r>
            <a:r>
              <a:rPr lang="ru-RU" sz="1800" dirty="0" smtClean="0"/>
              <a:t>с применением  </a:t>
            </a:r>
            <a:r>
              <a:rPr lang="ru-RU" sz="1800" dirty="0"/>
              <a:t>шкалы </a:t>
            </a:r>
            <a:r>
              <a:rPr lang="ru-RU" sz="1800" dirty="0" smtClean="0"/>
              <a:t> требуется от </a:t>
            </a:r>
            <a:r>
              <a:rPr lang="ru-RU" sz="1800" dirty="0"/>
              <a:t>5-6 часов до нескольких </a:t>
            </a:r>
            <a:r>
              <a:rPr lang="ru-RU" sz="1800" dirty="0" smtClean="0"/>
              <a:t>дней (вместо 2-3 часов по замыслу авторов).</a:t>
            </a:r>
          </a:p>
          <a:p>
            <a:pPr marL="0" indent="0">
              <a:lnSpc>
                <a:spcPct val="100000"/>
              </a:lnSpc>
              <a:spcBef>
                <a:spcPts val="0"/>
              </a:spcBef>
            </a:pPr>
            <a:endParaRPr lang="ru-RU" sz="1800" dirty="0" smtClean="0"/>
          </a:p>
          <a:p>
            <a:pPr marL="0" indent="0">
              <a:lnSpc>
                <a:spcPct val="100000"/>
              </a:lnSpc>
              <a:spcBef>
                <a:spcPts val="0"/>
              </a:spcBef>
            </a:pPr>
            <a:r>
              <a:rPr lang="ru-RU" sz="1800" dirty="0" smtClean="0"/>
              <a:t>Анализ </a:t>
            </a:r>
            <a:r>
              <a:rPr lang="ru-RU" sz="1800" dirty="0"/>
              <a:t>индикаторов и пояснений </a:t>
            </a:r>
            <a:r>
              <a:rPr lang="ru-RU" sz="1800" dirty="0" smtClean="0"/>
              <a:t>свидетельствует об их излишней </a:t>
            </a:r>
            <a:r>
              <a:rPr lang="ru-RU" sz="1800" dirty="0"/>
              <a:t>громоздкости и детализации, что на практике приводит к заданию слишком жестких ориентиров, неоправданно ограничивающих реальную практику образовательной деятельности ДОО и несущую риск безосновательного ее сужения </a:t>
            </a:r>
            <a:r>
              <a:rPr lang="ru-RU" sz="1800" dirty="0" smtClean="0"/>
              <a:t>в </a:t>
            </a:r>
            <a:r>
              <a:rPr lang="ru-RU" sz="1800" dirty="0"/>
              <a:t>ущерб индивидуальному подходу к каждому ребенку. </a:t>
            </a:r>
            <a:endParaRPr lang="ru-RU" sz="1800" dirty="0" smtClean="0"/>
          </a:p>
          <a:p>
            <a:pPr marL="0" indent="0">
              <a:lnSpc>
                <a:spcPct val="100000"/>
              </a:lnSpc>
              <a:spcBef>
                <a:spcPts val="0"/>
              </a:spcBef>
            </a:pPr>
            <a:endParaRPr lang="ru-RU" sz="1800" dirty="0" smtClean="0"/>
          </a:p>
          <a:p>
            <a:pPr marL="0" indent="0">
              <a:lnSpc>
                <a:spcPct val="100000"/>
              </a:lnSpc>
              <a:spcBef>
                <a:spcPts val="0"/>
              </a:spcBef>
            </a:pPr>
            <a:r>
              <a:rPr lang="ru-RU" sz="1800" dirty="0" smtClean="0"/>
              <a:t>Общее </a:t>
            </a:r>
            <a:r>
              <a:rPr lang="ru-RU" sz="1800" dirty="0"/>
              <a:t>количество компонентов делает сложным само заполнение оценочных листов, которые составляют слишком большой объем</a:t>
            </a:r>
            <a:r>
              <a:rPr lang="ru-RU" sz="1800" dirty="0" smtClean="0"/>
              <a:t>, </a:t>
            </a:r>
            <a:r>
              <a:rPr lang="ru-RU" sz="1800" dirty="0"/>
              <a:t>в то же время, процесс наблюдения оказывается разорванным, если необходимо отвлекаться на заполнение листов.</a:t>
            </a:r>
          </a:p>
          <a:p>
            <a:pPr marL="0" indent="0">
              <a:lnSpc>
                <a:spcPct val="100000"/>
              </a:lnSpc>
              <a:spcBef>
                <a:spcPts val="0"/>
              </a:spcBef>
            </a:pPr>
            <a:endParaRPr lang="ru-RU" sz="1800" dirty="0"/>
          </a:p>
        </p:txBody>
      </p:sp>
    </p:spTree>
    <p:extLst>
      <p:ext uri="{BB962C8B-B14F-4D97-AF65-F5344CB8AC3E}">
        <p14:creationId xmlns:p14="http://schemas.microsoft.com/office/powerpoint/2010/main" val="32023979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4108"/>
          </a:xfrm>
        </p:spPr>
        <p:txBody>
          <a:bodyPr>
            <a:noAutofit/>
          </a:bodyPr>
          <a:lstStyle/>
          <a:p>
            <a:pPr algn="ctr">
              <a:lnSpc>
                <a:spcPct val="100000"/>
              </a:lnSpc>
            </a:pPr>
            <a:r>
              <a:rPr lang="ru-RU" sz="2400" b="1" dirty="0"/>
              <a:t>Оценка возможности применения оценки </a:t>
            </a:r>
            <a:r>
              <a:rPr lang="ru-RU" sz="2400" b="1" dirty="0" smtClean="0"/>
              <a:t>качества дошкольного образования </a:t>
            </a:r>
            <a:r>
              <a:rPr lang="ru-RU" sz="2400" b="1" dirty="0"/>
              <a:t>в </a:t>
            </a:r>
            <a:r>
              <a:rPr lang="ru-RU" sz="2400" b="1" dirty="0" smtClean="0"/>
              <a:t>РФ на основе </a:t>
            </a:r>
            <a:r>
              <a:rPr lang="ru-RU" sz="2400" b="1" dirty="0" smtClean="0">
                <a:solidFill>
                  <a:prstClr val="black"/>
                </a:solidFill>
              </a:rPr>
              <a:t>Шкал </a:t>
            </a:r>
            <a:r>
              <a:rPr lang="en-US" sz="2400" b="1" dirty="0" smtClean="0">
                <a:solidFill>
                  <a:prstClr val="black"/>
                </a:solidFill>
              </a:rPr>
              <a:t>ECERS</a:t>
            </a:r>
            <a:endParaRPr lang="ru-RU" sz="2400" b="1" dirty="0"/>
          </a:p>
        </p:txBody>
      </p:sp>
      <p:sp>
        <p:nvSpPr>
          <p:cNvPr id="3" name="Объект 2"/>
          <p:cNvSpPr>
            <a:spLocks noGrp="1"/>
          </p:cNvSpPr>
          <p:nvPr>
            <p:ph idx="1"/>
          </p:nvPr>
        </p:nvSpPr>
        <p:spPr>
          <a:xfrm>
            <a:off x="838200" y="1347536"/>
            <a:ext cx="10515600" cy="5190423"/>
          </a:xfrm>
        </p:spPr>
        <p:txBody>
          <a:bodyPr>
            <a:normAutofit fontScale="92500"/>
          </a:bodyPr>
          <a:lstStyle/>
          <a:p>
            <a:pPr indent="0">
              <a:lnSpc>
                <a:spcPct val="120000"/>
              </a:lnSpc>
              <a:spcBef>
                <a:spcPts val="0"/>
              </a:spcBef>
              <a:buNone/>
            </a:pPr>
            <a:r>
              <a:rPr lang="ru-RU" sz="2400" dirty="0" smtClean="0"/>
              <a:t>- ДО </a:t>
            </a:r>
            <a:r>
              <a:rPr lang="ru-RU" sz="2400" dirty="0"/>
              <a:t>–необязательный уровень образования, следовательно, </a:t>
            </a:r>
          </a:p>
          <a:p>
            <a:pPr indent="0">
              <a:lnSpc>
                <a:spcPct val="120000"/>
              </a:lnSpc>
              <a:spcBef>
                <a:spcPts val="0"/>
              </a:spcBef>
              <a:buNone/>
            </a:pPr>
            <a:r>
              <a:rPr lang="ru-RU" sz="2400" dirty="0"/>
              <a:t>невозможно применять оценку образовательных результатов к </a:t>
            </a:r>
            <a:r>
              <a:rPr lang="ru-RU" sz="2400" dirty="0" smtClean="0"/>
              <a:t>детям</a:t>
            </a:r>
            <a:r>
              <a:rPr lang="ru-RU" sz="2400" dirty="0"/>
              <a:t>, не посещающим </a:t>
            </a:r>
            <a:r>
              <a:rPr lang="ru-RU" sz="2400" dirty="0" smtClean="0"/>
              <a:t>ДОО;</a:t>
            </a:r>
          </a:p>
          <a:p>
            <a:pPr indent="0">
              <a:lnSpc>
                <a:spcPct val="120000"/>
              </a:lnSpc>
              <a:spcBef>
                <a:spcPts val="0"/>
              </a:spcBef>
              <a:buNone/>
            </a:pPr>
            <a:r>
              <a:rPr lang="ru-RU" sz="2400" dirty="0" smtClean="0"/>
              <a:t>- Существует </a:t>
            </a:r>
            <a:r>
              <a:rPr lang="ru-RU" sz="2400" dirty="0"/>
              <a:t>множество посторонних факторов, влияющих на </a:t>
            </a:r>
          </a:p>
          <a:p>
            <a:pPr indent="0">
              <a:lnSpc>
                <a:spcPct val="120000"/>
              </a:lnSpc>
              <a:spcBef>
                <a:spcPts val="0"/>
              </a:spcBef>
              <a:buNone/>
            </a:pPr>
            <a:r>
              <a:rPr lang="ru-RU" sz="2400" dirty="0"/>
              <a:t>результаты. </a:t>
            </a:r>
            <a:endParaRPr lang="ru-RU" sz="2400" dirty="0" smtClean="0"/>
          </a:p>
          <a:p>
            <a:pPr indent="0">
              <a:lnSpc>
                <a:spcPct val="120000"/>
              </a:lnSpc>
              <a:spcBef>
                <a:spcPts val="0"/>
              </a:spcBef>
              <a:buNone/>
            </a:pPr>
            <a:r>
              <a:rPr lang="ru-RU" sz="2400" dirty="0" smtClean="0"/>
              <a:t>- В </a:t>
            </a:r>
            <a:r>
              <a:rPr lang="ru-RU" sz="2400" dirty="0"/>
              <a:t>соответствии с «Законом об образовании в РФ» невозможна </a:t>
            </a:r>
            <a:r>
              <a:rPr lang="ru-RU" sz="2400" dirty="0" smtClean="0"/>
              <a:t>аттестация </a:t>
            </a:r>
            <a:r>
              <a:rPr lang="ru-RU" sz="2400" dirty="0"/>
              <a:t>ребенка по </a:t>
            </a:r>
            <a:r>
              <a:rPr lang="ru-RU" sz="2400" dirty="0" smtClean="0"/>
              <a:t>результату;</a:t>
            </a:r>
          </a:p>
          <a:p>
            <a:pPr indent="0">
              <a:lnSpc>
                <a:spcPct val="120000"/>
              </a:lnSpc>
              <a:spcBef>
                <a:spcPts val="0"/>
              </a:spcBef>
              <a:buNone/>
            </a:pPr>
            <a:r>
              <a:rPr lang="ru-RU" sz="2400" dirty="0"/>
              <a:t>- </a:t>
            </a:r>
            <a:r>
              <a:rPr lang="ru-RU" sz="2400" dirty="0" smtClean="0"/>
              <a:t>Школьная </a:t>
            </a:r>
            <a:r>
              <a:rPr lang="ru-RU" sz="2400" dirty="0"/>
              <a:t>готовность не может рассматриваться в качестве главного </a:t>
            </a:r>
          </a:p>
          <a:p>
            <a:pPr indent="0">
              <a:lnSpc>
                <a:spcPct val="120000"/>
              </a:lnSpc>
              <a:spcBef>
                <a:spcPts val="0"/>
              </a:spcBef>
              <a:buNone/>
            </a:pPr>
            <a:r>
              <a:rPr lang="ru-RU" sz="2400" dirty="0" smtClean="0"/>
              <a:t>результата </a:t>
            </a:r>
            <a:r>
              <a:rPr lang="ru-RU" sz="2400" dirty="0"/>
              <a:t>дошкольного образования. В то же время, именно эта идеология лежит в основе предлагаемой модели оценки качества ДО; </a:t>
            </a:r>
            <a:endParaRPr lang="ru-RU" sz="2400" dirty="0" smtClean="0"/>
          </a:p>
          <a:p>
            <a:pPr indent="0">
              <a:lnSpc>
                <a:spcPct val="120000"/>
              </a:lnSpc>
              <a:spcBef>
                <a:spcPts val="0"/>
              </a:spcBef>
              <a:buNone/>
            </a:pPr>
            <a:r>
              <a:rPr lang="ru-RU" sz="2400" dirty="0" smtClean="0"/>
              <a:t>- Предложение авторов </a:t>
            </a:r>
            <a:r>
              <a:rPr lang="ru-RU" sz="2400" dirty="0"/>
              <a:t>проводить диагностику уже с начала осени, т.е. в течение </a:t>
            </a:r>
          </a:p>
          <a:p>
            <a:pPr indent="0">
              <a:lnSpc>
                <a:spcPct val="120000"/>
              </a:lnSpc>
              <a:spcBef>
                <a:spcPts val="0"/>
              </a:spcBef>
              <a:buNone/>
            </a:pPr>
            <a:r>
              <a:rPr lang="ru-RU" sz="2400" dirty="0"/>
              <a:t>всего учебного года, </a:t>
            </a:r>
            <a:r>
              <a:rPr lang="ru-RU" sz="2400" dirty="0" smtClean="0"/>
              <a:t>очень </a:t>
            </a:r>
            <a:r>
              <a:rPr lang="ru-RU" sz="2400" dirty="0"/>
              <a:t>сильно мешает </a:t>
            </a:r>
            <a:r>
              <a:rPr lang="ru-RU" sz="2400" dirty="0" smtClean="0"/>
              <a:t>собственно </a:t>
            </a:r>
            <a:r>
              <a:rPr lang="ru-RU" sz="2400" dirty="0"/>
              <a:t>образовательному процессу.</a:t>
            </a:r>
            <a:endParaRPr lang="ru-RU" sz="2400" dirty="0" smtClean="0"/>
          </a:p>
          <a:p>
            <a:pPr indent="0">
              <a:lnSpc>
                <a:spcPct val="120000"/>
              </a:lnSpc>
              <a:spcBef>
                <a:spcPts val="0"/>
              </a:spcBef>
              <a:buNone/>
            </a:pPr>
            <a:endParaRPr lang="ru-RU" dirty="0"/>
          </a:p>
          <a:p>
            <a:pPr indent="0">
              <a:lnSpc>
                <a:spcPct val="120000"/>
              </a:lnSpc>
              <a:spcBef>
                <a:spcPts val="0"/>
              </a:spcBef>
              <a:buNone/>
            </a:pPr>
            <a:endParaRPr lang="ru-RU" dirty="0"/>
          </a:p>
        </p:txBody>
      </p:sp>
    </p:spTree>
    <p:extLst>
      <p:ext uri="{BB962C8B-B14F-4D97-AF65-F5344CB8AC3E}">
        <p14:creationId xmlns:p14="http://schemas.microsoft.com/office/powerpoint/2010/main" val="32006287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4589"/>
            <a:ext cx="10515600" cy="944645"/>
          </a:xfrm>
        </p:spPr>
        <p:txBody>
          <a:bodyPr>
            <a:noAutofit/>
          </a:bodyPr>
          <a:lstStyle/>
          <a:p>
            <a:pPr algn="ctr">
              <a:lnSpc>
                <a:spcPct val="100000"/>
              </a:lnSpc>
            </a:pPr>
            <a:r>
              <a:rPr lang="ru-RU" sz="2800" b="1" dirty="0" smtClean="0"/>
              <a:t/>
            </a:r>
            <a:br>
              <a:rPr lang="ru-RU" sz="2800" b="1" dirty="0" smtClean="0"/>
            </a:br>
            <a:r>
              <a:rPr lang="ru-RU" sz="2000" b="1" dirty="0" smtClean="0"/>
              <a:t>Организация </a:t>
            </a:r>
            <a:r>
              <a:rPr lang="ru-RU" sz="2000" b="1" dirty="0"/>
              <a:t>системы </a:t>
            </a:r>
            <a:r>
              <a:rPr lang="ru-RU" sz="2000" b="1" dirty="0" smtClean="0"/>
              <a:t>оценки качества образовательного </a:t>
            </a:r>
            <a:r>
              <a:rPr lang="ru-RU" sz="2000" b="1" dirty="0"/>
              <a:t>процесса </a:t>
            </a:r>
            <a:br>
              <a:rPr lang="ru-RU" sz="2000" b="1" dirty="0"/>
            </a:br>
            <a:endParaRPr lang="ru-RU" sz="2000" b="1" dirty="0"/>
          </a:p>
        </p:txBody>
      </p:sp>
      <p:sp>
        <p:nvSpPr>
          <p:cNvPr id="3" name="Объект 2"/>
          <p:cNvSpPr>
            <a:spLocks noGrp="1"/>
          </p:cNvSpPr>
          <p:nvPr>
            <p:ph idx="1"/>
          </p:nvPr>
        </p:nvSpPr>
        <p:spPr>
          <a:xfrm>
            <a:off x="838200" y="1169234"/>
            <a:ext cx="10515600" cy="5368726"/>
          </a:xfrm>
        </p:spPr>
        <p:txBody>
          <a:bodyPr>
            <a:normAutofit/>
          </a:bodyPr>
          <a:lstStyle/>
          <a:p>
            <a:pPr indent="0">
              <a:lnSpc>
                <a:spcPct val="120000"/>
              </a:lnSpc>
              <a:spcBef>
                <a:spcPts val="0"/>
              </a:spcBef>
              <a:buNone/>
            </a:pPr>
            <a:r>
              <a:rPr lang="ru-RU" sz="2000" dirty="0"/>
              <a:t>Дошкольная образовательная организация несёт ответственность за реализацию образовательных программ, за качество образования своих выпускников в соответствии с положениями  Закона РФ «Об образовании Российской </a:t>
            </a:r>
            <a:r>
              <a:rPr lang="ru-RU" sz="2000" dirty="0" smtClean="0"/>
              <a:t>Федерации».</a:t>
            </a:r>
            <a:endParaRPr lang="ru-RU" sz="2000" dirty="0"/>
          </a:p>
          <a:p>
            <a:pPr indent="0">
              <a:lnSpc>
                <a:spcPct val="120000"/>
              </a:lnSpc>
              <a:spcBef>
                <a:spcPts val="0"/>
              </a:spcBef>
              <a:buNone/>
            </a:pPr>
            <a:r>
              <a:rPr lang="ru-RU" sz="2000" dirty="0"/>
              <a:t>Требования Стандарта к результатам освоения </a:t>
            </a:r>
            <a:r>
              <a:rPr lang="ru-RU" sz="2000" dirty="0" smtClean="0"/>
              <a:t>ОП </a:t>
            </a:r>
            <a:r>
              <a:rPr lang="ru-RU" sz="2000" dirty="0"/>
              <a:t>представлены в виде </a:t>
            </a:r>
            <a:r>
              <a:rPr lang="ru-RU" sz="2000" u="sng"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возрастных характеристик </a:t>
            </a:r>
            <a:r>
              <a:rPr lang="ru-RU" sz="2000" dirty="0">
                <a:solidFill>
                  <a:srgbClr val="000000"/>
                </a:solidFill>
                <a:latin typeface="Calibri" panose="020F0502020204030204" pitchFamily="34" charset="0"/>
                <a:ea typeface="Calibri" panose="020F0502020204030204" pitchFamily="34" charset="0"/>
                <a:cs typeface="Times New Roman" panose="02020603050405020304" pitchFamily="18" charset="0"/>
              </a:rPr>
              <a:t>возможных достижений ребенка дошкольного возраста на разных возрастных этапах и к завершению </a:t>
            </a:r>
            <a:r>
              <a:rPr lang="ru-RU" sz="2000" dirty="0" smtClean="0"/>
              <a:t>дошкольного образования. </a:t>
            </a:r>
          </a:p>
          <a:p>
            <a:pPr indent="0">
              <a:lnSpc>
                <a:spcPct val="120000"/>
              </a:lnSpc>
              <a:spcBef>
                <a:spcPts val="0"/>
              </a:spcBef>
              <a:buNone/>
            </a:pPr>
            <a:endParaRPr lang="ru-RU" sz="2000" dirty="0"/>
          </a:p>
        </p:txBody>
      </p:sp>
    </p:spTree>
    <p:extLst>
      <p:ext uri="{BB962C8B-B14F-4D97-AF65-F5344CB8AC3E}">
        <p14:creationId xmlns:p14="http://schemas.microsoft.com/office/powerpoint/2010/main" val="8211999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b="1" dirty="0"/>
              <a:t>Содержание понятий </a:t>
            </a:r>
            <a:br>
              <a:rPr lang="ru-RU" sz="2400" b="1" dirty="0"/>
            </a:br>
            <a:r>
              <a:rPr lang="ru-RU" sz="2400" b="1" dirty="0" smtClean="0"/>
              <a:t>«диагностика</a:t>
            </a:r>
            <a:r>
              <a:rPr lang="ru-RU" sz="2400" b="1" dirty="0"/>
              <a:t>» и «</a:t>
            </a:r>
            <a:r>
              <a:rPr lang="ru-RU" sz="2400" b="1" dirty="0" smtClean="0"/>
              <a:t>мониторинг»</a:t>
            </a:r>
            <a:r>
              <a:rPr lang="ru-RU" sz="2400" b="1" dirty="0"/>
              <a:t/>
            </a:r>
            <a:br>
              <a:rPr lang="ru-RU" sz="2400" b="1" dirty="0"/>
            </a:br>
            <a:endParaRPr lang="ru-RU" sz="2400" b="1" dirty="0"/>
          </a:p>
        </p:txBody>
      </p:sp>
      <p:sp>
        <p:nvSpPr>
          <p:cNvPr id="3" name="Объект 2"/>
          <p:cNvSpPr>
            <a:spLocks noGrp="1"/>
          </p:cNvSpPr>
          <p:nvPr>
            <p:ph idx="1"/>
          </p:nvPr>
        </p:nvSpPr>
        <p:spPr>
          <a:xfrm>
            <a:off x="838200" y="1825624"/>
            <a:ext cx="10515600" cy="4847891"/>
          </a:xfrm>
        </p:spPr>
        <p:txBody>
          <a:bodyPr>
            <a:normAutofit/>
          </a:bodyPr>
          <a:lstStyle/>
          <a:p>
            <a:r>
              <a:rPr lang="ru-RU" sz="2000" dirty="0"/>
              <a:t>Педагогическая диагностика (от греч. </a:t>
            </a:r>
            <a:r>
              <a:rPr lang="ru-RU" sz="2000" dirty="0" err="1"/>
              <a:t>diagnostikos</a:t>
            </a:r>
            <a:r>
              <a:rPr lang="ru-RU" sz="2000" dirty="0"/>
              <a:t> – способный распознавать) –  </a:t>
            </a:r>
            <a:r>
              <a:rPr lang="ru-RU" sz="2000" u="sng" dirty="0"/>
              <a:t>особый вид  деятельности </a:t>
            </a:r>
            <a:r>
              <a:rPr lang="ru-RU" sz="2000" dirty="0"/>
              <a:t>педагогов,  </a:t>
            </a:r>
            <a:r>
              <a:rPr lang="ru-RU" sz="2000" u="sng" dirty="0"/>
              <a:t>цель которого – измерение результатов образования</a:t>
            </a:r>
            <a:r>
              <a:rPr lang="ru-RU" sz="2000" dirty="0"/>
              <a:t>. Позволяет прогнозировать возможные отклонения, определять пути их предупреждения, а также вносить необходимые  коррективы в </a:t>
            </a:r>
            <a:r>
              <a:rPr lang="ru-RU" sz="2000" dirty="0" smtClean="0"/>
              <a:t>образовательный </a:t>
            </a:r>
            <a:r>
              <a:rPr lang="ru-RU" sz="2000" dirty="0"/>
              <a:t>процесс. </a:t>
            </a:r>
            <a:endParaRPr lang="ru-RU" sz="2000" dirty="0" smtClean="0"/>
          </a:p>
          <a:p>
            <a:r>
              <a:rPr lang="ru-RU" sz="2000" dirty="0" smtClean="0"/>
              <a:t>Психологическая диагностика направлена </a:t>
            </a:r>
            <a:r>
              <a:rPr lang="ru-RU" sz="2000" dirty="0"/>
              <a:t>на </a:t>
            </a:r>
            <a:r>
              <a:rPr lang="ru-RU" sz="2000" u="sng" dirty="0"/>
              <a:t>выявление и </a:t>
            </a:r>
            <a:r>
              <a:rPr lang="ru-RU" sz="2000" u="sng" dirty="0" smtClean="0"/>
              <a:t> измерение </a:t>
            </a:r>
            <a:r>
              <a:rPr lang="ru-RU" sz="2000" dirty="0"/>
              <a:t>индивидуально-психологических особенностей личности.</a:t>
            </a:r>
            <a:endParaRPr lang="ru-RU" sz="2000" dirty="0" smtClean="0"/>
          </a:p>
          <a:p>
            <a:r>
              <a:rPr lang="ru-RU" sz="2000" dirty="0"/>
              <a:t>Мониторинг (от англ. </a:t>
            </a:r>
            <a:r>
              <a:rPr lang="ru-RU" sz="2000" dirty="0" err="1"/>
              <a:t>monitor</a:t>
            </a:r>
            <a:r>
              <a:rPr lang="ru-RU" sz="2000" dirty="0"/>
              <a:t> – контролировать, проверять) – </a:t>
            </a:r>
            <a:r>
              <a:rPr lang="ru-RU" sz="2000" u="sng" dirty="0" smtClean="0"/>
              <a:t>сбор</a:t>
            </a:r>
            <a:r>
              <a:rPr lang="ru-RU" sz="2000" u="sng" dirty="0"/>
              <a:t>, обработка, хранение</a:t>
            </a:r>
            <a:r>
              <a:rPr lang="ru-RU" sz="2000" dirty="0"/>
              <a:t> и распространение информации как о всей образовательной системе образовательного учреждения, так и об отдельных ее элементах, которые позволяют судить о состоянии исследуемого объекта в любой момент времени и прогнозировать его развитие, обеспечивать предполагаемую информационную базу для разработки эффективных управленческих решений, которые в свою очередь направлены на достижение установленных целей развития  образовательного </a:t>
            </a:r>
            <a:r>
              <a:rPr lang="ru-RU" sz="2000" dirty="0" smtClean="0"/>
              <a:t>учреждения</a:t>
            </a:r>
            <a:r>
              <a:rPr lang="ru-RU" sz="1800" dirty="0" smtClean="0"/>
              <a:t>.</a:t>
            </a:r>
            <a:endParaRPr lang="ru-RU" sz="1800" dirty="0"/>
          </a:p>
        </p:txBody>
      </p:sp>
    </p:spTree>
    <p:extLst>
      <p:ext uri="{BB962C8B-B14F-4D97-AF65-F5344CB8AC3E}">
        <p14:creationId xmlns:p14="http://schemas.microsoft.com/office/powerpoint/2010/main" val="33147003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b="1" dirty="0"/>
              <a:t>Положения ФГОС ДО </a:t>
            </a:r>
            <a:r>
              <a:rPr lang="ru-RU" sz="2400" b="1" dirty="0" smtClean="0"/>
              <a:t> о </a:t>
            </a:r>
            <a:r>
              <a:rPr lang="ru-RU" sz="2400" b="1" dirty="0"/>
              <a:t>педагогической диагностике</a:t>
            </a:r>
          </a:p>
        </p:txBody>
      </p:sp>
      <p:sp>
        <p:nvSpPr>
          <p:cNvPr id="3" name="Объект 2"/>
          <p:cNvSpPr>
            <a:spLocks noGrp="1"/>
          </p:cNvSpPr>
          <p:nvPr>
            <p:ph idx="1"/>
          </p:nvPr>
        </p:nvSpPr>
        <p:spPr>
          <a:xfrm>
            <a:off x="838200" y="1411705"/>
            <a:ext cx="10515600" cy="4765258"/>
          </a:xfrm>
        </p:spPr>
        <p:txBody>
          <a:bodyPr>
            <a:normAutofit/>
          </a:bodyPr>
          <a:lstStyle/>
          <a:p>
            <a:r>
              <a:rPr lang="ru-RU" sz="2000" dirty="0"/>
              <a:t>3.2.3. При реализации Программы может проводиться оценка индивидуального развития детей. Такая оценка производится педагогическим работником в рамках педагогической диагностики (оценки индивидуального развития детей дошкольного возраста, связанной с оценкой эффективности педагогических действий и лежащей в основе их дальнейшего планирования).</a:t>
            </a:r>
          </a:p>
          <a:p>
            <a:r>
              <a:rPr lang="ru-RU" sz="2000" dirty="0"/>
              <a:t>Результаты педагогической диагностики </a:t>
            </a:r>
            <a:r>
              <a:rPr lang="ru-RU" sz="2000" dirty="0" smtClean="0"/>
              <a:t>могут </a:t>
            </a:r>
            <a:r>
              <a:rPr lang="ru-RU" sz="2000" dirty="0"/>
              <a:t>использоваться исключительно для решения следующих образовательных задач:</a:t>
            </a:r>
          </a:p>
          <a:p>
            <a:r>
              <a:rPr lang="ru-RU" sz="2000" dirty="0"/>
              <a:t> индивидуализации образования (в том числе поддержки ребёнка, построения его образовательной траектории или профессиональной коррекции особенностей его развития);</a:t>
            </a:r>
          </a:p>
          <a:p>
            <a:r>
              <a:rPr lang="ru-RU" sz="2000" dirty="0"/>
              <a:t> оптимизации работы с группой детей.</a:t>
            </a:r>
          </a:p>
          <a:p>
            <a:endParaRPr lang="ru-RU" sz="2000" dirty="0"/>
          </a:p>
        </p:txBody>
      </p:sp>
    </p:spTree>
    <p:extLst>
      <p:ext uri="{BB962C8B-B14F-4D97-AF65-F5344CB8AC3E}">
        <p14:creationId xmlns:p14="http://schemas.microsoft.com/office/powerpoint/2010/main" val="35324032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a:t>Положения ФГОС </a:t>
            </a:r>
            <a:r>
              <a:rPr lang="ru-RU" sz="2800" b="1" dirty="0" smtClean="0"/>
              <a:t>ДО о </a:t>
            </a:r>
            <a:r>
              <a:rPr lang="ru-RU" sz="2800" b="1" dirty="0"/>
              <a:t>психологической диагностике</a:t>
            </a:r>
          </a:p>
        </p:txBody>
      </p:sp>
      <p:sp>
        <p:nvSpPr>
          <p:cNvPr id="3" name="Объект 2"/>
          <p:cNvSpPr>
            <a:spLocks noGrp="1"/>
          </p:cNvSpPr>
          <p:nvPr>
            <p:ph idx="1"/>
          </p:nvPr>
        </p:nvSpPr>
        <p:spPr/>
        <p:txBody>
          <a:bodyPr>
            <a:normAutofit/>
          </a:bodyPr>
          <a:lstStyle/>
          <a:p>
            <a:r>
              <a:rPr lang="ru-RU" sz="2000" dirty="0"/>
              <a:t>При необходимости используется психологическая диагностика развития детей (выявление и изучение индивидуально-психологических особенностей детей), которую проводят квалифицированные специалисты (педагоги-психологи, психологи).</a:t>
            </a:r>
          </a:p>
          <a:p>
            <a:endParaRPr lang="ru-RU" sz="2000" dirty="0"/>
          </a:p>
          <a:p>
            <a:r>
              <a:rPr lang="ru-RU" sz="2000" dirty="0"/>
              <a:t>Участие ребёнка в психологической диагностике допускается только с согласия его родителей (законных представителей).</a:t>
            </a:r>
          </a:p>
          <a:p>
            <a:endParaRPr lang="ru-RU" sz="2000" dirty="0"/>
          </a:p>
          <a:p>
            <a:r>
              <a:rPr lang="ru-RU" sz="2000" dirty="0"/>
              <a:t>Результаты психологической диагностики могут использоваться для решения задач психологического сопровождения и проведения квалифицированной коррекции развития детей.</a:t>
            </a:r>
          </a:p>
          <a:p>
            <a:endParaRPr lang="ru-RU" sz="2000" dirty="0"/>
          </a:p>
        </p:txBody>
      </p:sp>
    </p:spTree>
    <p:extLst>
      <p:ext uri="{BB962C8B-B14F-4D97-AF65-F5344CB8AC3E}">
        <p14:creationId xmlns:p14="http://schemas.microsoft.com/office/powerpoint/2010/main" val="39825276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38033"/>
          </a:xfrm>
        </p:spPr>
        <p:txBody>
          <a:bodyPr>
            <a:noAutofit/>
          </a:bodyPr>
          <a:lstStyle/>
          <a:p>
            <a:pPr algn="ctr"/>
            <a:r>
              <a:rPr lang="ru-RU" sz="2000" b="1" dirty="0" smtClean="0">
                <a:latin typeface="Arial" panose="020B0604020202020204" pitchFamily="34" charset="0"/>
                <a:cs typeface="Arial" panose="020B0604020202020204" pitchFamily="34" charset="0"/>
              </a:rPr>
              <a:t>Положения о мониторинге образовательного процесса </a:t>
            </a:r>
            <a:r>
              <a:rPr lang="ru-RU" sz="2800" b="1" dirty="0"/>
              <a:t/>
            </a:r>
            <a:br>
              <a:rPr lang="ru-RU" sz="2800" b="1" dirty="0"/>
            </a:br>
            <a:endParaRPr lang="ru-RU" sz="2800" b="1" dirty="0"/>
          </a:p>
        </p:txBody>
      </p:sp>
      <p:sp>
        <p:nvSpPr>
          <p:cNvPr id="3" name="Объект 2"/>
          <p:cNvSpPr>
            <a:spLocks noGrp="1"/>
          </p:cNvSpPr>
          <p:nvPr>
            <p:ph idx="1"/>
          </p:nvPr>
        </p:nvSpPr>
        <p:spPr>
          <a:xfrm>
            <a:off x="838200" y="1203158"/>
            <a:ext cx="10515600" cy="4973805"/>
          </a:xfrm>
        </p:spPr>
        <p:txBody>
          <a:bodyPr>
            <a:normAutofit/>
          </a:bodyPr>
          <a:lstStyle/>
          <a:p>
            <a:r>
              <a:rPr lang="ru-RU" sz="2000" dirty="0"/>
              <a:t>Мониторинг - организованный, постоянный целевой контроль и диагностика </a:t>
            </a:r>
            <a:r>
              <a:rPr lang="ru-RU" sz="2000" b="1" dirty="0"/>
              <a:t>состояния образования</a:t>
            </a:r>
            <a:r>
              <a:rPr lang="ru-RU" sz="2000" dirty="0"/>
              <a:t> на основе систематизации существующих источников информации, а также специально организованных исследований и </a:t>
            </a:r>
            <a:r>
              <a:rPr lang="ru-RU" sz="2000" dirty="0" smtClean="0"/>
              <a:t>измерений.</a:t>
            </a:r>
            <a:endParaRPr lang="ru-RU" sz="2000" dirty="0"/>
          </a:p>
          <a:p>
            <a:r>
              <a:rPr lang="ru-RU" sz="2000" dirty="0" smtClean="0"/>
              <a:t>Целью </a:t>
            </a:r>
            <a:r>
              <a:rPr lang="ru-RU" sz="2000" dirty="0"/>
              <a:t>мониторинга является обобщение и анализ получаемой в ходе диагностики информации о состоянии образовательной деятельности в  ДОУ и основных показателях освоения детьми </a:t>
            </a:r>
            <a:r>
              <a:rPr lang="ru-RU" sz="2000" dirty="0" smtClean="0"/>
              <a:t>ОП </a:t>
            </a:r>
            <a:r>
              <a:rPr lang="ru-RU" sz="2000" dirty="0"/>
              <a:t>ДО для осуществления  их анализа, выявления позитивных достижений, либо их отсутствия. Это служит основанием  для последующей коррекции воспитателем собственной деятельности и   создания условий, обеспечивающих достижение детьми  качественных результатов образования.</a:t>
            </a:r>
          </a:p>
          <a:p>
            <a:r>
              <a:rPr lang="ru-RU" sz="2000" dirty="0"/>
              <a:t>Мониторинг проводится группой специалистов под руководством старшего воспитателя, куда входят воспитатели, работающие в данной возрастной группе, инструктор по физической культуре, музыкальный руководитель, педагог-психолог.</a:t>
            </a:r>
          </a:p>
          <a:p>
            <a:endParaRPr lang="ru-RU" sz="2400" dirty="0"/>
          </a:p>
        </p:txBody>
      </p:sp>
    </p:spTree>
    <p:extLst>
      <p:ext uri="{BB962C8B-B14F-4D97-AF65-F5344CB8AC3E}">
        <p14:creationId xmlns:p14="http://schemas.microsoft.com/office/powerpoint/2010/main" val="31467319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834190"/>
            <a:ext cx="10515600" cy="5737091"/>
          </a:xfrm>
        </p:spPr>
        <p:txBody>
          <a:bodyPr>
            <a:normAutofit/>
          </a:bodyPr>
          <a:lstStyle/>
          <a:p>
            <a:pPr lvl="0" algn="just">
              <a:lnSpc>
                <a:spcPct val="107000"/>
              </a:lnSpc>
            </a:pP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Педагогическая диагностика достижений планируемых результатов </a:t>
            </a:r>
            <a:r>
              <a:rPr lang="ru-RU" sz="18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направлена на изучение </a:t>
            </a:r>
            <a:r>
              <a:rPr lang="ru-RU" sz="1800" u="sng" dirty="0" err="1">
                <a:solidFill>
                  <a:prstClr val="black"/>
                </a:solidFill>
                <a:latin typeface="Calibri" panose="020F0502020204030204" pitchFamily="34" charset="0"/>
                <a:ea typeface="Calibri" panose="020F0502020204030204" pitchFamily="34" charset="0"/>
                <a:cs typeface="Times New Roman" panose="02020603050405020304" pitchFamily="18" charset="0"/>
              </a:rPr>
              <a:t>деятельностных</a:t>
            </a:r>
            <a:r>
              <a:rPr lang="ru-RU" sz="18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 умений ребёнка, его интересов, предпочтений, склонностей, личностных особенностей, способов взаимодействия со взрослыми и сверстниками. </a:t>
            </a: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Она </a:t>
            </a: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позволяет:</a:t>
            </a:r>
          </a:p>
          <a:p>
            <a:pPr lvl="0" algn="just">
              <a:lnSpc>
                <a:spcPct val="107000"/>
              </a:lnSpc>
              <a:buFontTx/>
              <a:buChar char="-"/>
            </a:pP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выявлять </a:t>
            </a: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особенности и динамику развития ребёнка, </a:t>
            </a:r>
            <a:endPar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buFontTx/>
              <a:buChar char="-"/>
            </a:pP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составлять </a:t>
            </a: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на основе полученных данных индивидуальные образовательные маршруты освоения образовательной программы, </a:t>
            </a:r>
            <a:endPar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buFontTx/>
              <a:buChar char="-"/>
            </a:pP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своевременно </a:t>
            </a: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вносить изменения в планирование, содержание и организацию образовательной деятельности.</a:t>
            </a:r>
            <a:endParaRPr lang="ru-RU" b="1" dirty="0" smtClean="0"/>
          </a:p>
          <a:p>
            <a:r>
              <a:rPr lang="ru-RU" sz="2000" dirty="0"/>
              <a:t>Педагогическая диагностика является основой для целенаправленной деятельности педагога, начальным и завершающим этапом проектирования образовательного процесса в дошкольной группе. </a:t>
            </a:r>
            <a:endParaRPr lang="ru-RU" sz="2000" dirty="0" smtClean="0"/>
          </a:p>
          <a:p>
            <a:r>
              <a:rPr lang="ru-RU" sz="2000" dirty="0" smtClean="0"/>
              <a:t>Ее </a:t>
            </a:r>
            <a:r>
              <a:rPr lang="ru-RU" sz="2000" dirty="0"/>
              <a:t>функция заключается в обеспечении эффективной обратной связи, позволяющей </a:t>
            </a:r>
            <a:r>
              <a:rPr lang="ru-RU" sz="2000" dirty="0" smtClean="0"/>
              <a:t>осуществлять </a:t>
            </a:r>
            <a:r>
              <a:rPr lang="ru-RU" sz="2000" dirty="0"/>
              <a:t>управление образовательным процессом</a:t>
            </a:r>
            <a:r>
              <a:rPr lang="ru-RU" sz="2000" dirty="0" smtClean="0"/>
              <a:t>.</a:t>
            </a:r>
          </a:p>
          <a:p>
            <a:endParaRPr lang="ru-RU" sz="2000" dirty="0"/>
          </a:p>
        </p:txBody>
      </p:sp>
    </p:spTree>
    <p:extLst>
      <p:ext uri="{BB962C8B-B14F-4D97-AF65-F5344CB8AC3E}">
        <p14:creationId xmlns:p14="http://schemas.microsoft.com/office/powerpoint/2010/main" val="481067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834190"/>
            <a:ext cx="10515600" cy="5737091"/>
          </a:xfrm>
        </p:spPr>
        <p:txBody>
          <a:bodyPr>
            <a:normAutofit lnSpcReduction="10000"/>
          </a:bodyPr>
          <a:lstStyle/>
          <a:p>
            <a:pPr lvl="0" algn="just">
              <a:lnSpc>
                <a:spcPct val="107000"/>
              </a:lnSpc>
            </a:pPr>
            <a:r>
              <a:rPr lang="ru-RU" sz="19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Цели педагогической диагностики</a:t>
            </a:r>
            <a:r>
              <a:rPr lang="ru-RU" sz="1900" dirty="0">
                <a:solidFill>
                  <a:prstClr val="black"/>
                </a:solidFill>
                <a:latin typeface="Calibri" panose="020F0502020204030204" pitchFamily="34" charset="0"/>
                <a:ea typeface="Calibri" panose="020F0502020204030204" pitchFamily="34" charset="0"/>
                <a:cs typeface="Times New Roman" panose="02020603050405020304" pitchFamily="18" charset="0"/>
              </a:rPr>
              <a:t>, а также особенности её проведения определяются требованиями ФГОС ДО. При реализации Программы может проводиться оценка индивидуального развития детей , которая осуществляется педагогом в рамках педагогической диагностики. </a:t>
            </a:r>
            <a:endParaRPr lang="ru-RU" sz="19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ru-RU" sz="19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Вопрос </a:t>
            </a:r>
            <a:r>
              <a:rPr lang="ru-RU" sz="1900" dirty="0">
                <a:solidFill>
                  <a:prstClr val="black"/>
                </a:solidFill>
                <a:latin typeface="Calibri" panose="020F0502020204030204" pitchFamily="34" charset="0"/>
                <a:ea typeface="Calibri" panose="020F0502020204030204" pitchFamily="34" charset="0"/>
                <a:cs typeface="Times New Roman" panose="02020603050405020304" pitchFamily="18" charset="0"/>
              </a:rPr>
              <a:t>о её проведении для получения информации о динамике возрастного развития ребёнка и успешности освоения им Программы, формах организации и методах решается непосредственно ДОО.</a:t>
            </a:r>
            <a:endParaRPr lang="ru-RU" sz="1900" b="1" dirty="0" smtClean="0"/>
          </a:p>
          <a:p>
            <a:r>
              <a:rPr lang="ru-RU" sz="1900" b="1" dirty="0"/>
              <a:t>Специфика педагогической диагностики достижения планируемых образовательных результатов обусловлена следующими требованиями ФГОС ДО:</a:t>
            </a:r>
          </a:p>
          <a:p>
            <a:r>
              <a:rPr lang="ru-RU" sz="1900" dirty="0"/>
              <a:t>планируемые результаты освоения Программы заданы как целевые ориентиры дошкольного образования и представляют собой социально-нормативные возрастные характеристики возможных достижений ребенка на разных этапах дошкольного детства;</a:t>
            </a:r>
          </a:p>
          <a:p>
            <a:r>
              <a:rPr lang="ru-RU" sz="1900" dirty="0"/>
              <a:t>целевые ориентиры не подлежат непосредственной оценке, в том числе и в виде педагогической диагностики (мониторинга), и не являются основанием для их формального сравнения с реальными достижениями детей и основой объективной оценки соответствия установленным требованиям образовательной деятельности и подготовки детей ;</a:t>
            </a:r>
          </a:p>
          <a:p>
            <a:r>
              <a:rPr lang="ru-RU" sz="1900" dirty="0"/>
              <a:t>освоение Программы не сопровождается проведением промежуточных аттестаций и итоговой аттестации </a:t>
            </a:r>
            <a:r>
              <a:rPr lang="ru-RU" sz="1900" dirty="0" smtClean="0"/>
              <a:t>обучающихся.</a:t>
            </a:r>
            <a:endParaRPr lang="ru-RU" sz="1900" dirty="0"/>
          </a:p>
          <a:p>
            <a:endParaRPr lang="ru-RU" sz="2400" dirty="0"/>
          </a:p>
        </p:txBody>
      </p:sp>
    </p:spTree>
    <p:extLst>
      <p:ext uri="{BB962C8B-B14F-4D97-AF65-F5344CB8AC3E}">
        <p14:creationId xmlns:p14="http://schemas.microsoft.com/office/powerpoint/2010/main" val="4579978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834190"/>
            <a:ext cx="10515600" cy="5737091"/>
          </a:xfrm>
        </p:spPr>
        <p:txBody>
          <a:bodyPr>
            <a:normAutofit/>
          </a:bodyPr>
          <a:lstStyle/>
          <a:p>
            <a:pPr lvl="0" algn="just">
              <a:lnSpc>
                <a:spcPct val="107000"/>
              </a:lnSpc>
            </a:pP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Педагогическая диагностика направлена на оценку индивидуального развития детей дошкольного возраста, на основе которой определяется эффективность педагогических действий и осуществляется их дальнейшее планирование. Результаты педагогической диагностики (мониторинга) используются исключительно для решения следующих образовательных задач:</a:t>
            </a:r>
          </a:p>
          <a:p>
            <a:pPr marL="0" lvl="0" indent="0" algn="just">
              <a:lnSpc>
                <a:spcPct val="107000"/>
              </a:lnSpc>
              <a:buNone/>
            </a:pP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1)	индивидуализации образования (в том числе поддержки ребенка, построения его образовательной траектории или профессиональной коррекции особенностей его развития);</a:t>
            </a:r>
          </a:p>
          <a:p>
            <a:pPr marL="342900" lvl="0" indent="-342900" algn="just">
              <a:lnSpc>
                <a:spcPct val="107000"/>
              </a:lnSpc>
              <a:buAutoNum type="arabicParenR" startAt="2"/>
            </a:pP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оптимизации </a:t>
            </a: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работы с группой детей</a:t>
            </a:r>
            <a:r>
              <a:rPr lang="ru-RU" sz="18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a:t>
            </a:r>
          </a:p>
          <a:p>
            <a:pPr marL="0" lvl="0" indent="0" algn="just">
              <a:lnSpc>
                <a:spcPct val="107000"/>
              </a:lnSpc>
              <a:buNone/>
            </a:pPr>
            <a:r>
              <a:rPr lang="ru-RU" sz="1800" dirty="0">
                <a:solidFill>
                  <a:prstClr val="black"/>
                </a:solidFill>
                <a:latin typeface="Calibri" panose="020F0502020204030204" pitchFamily="34" charset="0"/>
                <a:ea typeface="Calibri" panose="020F0502020204030204" pitchFamily="34" charset="0"/>
                <a:cs typeface="Times New Roman" panose="02020603050405020304" pitchFamily="18" charset="0"/>
              </a:rPr>
              <a:t>Основная задача диагностики – получение информации об индивидуальных особенностях развития ребенка. На основании этой информации разрабатываются рекомендации для воспитателей и родителей (законных представителей) по организации образовательной деятельности, планированию индивидуальной образовательной деятельности. </a:t>
            </a:r>
          </a:p>
        </p:txBody>
      </p:sp>
    </p:spTree>
    <p:extLst>
      <p:ext uri="{BB962C8B-B14F-4D97-AF65-F5344CB8AC3E}">
        <p14:creationId xmlns:p14="http://schemas.microsoft.com/office/powerpoint/2010/main" val="7663238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226127"/>
            <a:ext cx="10515600" cy="5345154"/>
          </a:xfrm>
        </p:spPr>
        <p:txBody>
          <a:bodyPr>
            <a:normAutofit/>
          </a:bodyPr>
          <a:lstStyle/>
          <a:p>
            <a:pPr lvl="0" algn="just">
              <a:lnSpc>
                <a:spcPct val="107000"/>
              </a:lnSpc>
            </a:pPr>
            <a:r>
              <a:rPr lang="ru-RU"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Педагогическая диагностика достижений планируемых результатов направлена на изучение </a:t>
            </a:r>
            <a:r>
              <a:rPr lang="ru-RU" sz="20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деятельностных умений </a:t>
            </a:r>
            <a:r>
              <a:rPr lang="ru-RU"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ребёнка, его интересов, предпочтений, склонностей, личностных особенностей, способов взаимодействия со взрослыми и сверстниками.</a:t>
            </a:r>
          </a:p>
          <a:p>
            <a:pPr lvl="0" algn="just">
              <a:lnSpc>
                <a:spcPct val="107000"/>
              </a:lnSpc>
            </a:pPr>
            <a:r>
              <a:rPr lang="ru-RU" sz="20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Оптимальным </a:t>
            </a:r>
            <a:r>
              <a:rPr lang="ru-RU"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является ее проведение на начальном этапе освоения ребенком ОП в зависимости </a:t>
            </a:r>
            <a:r>
              <a:rPr lang="ru-RU" sz="2000" dirty="0">
                <a:latin typeface="Calibri" panose="020F0502020204030204" pitchFamily="34" charset="0"/>
                <a:ea typeface="Calibri" panose="020F0502020204030204" pitchFamily="34" charset="0"/>
                <a:cs typeface="Times New Roman" panose="02020603050405020304" pitchFamily="18" charset="0"/>
              </a:rPr>
              <a:t>от времени его поступления в группу </a:t>
            </a:r>
            <a:r>
              <a:rPr lang="ru-RU" sz="2000" b="1" dirty="0">
                <a:latin typeface="Calibri" panose="020F0502020204030204" pitchFamily="34" charset="0"/>
                <a:ea typeface="Calibri" panose="020F0502020204030204" pitchFamily="34" charset="0"/>
                <a:cs typeface="Times New Roman" panose="02020603050405020304" pitchFamily="18" charset="0"/>
              </a:rPr>
              <a:t>(стартовая диагностика</a:t>
            </a:r>
            <a:r>
              <a:rPr lang="ru-RU" sz="2000" dirty="0">
                <a:latin typeface="Calibri" panose="020F0502020204030204" pitchFamily="34" charset="0"/>
                <a:ea typeface="Calibri" panose="020F0502020204030204" pitchFamily="34" charset="0"/>
                <a:cs typeface="Times New Roman" panose="02020603050405020304" pitchFamily="18" charset="0"/>
              </a:rPr>
              <a:t>)</a:t>
            </a:r>
            <a:r>
              <a:rPr lang="ru-RU" sz="2000" b="1" dirty="0">
                <a:latin typeface="Calibri" panose="020F0502020204030204" pitchFamily="34" charset="0"/>
                <a:ea typeface="Calibri" panose="020F0502020204030204" pitchFamily="34" charset="0"/>
                <a:cs typeface="Times New Roman" panose="02020603050405020304" pitchFamily="18" charset="0"/>
              </a:rPr>
              <a:t> </a:t>
            </a:r>
            <a:r>
              <a:rPr lang="ru-RU" sz="2000" dirty="0">
                <a:latin typeface="Calibri" panose="020F0502020204030204" pitchFamily="34" charset="0"/>
                <a:ea typeface="Calibri" panose="020F0502020204030204" pitchFamily="34" charset="0"/>
                <a:cs typeface="Times New Roman" panose="02020603050405020304" pitchFamily="18" charset="0"/>
              </a:rPr>
              <a:t>и на завершающем этапе освоения программы его возрастной группы (заключительная, </a:t>
            </a:r>
            <a:r>
              <a:rPr lang="ru-RU" sz="2000" b="1" dirty="0">
                <a:latin typeface="Calibri" panose="020F0502020204030204" pitchFamily="34" charset="0"/>
                <a:ea typeface="Calibri" panose="020F0502020204030204" pitchFamily="34" charset="0"/>
                <a:cs typeface="Times New Roman" panose="02020603050405020304" pitchFamily="18" charset="0"/>
              </a:rPr>
              <a:t>финальная диагностика</a:t>
            </a:r>
            <a:r>
              <a:rPr lang="ru-RU" sz="2000" dirty="0">
                <a:latin typeface="Calibri" panose="020F0502020204030204" pitchFamily="34" charset="0"/>
                <a:ea typeface="Calibri" panose="020F0502020204030204" pitchFamily="34" charset="0"/>
                <a:cs typeface="Times New Roman" panose="02020603050405020304" pitchFamily="18" charset="0"/>
              </a:rPr>
              <a:t>). При проведении диагностики на начальном этапе учитывается адаптационный период.</a:t>
            </a:r>
          </a:p>
          <a:p>
            <a:pPr lvl="0" algn="just">
              <a:lnSpc>
                <a:spcPct val="107000"/>
              </a:lnSpc>
            </a:pPr>
            <a:r>
              <a:rPr lang="ru-RU" sz="2000" dirty="0">
                <a:latin typeface="Calibri" panose="020F0502020204030204" pitchFamily="34" charset="0"/>
                <a:ea typeface="Calibri" panose="020F0502020204030204" pitchFamily="34" charset="0"/>
                <a:cs typeface="Times New Roman" panose="02020603050405020304" pitchFamily="18" charset="0"/>
              </a:rPr>
              <a:t>Сравнение результатов стартовой и финальной диагностики позволяет выявить индивидуальную динамику развития ребенка.</a:t>
            </a:r>
          </a:p>
          <a:p>
            <a:pPr marL="0" indent="0">
              <a:buNone/>
            </a:pPr>
            <a:endParaRPr lang="ru-RU" b="1" dirty="0" smtClean="0"/>
          </a:p>
          <a:p>
            <a:endParaRPr lang="ru-RU" dirty="0"/>
          </a:p>
        </p:txBody>
      </p:sp>
    </p:spTree>
    <p:extLst>
      <p:ext uri="{BB962C8B-B14F-4D97-AF65-F5344CB8AC3E}">
        <p14:creationId xmlns:p14="http://schemas.microsoft.com/office/powerpoint/2010/main" val="3144797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174173"/>
            <a:ext cx="10515600" cy="5397108"/>
          </a:xfrm>
        </p:spPr>
        <p:txBody>
          <a:bodyPr>
            <a:normAutofit/>
          </a:bodyPr>
          <a:lstStyle/>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Педагогическая </a:t>
            </a:r>
            <a:r>
              <a:rPr lang="ru-RU" sz="1800" dirty="0">
                <a:latin typeface="Calibri" panose="020F0502020204030204" pitchFamily="34" charset="0"/>
                <a:ea typeface="Calibri" panose="020F0502020204030204" pitchFamily="34" charset="0"/>
                <a:cs typeface="Times New Roman" panose="02020603050405020304" pitchFamily="18" charset="0"/>
              </a:rPr>
              <a:t>диагностика индивидуального развития детей проводится педагогом в произвольной форме на основе </a:t>
            </a:r>
            <a:r>
              <a:rPr lang="ru-RU" sz="1800" b="1" dirty="0" err="1">
                <a:latin typeface="Calibri" panose="020F0502020204030204" pitchFamily="34" charset="0"/>
                <a:ea typeface="Calibri" panose="020F0502020204030204" pitchFamily="34" charset="0"/>
                <a:cs typeface="Times New Roman" panose="02020603050405020304" pitchFamily="18" charset="0"/>
              </a:rPr>
              <a:t>малоформализованных</a:t>
            </a:r>
            <a:r>
              <a:rPr lang="ru-RU" sz="1800" b="1" dirty="0">
                <a:latin typeface="Calibri" panose="020F0502020204030204" pitchFamily="34" charset="0"/>
                <a:ea typeface="Calibri" panose="020F0502020204030204" pitchFamily="34" charset="0"/>
                <a:cs typeface="Times New Roman" panose="02020603050405020304" pitchFamily="18" charset="0"/>
              </a:rPr>
              <a:t> диагностических методов</a:t>
            </a:r>
            <a:r>
              <a:rPr lang="ru-RU" sz="1800" dirty="0">
                <a:latin typeface="Calibri" panose="020F0502020204030204" pitchFamily="34" charset="0"/>
                <a:ea typeface="Calibri" panose="020F0502020204030204" pitchFamily="34" charset="0"/>
                <a:cs typeface="Times New Roman" panose="02020603050405020304" pitchFamily="18" charset="0"/>
              </a:rPr>
              <a:t>: наблюдения, свободных бесед с детьми, анализа продуктов детской </a:t>
            </a:r>
            <a:r>
              <a:rPr lang="ru-RU" sz="1800" dirty="0">
                <a:latin typeface="Calibri" panose="020F0502020204030204" pitchFamily="34" charset="0"/>
                <a:ea typeface="Calibri" panose="020F0502020204030204" pitchFamily="34" charset="0"/>
                <a:cs typeface="Times New Roman" panose="02020603050405020304" pitchFamily="18" charset="0"/>
              </a:rPr>
              <a:t>деятельности </a:t>
            </a:r>
            <a:r>
              <a:rPr lang="ru-RU" sz="1800" dirty="0" smtClean="0">
                <a:latin typeface="Calibri" panose="020F0502020204030204" pitchFamily="34" charset="0"/>
                <a:ea typeface="Calibri" panose="020F0502020204030204" pitchFamily="34" charset="0"/>
                <a:cs typeface="Times New Roman" panose="02020603050405020304" pitchFamily="18" charset="0"/>
              </a:rPr>
              <a:t>(</a:t>
            </a:r>
            <a:r>
              <a:rPr lang="ru-RU" sz="1800" dirty="0">
                <a:latin typeface="Calibri" panose="020F0502020204030204" pitchFamily="34" charset="0"/>
                <a:ea typeface="Calibri" panose="020F0502020204030204" pitchFamily="34" charset="0"/>
                <a:cs typeface="Times New Roman" panose="02020603050405020304" pitchFamily="18" charset="0"/>
              </a:rPr>
              <a:t>рисунков, работ по лепке, аппликации, построек, поделок и др.), </a:t>
            </a:r>
            <a:r>
              <a:rPr lang="ru-RU" sz="1800" dirty="0" smtClean="0">
                <a:latin typeface="Calibri" panose="020F0502020204030204" pitchFamily="34" charset="0"/>
                <a:ea typeface="Calibri" panose="020F0502020204030204" pitchFamily="34" charset="0"/>
                <a:cs typeface="Times New Roman" panose="02020603050405020304" pitchFamily="18" charset="0"/>
              </a:rPr>
              <a:t> </a:t>
            </a:r>
            <a:r>
              <a:rPr lang="ru-RU" sz="1800" dirty="0">
                <a:latin typeface="Calibri" panose="020F0502020204030204" pitchFamily="34" charset="0"/>
                <a:ea typeface="Calibri" panose="020F0502020204030204" pitchFamily="34" charset="0"/>
                <a:cs typeface="Times New Roman" panose="02020603050405020304" pitchFamily="18" charset="0"/>
              </a:rPr>
              <a:t>специальных диагностических ситуаций.</a:t>
            </a:r>
          </a:p>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При необходимости педагог может использовать </a:t>
            </a:r>
            <a:r>
              <a:rPr lang="ru-RU" sz="1800" b="1" dirty="0">
                <a:latin typeface="Calibri" panose="020F0502020204030204" pitchFamily="34" charset="0"/>
                <a:ea typeface="Calibri" panose="020F0502020204030204" pitchFamily="34" charset="0"/>
                <a:cs typeface="Times New Roman" panose="02020603050405020304" pitchFamily="18" charset="0"/>
              </a:rPr>
              <a:t>специальные методики диагностики </a:t>
            </a:r>
            <a:r>
              <a:rPr lang="ru-RU" sz="1800" dirty="0">
                <a:latin typeface="Calibri" panose="020F0502020204030204" pitchFamily="34" charset="0"/>
                <a:ea typeface="Calibri" panose="020F0502020204030204" pitchFamily="34" charset="0"/>
                <a:cs typeface="Times New Roman" panose="02020603050405020304" pitchFamily="18" charset="0"/>
              </a:rPr>
              <a:t>физического, коммуникативного, познавательного, речевого, художественно-эстетического развития.</a:t>
            </a:r>
          </a:p>
          <a:p>
            <a:pPr lvl="0"/>
            <a:r>
              <a:rPr lang="ru-RU" sz="1800" dirty="0">
                <a:latin typeface="Calibri" panose="020F0502020204030204" pitchFamily="34" charset="0"/>
                <a:ea typeface="Calibri" panose="020F0502020204030204" pitchFamily="34" charset="0"/>
                <a:cs typeface="Times New Roman" panose="02020603050405020304" pitchFamily="18" charset="0"/>
              </a:rPr>
              <a:t>Оптимальной формой фиксации результатов диагностики является </a:t>
            </a:r>
            <a:r>
              <a:rPr lang="ru-RU" sz="1800" b="1" dirty="0">
                <a:latin typeface="Calibri" panose="020F0502020204030204" pitchFamily="34" charset="0"/>
                <a:ea typeface="Calibri" panose="020F0502020204030204" pitchFamily="34" charset="0"/>
                <a:cs typeface="Times New Roman" panose="02020603050405020304" pitchFamily="18" charset="0"/>
              </a:rPr>
              <a:t>карта развития ребенка</a:t>
            </a:r>
            <a:r>
              <a:rPr lang="ru-RU" sz="1800" dirty="0">
                <a:latin typeface="Calibri" panose="020F0502020204030204" pitchFamily="34" charset="0"/>
                <a:ea typeface="Calibri" panose="020F0502020204030204" pitchFamily="34" charset="0"/>
                <a:cs typeface="Times New Roman" panose="02020603050405020304" pitchFamily="18" charset="0"/>
              </a:rPr>
              <a:t>. </a:t>
            </a:r>
          </a:p>
          <a:p>
            <a:pPr lvl="0"/>
            <a:r>
              <a:rPr lang="ru-RU" sz="1800" dirty="0">
                <a:latin typeface="Calibri" panose="020F0502020204030204" pitchFamily="34" charset="0"/>
                <a:ea typeface="Calibri" panose="020F0502020204030204" pitchFamily="34" charset="0"/>
                <a:cs typeface="Times New Roman" panose="02020603050405020304" pitchFamily="18" charset="0"/>
              </a:rPr>
              <a:t>Анализ продуктов детской деятельности может осуществляться на основе изучения </a:t>
            </a:r>
            <a:r>
              <a:rPr lang="ru-RU" sz="1800" b="1" dirty="0">
                <a:latin typeface="Calibri" panose="020F0502020204030204" pitchFamily="34" charset="0"/>
                <a:ea typeface="Calibri" panose="020F0502020204030204" pitchFamily="34" charset="0"/>
                <a:cs typeface="Times New Roman" panose="02020603050405020304" pitchFamily="18" charset="0"/>
              </a:rPr>
              <a:t>портфолио </a:t>
            </a:r>
            <a:r>
              <a:rPr lang="ru-RU" sz="1800" dirty="0">
                <a:latin typeface="Calibri" panose="020F0502020204030204" pitchFamily="34" charset="0"/>
                <a:ea typeface="Calibri" panose="020F0502020204030204" pitchFamily="34" charset="0"/>
                <a:cs typeface="Times New Roman" panose="02020603050405020304" pitchFamily="18" charset="0"/>
              </a:rPr>
              <a:t>ребенка </a:t>
            </a:r>
            <a:endParaRPr lang="ru-RU" sz="1800" dirty="0"/>
          </a:p>
          <a:p>
            <a:pPr marL="0" indent="0">
              <a:buNone/>
            </a:pPr>
            <a:endParaRPr lang="ru-RU" b="1" dirty="0" smtClean="0"/>
          </a:p>
          <a:p>
            <a:pPr marL="0" indent="0">
              <a:buNone/>
            </a:pPr>
            <a:endParaRPr lang="ru-RU" dirty="0"/>
          </a:p>
        </p:txBody>
      </p:sp>
    </p:spTree>
    <p:extLst>
      <p:ext uri="{BB962C8B-B14F-4D97-AF65-F5344CB8AC3E}">
        <p14:creationId xmlns:p14="http://schemas.microsoft.com/office/powerpoint/2010/main" val="42340335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174173"/>
            <a:ext cx="10515600" cy="5397108"/>
          </a:xfrm>
        </p:spPr>
        <p:txBody>
          <a:bodyPr>
            <a:normAutofit/>
          </a:bodyPr>
          <a:lstStyle/>
          <a:p>
            <a:pPr lvl="0" algn="just">
              <a:lnSpc>
                <a:spcPct val="107000"/>
              </a:lnSpc>
            </a:pPr>
            <a:r>
              <a:rPr lang="ru-RU" sz="1800" b="1" dirty="0">
                <a:latin typeface="Calibri" panose="020F0502020204030204" pitchFamily="34" charset="0"/>
                <a:ea typeface="Calibri" panose="020F0502020204030204" pitchFamily="34" charset="0"/>
                <a:cs typeface="Times New Roman" panose="02020603050405020304" pitchFamily="18" charset="0"/>
              </a:rPr>
              <a:t>Ведущим методом педагогической диагностики является наблюдение. </a:t>
            </a:r>
            <a:endParaRPr lang="ru-RU" sz="1800" b="1"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Осуществляя </a:t>
            </a:r>
            <a:r>
              <a:rPr lang="ru-RU" sz="1800" dirty="0">
                <a:latin typeface="Calibri" panose="020F0502020204030204" pitchFamily="34" charset="0"/>
                <a:ea typeface="Calibri" panose="020F0502020204030204" pitchFamily="34" charset="0"/>
                <a:cs typeface="Times New Roman" panose="02020603050405020304" pitchFamily="18" charset="0"/>
              </a:rPr>
              <a:t>педагогическую диагностику, педагог наблюдает за поведением ребенка в естественных условиях, в разных видах деятельности, специфичных для детей раннего и дошкольного возраста.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Ориентирами </a:t>
            </a:r>
            <a:r>
              <a:rPr lang="ru-RU" sz="1800" dirty="0">
                <a:latin typeface="Calibri" panose="020F0502020204030204" pitchFamily="34" charset="0"/>
                <a:ea typeface="Calibri" panose="020F0502020204030204" pitchFamily="34" charset="0"/>
                <a:cs typeface="Times New Roman" panose="02020603050405020304" pitchFamily="18" charset="0"/>
              </a:rPr>
              <a:t>для наблюдения являются возрастные характеристики развития ребенка. Они выступают как обобщенные показатели возможных достижений детей на разных этапах дошкольного детства в соответствующих образовательных областях.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Педагог </a:t>
            </a:r>
            <a:r>
              <a:rPr lang="ru-RU" sz="1800" dirty="0">
                <a:latin typeface="Calibri" panose="020F0502020204030204" pitchFamily="34" charset="0"/>
                <a:ea typeface="Calibri" panose="020F0502020204030204" pitchFamily="34" charset="0"/>
                <a:cs typeface="Times New Roman" panose="02020603050405020304" pitchFamily="18" charset="0"/>
              </a:rPr>
              <a:t>может установить соответствие общих планируемых результатов с результатами достижений ребенка в каждой образовательной области.</a:t>
            </a:r>
            <a:endParaRPr lang="ru-RU" b="1" dirty="0" smtClean="0"/>
          </a:p>
          <a:p>
            <a:pPr marL="0" indent="0">
              <a:buNone/>
            </a:pPr>
            <a:endParaRPr lang="ru-RU" dirty="0"/>
          </a:p>
        </p:txBody>
      </p:sp>
    </p:spTree>
    <p:extLst>
      <p:ext uri="{BB962C8B-B14F-4D97-AF65-F5344CB8AC3E}">
        <p14:creationId xmlns:p14="http://schemas.microsoft.com/office/powerpoint/2010/main" val="1923797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174173"/>
            <a:ext cx="10515600" cy="5397108"/>
          </a:xfrm>
        </p:spPr>
        <p:txBody>
          <a:bodyPr>
            <a:normAutofit/>
          </a:bodyPr>
          <a:lstStyle/>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В процессе наблюдения педагог обращает </a:t>
            </a:r>
            <a:r>
              <a:rPr lang="ru-RU" sz="1800" dirty="0" smtClean="0">
                <a:latin typeface="Calibri" panose="020F0502020204030204" pitchFamily="34" charset="0"/>
                <a:ea typeface="Calibri" panose="020F0502020204030204" pitchFamily="34" charset="0"/>
                <a:cs typeface="Times New Roman" panose="02020603050405020304" pitchFamily="18" charset="0"/>
              </a:rPr>
              <a:t>внимание:</a:t>
            </a:r>
          </a:p>
          <a:p>
            <a:pPr lvl="0" algn="just">
              <a:lnSpc>
                <a:spcPct val="107000"/>
              </a:lnSpc>
              <a:buFontTx/>
              <a:buChar char="-"/>
            </a:pPr>
            <a:r>
              <a:rPr lang="ru-RU" sz="1800" dirty="0" smtClean="0">
                <a:latin typeface="Calibri" panose="020F0502020204030204" pitchFamily="34" charset="0"/>
                <a:ea typeface="Calibri" panose="020F0502020204030204" pitchFamily="34" charset="0"/>
                <a:cs typeface="Times New Roman" panose="02020603050405020304" pitchFamily="18" charset="0"/>
              </a:rPr>
              <a:t>на </a:t>
            </a:r>
            <a:r>
              <a:rPr lang="ru-RU" sz="1800" dirty="0">
                <a:latin typeface="Calibri" panose="020F0502020204030204" pitchFamily="34" charset="0"/>
                <a:ea typeface="Calibri" panose="020F0502020204030204" pitchFamily="34" charset="0"/>
                <a:cs typeface="Times New Roman" panose="02020603050405020304" pitchFamily="18" charset="0"/>
              </a:rPr>
              <a:t>частоту проявления каждого показателя,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buFontTx/>
              <a:buChar char="-"/>
            </a:pPr>
            <a:r>
              <a:rPr lang="ru-RU" sz="1800" dirty="0" smtClean="0">
                <a:latin typeface="Calibri" panose="020F0502020204030204" pitchFamily="34" charset="0"/>
                <a:ea typeface="Calibri" panose="020F0502020204030204" pitchFamily="34" charset="0"/>
                <a:cs typeface="Times New Roman" panose="02020603050405020304" pitchFamily="18" charset="0"/>
              </a:rPr>
              <a:t>самостоятельность </a:t>
            </a:r>
            <a:r>
              <a:rPr lang="ru-RU" sz="1800" dirty="0">
                <a:latin typeface="Calibri" panose="020F0502020204030204" pitchFamily="34" charset="0"/>
                <a:ea typeface="Calibri" panose="020F0502020204030204" pitchFamily="34" charset="0"/>
                <a:cs typeface="Times New Roman" panose="02020603050405020304" pitchFamily="18" charset="0"/>
              </a:rPr>
              <a:t>и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buFontTx/>
              <a:buChar char="-"/>
            </a:pPr>
            <a:r>
              <a:rPr lang="ru-RU" sz="1800" dirty="0" smtClean="0">
                <a:latin typeface="Calibri" panose="020F0502020204030204" pitchFamily="34" charset="0"/>
                <a:ea typeface="Calibri" panose="020F0502020204030204" pitchFamily="34" charset="0"/>
                <a:cs typeface="Times New Roman" panose="02020603050405020304" pitchFamily="18" charset="0"/>
              </a:rPr>
              <a:t>инициативность </a:t>
            </a:r>
            <a:r>
              <a:rPr lang="ru-RU" sz="1800" dirty="0">
                <a:latin typeface="Calibri" panose="020F0502020204030204" pitchFamily="34" charset="0"/>
                <a:ea typeface="Calibri" panose="020F0502020204030204" pitchFamily="34" charset="0"/>
                <a:cs typeface="Times New Roman" panose="02020603050405020304" pitchFamily="18" charset="0"/>
              </a:rPr>
              <a:t>ребенка в деятельности.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pPr>
            <a:r>
              <a:rPr lang="ru-RU" sz="1800" u="sng" dirty="0" smtClean="0">
                <a:latin typeface="Calibri" panose="020F0502020204030204" pitchFamily="34" charset="0"/>
                <a:ea typeface="Calibri" panose="020F0502020204030204" pitchFamily="34" charset="0"/>
                <a:cs typeface="Times New Roman" panose="02020603050405020304" pitchFamily="18" charset="0"/>
              </a:rPr>
              <a:t>Частота </a:t>
            </a:r>
            <a:r>
              <a:rPr lang="ru-RU" sz="1800" u="sng" dirty="0">
                <a:latin typeface="Calibri" panose="020F0502020204030204" pitchFamily="34" charset="0"/>
                <a:ea typeface="Calibri" panose="020F0502020204030204" pitchFamily="34" charset="0"/>
                <a:cs typeface="Times New Roman" panose="02020603050405020304" pitchFamily="18" charset="0"/>
              </a:rPr>
              <a:t>проявления </a:t>
            </a:r>
            <a:r>
              <a:rPr lang="ru-RU" sz="1800" dirty="0">
                <a:latin typeface="Calibri" panose="020F0502020204030204" pitchFamily="34" charset="0"/>
                <a:ea typeface="Calibri" panose="020F0502020204030204" pitchFamily="34" charset="0"/>
                <a:cs typeface="Times New Roman" panose="02020603050405020304" pitchFamily="18" charset="0"/>
              </a:rPr>
              <a:t>указывает на периодичность и степень устойчивости показателя.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pPr>
            <a:r>
              <a:rPr lang="ru-RU" sz="1800" u="sng" dirty="0" smtClean="0">
                <a:latin typeface="Calibri" panose="020F0502020204030204" pitchFamily="34" charset="0"/>
                <a:ea typeface="Calibri" panose="020F0502020204030204" pitchFamily="34" charset="0"/>
                <a:cs typeface="Times New Roman" panose="02020603050405020304" pitchFamily="18" charset="0"/>
              </a:rPr>
              <a:t>Самостоятельность</a:t>
            </a:r>
            <a:r>
              <a:rPr lang="ru-RU" sz="1800" dirty="0" smtClean="0">
                <a:latin typeface="Calibri" panose="020F0502020204030204" pitchFamily="34" charset="0"/>
                <a:ea typeface="Calibri" panose="020F0502020204030204" pitchFamily="34" charset="0"/>
                <a:cs typeface="Times New Roman" panose="02020603050405020304" pitchFamily="18" charset="0"/>
              </a:rPr>
              <a:t> </a:t>
            </a:r>
            <a:r>
              <a:rPr lang="ru-RU" sz="1800" dirty="0">
                <a:latin typeface="Calibri" panose="020F0502020204030204" pitchFamily="34" charset="0"/>
                <a:ea typeface="Calibri" panose="020F0502020204030204" pitchFamily="34" charset="0"/>
                <a:cs typeface="Times New Roman" panose="02020603050405020304" pitchFamily="18" charset="0"/>
              </a:rPr>
              <a:t>выполнения действия позволяет определить зону актуального и ближайшего развития ребенка. </a:t>
            </a:r>
            <a:endParaRPr lang="ru-RU" sz="1800" dirty="0" smtClean="0">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pPr>
            <a:r>
              <a:rPr lang="ru-RU" sz="1800" u="sng" dirty="0" smtClean="0">
                <a:latin typeface="Calibri" panose="020F0502020204030204" pitchFamily="34" charset="0"/>
                <a:ea typeface="Calibri" panose="020F0502020204030204" pitchFamily="34" charset="0"/>
                <a:cs typeface="Times New Roman" panose="02020603050405020304" pitchFamily="18" charset="0"/>
              </a:rPr>
              <a:t>Инициативность</a:t>
            </a:r>
            <a:r>
              <a:rPr lang="ru-RU" sz="1800" dirty="0" smtClean="0">
                <a:latin typeface="Calibri" panose="020F0502020204030204" pitchFamily="34" charset="0"/>
                <a:ea typeface="Calibri" panose="020F0502020204030204" pitchFamily="34" charset="0"/>
                <a:cs typeface="Times New Roman" panose="02020603050405020304" pitchFamily="18" charset="0"/>
              </a:rPr>
              <a:t> </a:t>
            </a:r>
            <a:r>
              <a:rPr lang="ru-RU" sz="1800" dirty="0">
                <a:latin typeface="Calibri" panose="020F0502020204030204" pitchFamily="34" charset="0"/>
                <a:ea typeface="Calibri" panose="020F0502020204030204" pitchFamily="34" charset="0"/>
                <a:cs typeface="Times New Roman" panose="02020603050405020304" pitchFamily="18" charset="0"/>
              </a:rPr>
              <a:t>свидетельствует о проявлении </a:t>
            </a:r>
            <a:r>
              <a:rPr lang="ru-RU" sz="1800" dirty="0" err="1">
                <a:latin typeface="Calibri" panose="020F0502020204030204" pitchFamily="34" charset="0"/>
                <a:ea typeface="Calibri" panose="020F0502020204030204" pitchFamily="34" charset="0"/>
                <a:cs typeface="Times New Roman" panose="02020603050405020304" pitchFamily="18" charset="0"/>
              </a:rPr>
              <a:t>субъектности</a:t>
            </a:r>
            <a:r>
              <a:rPr lang="ru-RU" sz="1800" dirty="0">
                <a:latin typeface="Calibri" panose="020F0502020204030204" pitchFamily="34" charset="0"/>
                <a:ea typeface="Calibri" panose="020F0502020204030204" pitchFamily="34" charset="0"/>
                <a:cs typeface="Times New Roman" panose="02020603050405020304" pitchFamily="18" charset="0"/>
              </a:rPr>
              <a:t> ребенка в деятельности и взаимодействии.</a:t>
            </a:r>
          </a:p>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Результаты наблюдения фиксируются, способ и форму их регистрации педагог выбирает самостоятельно. Оптимальной формой фиксации результатов наблюдения является карта развития ребенка. Педагог может составить ее самостоятельно, отразив показатели возрастного развития ребенка, критерии их оценки. Фиксация данных наблюдения позволят педагогу отследить, выявить и проанализировать динамику в развитии ребенка на определенном возрастном этапе, а также скорректировать образовательную деятельность с учетом индивидуальных особенностей развития ребенка и его потребностей.</a:t>
            </a:r>
          </a:p>
        </p:txBody>
      </p:sp>
    </p:spTree>
    <p:extLst>
      <p:ext uri="{BB962C8B-B14F-4D97-AF65-F5344CB8AC3E}">
        <p14:creationId xmlns:p14="http://schemas.microsoft.com/office/powerpoint/2010/main" val="9927963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174173"/>
            <a:ext cx="10515600" cy="5397108"/>
          </a:xfrm>
        </p:spPr>
        <p:txBody>
          <a:bodyPr>
            <a:normAutofit/>
          </a:bodyPr>
          <a:lstStyle/>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Результаты наблюдения могут быть дополнены беседами с детьми в свободной форме, которые позволяют выявить причины поступков, наличие интереса к определенному виду деятельности, уточнить знания о предметах и явлениях окружающей действительности и др.</a:t>
            </a:r>
          </a:p>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Анализ продуктов детской деятельности может осуществляться на основе изучения материалов портфолио ребенка (рисунков, работ по аппликации, фотографий работ по лепке, построек, поделок и др.). Полученные в процессе анализа качественные характеристики существенно дополнят результаты наблюдения за продуктивной деятельностью детей (изобразительной, конструктивной, музыкальной и др.).</a:t>
            </a:r>
          </a:p>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Педагогическая диагностика завершается анализом полученных данных, на основе которых педагог выстраивает взаимодействие с детьми, организует предметно-развивающую среду, мотивирующую активную творческую деятельность воспитанников, составляет индивидуальные образовательные маршруты освоения образовательной Программы, осознанно и целенаправленно проектирует образовательный процесс.</a:t>
            </a:r>
          </a:p>
        </p:txBody>
      </p:sp>
    </p:spTree>
    <p:extLst>
      <p:ext uri="{BB962C8B-B14F-4D97-AF65-F5344CB8AC3E}">
        <p14:creationId xmlns:p14="http://schemas.microsoft.com/office/powerpoint/2010/main" val="2583050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2296"/>
            <a:ext cx="10515600" cy="721894"/>
          </a:xfrm>
        </p:spPr>
        <p:txBody>
          <a:bodyPr>
            <a:normAutofit fontScale="90000"/>
          </a:bodyPr>
          <a:lstStyle/>
          <a:p>
            <a:pPr algn="ctr"/>
            <a:r>
              <a:rPr lang="ru-RU" sz="2400" b="1" dirty="0"/>
              <a:t>Педагогическая диагностика достижений планируемых результатов </a:t>
            </a:r>
            <a:r>
              <a:rPr lang="ru-RU" sz="2400" b="1" dirty="0" smtClean="0"/>
              <a:t>с учетом требований ФОП ДО</a:t>
            </a:r>
            <a:endParaRPr lang="ru-RU" sz="2400" b="1" dirty="0"/>
          </a:p>
        </p:txBody>
      </p:sp>
      <p:sp>
        <p:nvSpPr>
          <p:cNvPr id="3" name="Объект 2"/>
          <p:cNvSpPr>
            <a:spLocks noGrp="1"/>
          </p:cNvSpPr>
          <p:nvPr>
            <p:ph idx="1"/>
          </p:nvPr>
        </p:nvSpPr>
        <p:spPr>
          <a:xfrm>
            <a:off x="838200" y="1174173"/>
            <a:ext cx="10515600" cy="5397108"/>
          </a:xfrm>
        </p:spPr>
        <p:txBody>
          <a:bodyPr>
            <a:normAutofit/>
          </a:bodyPr>
          <a:lstStyle/>
          <a:p>
            <a:pPr lvl="0" algn="just">
              <a:lnSpc>
                <a:spcPct val="107000"/>
              </a:lnSpc>
            </a:pPr>
            <a:r>
              <a:rPr lang="ru-RU" sz="1800" dirty="0">
                <a:latin typeface="Calibri" panose="020F0502020204030204" pitchFamily="34" charset="0"/>
                <a:ea typeface="Calibri" panose="020F0502020204030204" pitchFamily="34" charset="0"/>
                <a:cs typeface="Times New Roman" panose="02020603050405020304" pitchFamily="18" charset="0"/>
              </a:rPr>
              <a:t>Педагогическая диагностика проводится в периодичностью:</a:t>
            </a: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в </a:t>
            </a:r>
            <a:r>
              <a:rPr lang="ru-RU" sz="1800" dirty="0">
                <a:latin typeface="Calibri" panose="020F0502020204030204" pitchFamily="34" charset="0"/>
                <a:ea typeface="Calibri" panose="020F0502020204030204" pitchFamily="34" charset="0"/>
                <a:cs typeface="Times New Roman" panose="02020603050405020304" pitchFamily="18" charset="0"/>
              </a:rPr>
              <a:t>группах дошкольного возраста (</a:t>
            </a:r>
            <a:r>
              <a:rPr lang="ru-RU" sz="1800" i="1" dirty="0">
                <a:latin typeface="Calibri" panose="020F0502020204030204" pitchFamily="34" charset="0"/>
                <a:ea typeface="Calibri" panose="020F0502020204030204" pitchFamily="34" charset="0"/>
                <a:cs typeface="Times New Roman" panose="02020603050405020304" pitchFamily="18" charset="0"/>
              </a:rPr>
              <a:t>сколько раз в год, в какие временные периоды</a:t>
            </a:r>
            <a:r>
              <a:rPr lang="ru-RU" sz="1800" dirty="0">
                <a:latin typeface="Calibri" panose="020F0502020204030204" pitchFamily="34" charset="0"/>
                <a:ea typeface="Calibri" panose="020F0502020204030204" pitchFamily="34" charset="0"/>
                <a:cs typeface="Times New Roman" panose="02020603050405020304" pitchFamily="18" charset="0"/>
              </a:rPr>
              <a:t>),</a:t>
            </a: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в </a:t>
            </a:r>
            <a:r>
              <a:rPr lang="ru-RU" sz="1800" dirty="0">
                <a:latin typeface="Calibri" panose="020F0502020204030204" pitchFamily="34" charset="0"/>
                <a:ea typeface="Calibri" panose="020F0502020204030204" pitchFamily="34" charset="0"/>
                <a:cs typeface="Times New Roman" panose="02020603050405020304" pitchFamily="18" charset="0"/>
              </a:rPr>
              <a:t>группах раннего возраста (</a:t>
            </a:r>
            <a:r>
              <a:rPr lang="ru-RU" sz="1800" i="1" dirty="0">
                <a:latin typeface="Calibri" panose="020F0502020204030204" pitchFamily="34" charset="0"/>
                <a:ea typeface="Calibri" panose="020F0502020204030204" pitchFamily="34" charset="0"/>
                <a:cs typeface="Times New Roman" panose="02020603050405020304" pitchFamily="18" charset="0"/>
              </a:rPr>
              <a:t>сколько раз в год, в какие временные (критические) периоды</a:t>
            </a:r>
            <a:r>
              <a:rPr lang="ru-RU" sz="1800" dirty="0">
                <a:latin typeface="Calibri" panose="020F0502020204030204" pitchFamily="34" charset="0"/>
                <a:ea typeface="Calibri" panose="020F0502020204030204" pitchFamily="34" charset="0"/>
                <a:cs typeface="Times New Roman" panose="02020603050405020304" pitchFamily="18" charset="0"/>
              </a:rPr>
              <a:t>).</a:t>
            </a: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в </a:t>
            </a:r>
            <a:r>
              <a:rPr lang="ru-RU" sz="1800" dirty="0">
                <a:latin typeface="Calibri" panose="020F0502020204030204" pitchFamily="34" charset="0"/>
                <a:ea typeface="Calibri" panose="020F0502020204030204" pitchFamily="34" charset="0"/>
                <a:cs typeface="Times New Roman" panose="02020603050405020304" pitchFamily="18" charset="0"/>
              </a:rPr>
              <a:t>группах младенческого возраста (</a:t>
            </a:r>
            <a:r>
              <a:rPr lang="ru-RU" sz="1800" i="1" dirty="0">
                <a:latin typeface="Calibri" panose="020F0502020204030204" pitchFamily="34" charset="0"/>
                <a:ea typeface="Calibri" panose="020F0502020204030204" pitchFamily="34" charset="0"/>
                <a:cs typeface="Times New Roman" panose="02020603050405020304" pitchFamily="18" charset="0"/>
              </a:rPr>
              <a:t>сколько раз в год, в какие временные (критические) </a:t>
            </a:r>
            <a:r>
              <a:rPr lang="ru-RU" sz="1800" i="1" dirty="0" smtClean="0">
                <a:latin typeface="Calibri" panose="020F0502020204030204" pitchFamily="34" charset="0"/>
                <a:ea typeface="Calibri" panose="020F0502020204030204" pitchFamily="34" charset="0"/>
                <a:cs typeface="Times New Roman" panose="02020603050405020304" pitchFamily="18" charset="0"/>
              </a:rPr>
              <a:t>периоды</a:t>
            </a:r>
            <a:r>
              <a:rPr lang="ru-RU" sz="1800" dirty="0" smtClean="0">
                <a:latin typeface="Calibri" panose="020F0502020204030204" pitchFamily="34" charset="0"/>
                <a:ea typeface="Calibri" panose="020F0502020204030204" pitchFamily="34" charset="0"/>
                <a:cs typeface="Times New Roman" panose="02020603050405020304" pitchFamily="18" charset="0"/>
              </a:rPr>
              <a:t>)</a:t>
            </a:r>
          </a:p>
          <a:p>
            <a:pPr lvl="0" algn="just">
              <a:lnSpc>
                <a:spcPct val="107000"/>
              </a:lnSpc>
            </a:pPr>
            <a:endParaRPr lang="ru-RU" sz="18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ru-RU" sz="1800" dirty="0" smtClean="0">
                <a:latin typeface="Calibri" panose="020F0502020204030204" pitchFamily="34" charset="0"/>
                <a:ea typeface="Calibri" panose="020F0502020204030204" pitchFamily="34" charset="0"/>
                <a:cs typeface="Times New Roman" panose="02020603050405020304" pitchFamily="18" charset="0"/>
              </a:rPr>
              <a:t>Выделенный </a:t>
            </a:r>
            <a:r>
              <a:rPr lang="ru-RU" sz="1800" i="1" dirty="0" smtClean="0">
                <a:latin typeface="Calibri" panose="020F0502020204030204" pitchFamily="34" charset="0"/>
                <a:ea typeface="Calibri" panose="020F0502020204030204" pitchFamily="34" charset="0"/>
                <a:cs typeface="Times New Roman" panose="02020603050405020304" pitchFamily="18" charset="0"/>
              </a:rPr>
              <a:t>курсивом текст </a:t>
            </a:r>
            <a:r>
              <a:rPr lang="ru-RU" sz="1800" dirty="0" smtClean="0">
                <a:latin typeface="Calibri" panose="020F0502020204030204" pitchFamily="34" charset="0"/>
                <a:ea typeface="Calibri" panose="020F0502020204030204" pitchFamily="34" charset="0"/>
                <a:cs typeface="Times New Roman" panose="02020603050405020304" pitchFamily="18" charset="0"/>
              </a:rPr>
              <a:t>предполагает, что периодичность диагностики устанавливается коллективом дошкольного учреждения самостоятельно. </a:t>
            </a:r>
            <a:endParaRPr lang="ru-RU" sz="1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51538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914399"/>
          </a:xfrm>
        </p:spPr>
        <p:txBody>
          <a:bodyPr>
            <a:normAutofit/>
          </a:bodyPr>
          <a:lstStyle/>
          <a:p>
            <a:pPr algn="ctr"/>
            <a:r>
              <a:rPr lang="ru-RU" sz="2000" b="1"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Карта </a:t>
            </a:r>
            <a:r>
              <a:rPr lang="ru-RU" sz="20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развития ребенка </a:t>
            </a:r>
            <a:r>
              <a:rPr lang="ru-RU" sz="2000" b="1" dirty="0" smtClean="0"/>
              <a:t>Диагностика образовательных достижений</a:t>
            </a:r>
            <a:endParaRPr lang="ru-RU" sz="20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332855854"/>
              </p:ext>
            </p:extLst>
          </p:nvPr>
        </p:nvGraphicFramePr>
        <p:xfrm>
          <a:off x="357754" y="841825"/>
          <a:ext cx="10987005" cy="5728195"/>
        </p:xfrm>
        <a:graphic>
          <a:graphicData uri="http://schemas.openxmlformats.org/drawingml/2006/table">
            <a:tbl>
              <a:tblPr firstRow="1" firstCol="1" bandRow="1">
                <a:tableStyleId>{5C22544A-7EE6-4342-B048-85BDC9FD1C3A}</a:tableStyleId>
              </a:tblPr>
              <a:tblGrid>
                <a:gridCol w="510153"/>
                <a:gridCol w="1534332"/>
                <a:gridCol w="700725"/>
                <a:gridCol w="689547"/>
                <a:gridCol w="516752"/>
                <a:gridCol w="694235"/>
                <a:gridCol w="465249"/>
                <a:gridCol w="460958"/>
                <a:gridCol w="269709"/>
                <a:gridCol w="343266"/>
                <a:gridCol w="392305"/>
                <a:gridCol w="421727"/>
                <a:gridCol w="421727"/>
                <a:gridCol w="559649"/>
                <a:gridCol w="281967"/>
                <a:gridCol w="443182"/>
                <a:gridCol w="561210"/>
                <a:gridCol w="323927"/>
                <a:gridCol w="477508"/>
                <a:gridCol w="918877"/>
              </a:tblGrid>
              <a:tr h="1206173">
                <a:tc rowSpan="3">
                  <a:txBody>
                    <a:bodyPr/>
                    <a:lstStyle/>
                    <a:p>
                      <a:pPr algn="ctr">
                        <a:lnSpc>
                          <a:spcPct val="115000"/>
                        </a:lnSpc>
                        <a:spcAft>
                          <a:spcPts val="0"/>
                        </a:spcAft>
                      </a:pPr>
                      <a:r>
                        <a:rPr lang="ru-RU" sz="1400" dirty="0">
                          <a:effectLst/>
                        </a:rPr>
                        <a:t> </a:t>
                      </a:r>
                      <a:endParaRPr lang="ru-RU" sz="1100" dirty="0">
                        <a:effectLst/>
                      </a:endParaRPr>
                    </a:p>
                    <a:p>
                      <a:pPr algn="ctr">
                        <a:lnSpc>
                          <a:spcPct val="115000"/>
                        </a:lnSpc>
                        <a:spcAft>
                          <a:spcPts val="0"/>
                        </a:spcAft>
                      </a:pPr>
                      <a:r>
                        <a:rPr lang="ru-RU" sz="1400" dirty="0">
                          <a:effectLst/>
                        </a:rPr>
                        <a:t> </a:t>
                      </a:r>
                      <a:endParaRPr lang="ru-RU" sz="1100" dirty="0">
                        <a:effectLst/>
                      </a:endParaRPr>
                    </a:p>
                    <a:p>
                      <a:pPr algn="ctr">
                        <a:lnSpc>
                          <a:spcPct val="115000"/>
                        </a:lnSpc>
                        <a:spcAft>
                          <a:spcPts val="0"/>
                        </a:spcAft>
                      </a:pPr>
                      <a:r>
                        <a:rPr lang="ru-RU" sz="1400" dirty="0">
                          <a:effectLst/>
                        </a:rPr>
                        <a:t> </a:t>
                      </a:r>
                      <a:endParaRPr lang="ru-RU" sz="1100" dirty="0">
                        <a:effectLst/>
                      </a:endParaRPr>
                    </a:p>
                    <a:p>
                      <a:pPr algn="ctr">
                        <a:lnSpc>
                          <a:spcPct val="115000"/>
                        </a:lnSpc>
                        <a:spcAft>
                          <a:spcPts val="0"/>
                        </a:spcAft>
                      </a:pPr>
                      <a:r>
                        <a:rPr lang="ru-RU" sz="1400" dirty="0">
                          <a:effectLst/>
                        </a:rPr>
                        <a:t> </a:t>
                      </a:r>
                      <a:endParaRPr lang="ru-RU" sz="1100" dirty="0">
                        <a:effectLst/>
                      </a:endParaRPr>
                    </a:p>
                    <a:p>
                      <a:pPr algn="ctr">
                        <a:lnSpc>
                          <a:spcPct val="115000"/>
                        </a:lnSpc>
                        <a:spcAft>
                          <a:spcPts val="0"/>
                        </a:spcAft>
                      </a:pPr>
                      <a:r>
                        <a:rPr lang="ru-RU" sz="1400" dirty="0">
                          <a:effectLst/>
                        </a:rPr>
                        <a:t> </a:t>
                      </a:r>
                      <a:endParaRPr lang="ru-RU" sz="1100" dirty="0">
                        <a:effectLst/>
                      </a:endParaRPr>
                    </a:p>
                    <a:p>
                      <a:pPr algn="ctr">
                        <a:lnSpc>
                          <a:spcPct val="115000"/>
                        </a:lnSpc>
                        <a:spcAft>
                          <a:spcPts val="0"/>
                        </a:spcAft>
                      </a:pPr>
                      <a:r>
                        <a:rPr lang="ru-RU" sz="1400" dirty="0">
                          <a:effectLst/>
                        </a:rPr>
                        <a:t> </a:t>
                      </a:r>
                      <a:endParaRPr lang="ru-RU" sz="1100" dirty="0">
                        <a:effectLst/>
                      </a:endParaRPr>
                    </a:p>
                    <a:p>
                      <a:pPr marL="457200">
                        <a:lnSpc>
                          <a:spcPct val="115000"/>
                        </a:lnSpc>
                        <a:spcAft>
                          <a:spcPts val="0"/>
                        </a:spcAft>
                      </a:pPr>
                      <a:r>
                        <a:rPr lang="ru-RU" sz="1100" dirty="0">
                          <a:effectLst/>
                        </a:rPr>
                        <a:t> </a:t>
                      </a:r>
                    </a:p>
                    <a:p>
                      <a:pPr marL="457200">
                        <a:lnSpc>
                          <a:spcPct val="115000"/>
                        </a:lnSpc>
                        <a:spcAft>
                          <a:spcPts val="0"/>
                        </a:spcAft>
                      </a:pPr>
                      <a:r>
                        <a:rPr lang="ru-RU" sz="1100" dirty="0">
                          <a:effectLst/>
                        </a:rPr>
                        <a:t> </a:t>
                      </a:r>
                    </a:p>
                    <a:p>
                      <a:pPr marL="457200">
                        <a:lnSpc>
                          <a:spcPct val="115000"/>
                        </a:lnSpc>
                        <a:spcAft>
                          <a:spcPts val="0"/>
                        </a:spcAft>
                      </a:pPr>
                      <a:r>
                        <a:rPr lang="ru-RU" sz="1100" dirty="0">
                          <a:effectLst/>
                        </a:rPr>
                        <a:t> </a:t>
                      </a:r>
                    </a:p>
                    <a:p>
                      <a:pPr marL="457200">
                        <a:lnSpc>
                          <a:spcPct val="115000"/>
                        </a:lnSpc>
                        <a:spcAft>
                          <a:spcPts val="0"/>
                        </a:spcAft>
                      </a:pPr>
                      <a:r>
                        <a:rPr lang="ru-RU" sz="1100" dirty="0">
                          <a:effectLst/>
                        </a:rPr>
                        <a:t>№</a:t>
                      </a:r>
                    </a:p>
                    <a:p>
                      <a:pPr algn="ctr">
                        <a:lnSpc>
                          <a:spcPct val="115000"/>
                        </a:lnSpc>
                        <a:spcAft>
                          <a:spcPts val="0"/>
                        </a:spcAft>
                      </a:pPr>
                      <a:r>
                        <a:rPr lang="ru-RU" sz="1100" dirty="0">
                          <a:effectLst/>
                        </a:rPr>
                        <a:t>п/п</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nSpc>
                          <a:spcPct val="115000"/>
                        </a:lnSpc>
                        <a:spcAft>
                          <a:spcPts val="0"/>
                        </a:spcAft>
                      </a:pPr>
                      <a:r>
                        <a:rPr lang="ru-RU" sz="1800" dirty="0">
                          <a:effectLst/>
                        </a:rPr>
                        <a:t>Универсальные культурные умения</a:t>
                      </a:r>
                      <a:endParaRPr lang="ru-R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gridSpan="9">
                  <a:txBody>
                    <a:bodyPr/>
                    <a:lstStyle/>
                    <a:p>
                      <a:pPr>
                        <a:lnSpc>
                          <a:spcPct val="115000"/>
                        </a:lnSpc>
                        <a:spcAft>
                          <a:spcPts val="0"/>
                        </a:spcAft>
                      </a:pPr>
                      <a:r>
                        <a:rPr lang="ru-RU" sz="1800" dirty="0">
                          <a:effectLst/>
                        </a:rPr>
                        <a:t> Ребёнок обладает развитым воображением, владеет разными формами и видами игры</a:t>
                      </a:r>
                      <a:endParaRPr lang="ru-R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9">
                  <a:txBody>
                    <a:bodyPr/>
                    <a:lstStyle/>
                    <a:p>
                      <a:pPr>
                        <a:lnSpc>
                          <a:spcPct val="115000"/>
                        </a:lnSpc>
                        <a:spcAft>
                          <a:spcPts val="0"/>
                        </a:spcAft>
                      </a:pPr>
                      <a:r>
                        <a:rPr lang="ru-RU" sz="1800" dirty="0">
                          <a:effectLst/>
                        </a:rPr>
                        <a:t>Следует различным  правилам   и социальным нормам.</a:t>
                      </a:r>
                      <a:endParaRPr lang="ru-RU"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216921">
                <a:tc vMerge="1">
                  <a:txBody>
                    <a:bodyPr/>
                    <a:lstStyle/>
                    <a:p>
                      <a:endParaRPr lang="ru-RU"/>
                    </a:p>
                  </a:txBody>
                  <a:tcPr/>
                </a:tc>
                <a:tc>
                  <a:txBody>
                    <a:bodyPr/>
                    <a:lstStyle/>
                    <a:p>
                      <a:pPr>
                        <a:lnSpc>
                          <a:spcPct val="115000"/>
                        </a:lnSpc>
                        <a:spcAft>
                          <a:spcPts val="0"/>
                        </a:spcAft>
                      </a:pPr>
                      <a:r>
                        <a:rPr lang="ru-RU" sz="1600" dirty="0">
                          <a:effectLst/>
                        </a:rPr>
                        <a:t>Критерии оценки универсальных культурных умений</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gridSpan="3">
                  <a:txBody>
                    <a:bodyPr/>
                    <a:lstStyle/>
                    <a:p>
                      <a:pPr>
                        <a:lnSpc>
                          <a:spcPct val="115000"/>
                        </a:lnSpc>
                        <a:spcAft>
                          <a:spcPts val="0"/>
                        </a:spcAft>
                      </a:pPr>
                      <a:r>
                        <a:rPr lang="ru-RU" sz="1600" dirty="0">
                          <a:effectLst/>
                        </a:rPr>
                        <a:t>В сюжетно-ролевой разыгрывает события из личной жизни, опираясь на традиции семьи, дополняя действительность желаемым.</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gridSpan="3">
                  <a:txBody>
                    <a:bodyPr/>
                    <a:lstStyle/>
                    <a:p>
                      <a:pPr>
                        <a:lnSpc>
                          <a:spcPct val="115000"/>
                        </a:lnSpc>
                        <a:spcAft>
                          <a:spcPts val="0"/>
                        </a:spcAft>
                      </a:pPr>
                      <a:r>
                        <a:rPr lang="ru-RU" sz="1600" dirty="0">
                          <a:effectLst/>
                        </a:rPr>
                        <a:t>Выполняет роль, соответствующую его гендерной принадлежности.</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gridSpan="3">
                  <a:txBody>
                    <a:bodyPr/>
                    <a:lstStyle/>
                    <a:p>
                      <a:pPr>
                        <a:lnSpc>
                          <a:spcPct val="115000"/>
                        </a:lnSpc>
                        <a:spcAft>
                          <a:spcPts val="0"/>
                        </a:spcAft>
                      </a:pPr>
                      <a:r>
                        <a:rPr lang="ru-RU" sz="1600" dirty="0">
                          <a:effectLst/>
                        </a:rPr>
                        <a:t>Различает условную и реальную ситуации</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gridSpan="3">
                  <a:txBody>
                    <a:bodyPr/>
                    <a:lstStyle/>
                    <a:p>
                      <a:pPr>
                        <a:lnSpc>
                          <a:spcPct val="115000"/>
                        </a:lnSpc>
                        <a:spcAft>
                          <a:spcPts val="0"/>
                        </a:spcAft>
                      </a:pPr>
                      <a:r>
                        <a:rPr lang="ru-RU" sz="1600" dirty="0">
                          <a:effectLst/>
                        </a:rPr>
                        <a:t>Согласовывает свои действия с действиями партнеров по игре, следует игровым правилам.</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gridSpan="3">
                  <a:txBody>
                    <a:bodyPr/>
                    <a:lstStyle/>
                    <a:p>
                      <a:pPr>
                        <a:lnSpc>
                          <a:spcPct val="115000"/>
                        </a:lnSpc>
                        <a:spcAft>
                          <a:spcPts val="0"/>
                        </a:spcAft>
                      </a:pPr>
                      <a:r>
                        <a:rPr lang="ru-RU" sz="1600" dirty="0">
                          <a:effectLst/>
                        </a:rPr>
                        <a:t>Самостоятельно организует подвижную игру.</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c gridSpan="3">
                  <a:txBody>
                    <a:bodyPr/>
                    <a:lstStyle/>
                    <a:p>
                      <a:pPr>
                        <a:lnSpc>
                          <a:spcPct val="115000"/>
                        </a:lnSpc>
                        <a:spcAft>
                          <a:spcPts val="0"/>
                        </a:spcAft>
                      </a:pPr>
                      <a:r>
                        <a:rPr lang="ru-RU" sz="1600" dirty="0">
                          <a:effectLst/>
                        </a:rPr>
                        <a:t>В играх с элементами соревнования поддерживает сверстника и проявляет взаимопомощь.</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hMerge="1">
                  <a:txBody>
                    <a:bodyPr/>
                    <a:lstStyle/>
                    <a:p>
                      <a:endParaRPr lang="ru-RU"/>
                    </a:p>
                  </a:txBody>
                  <a:tcPr/>
                </a:tc>
                <a:tc hMerge="1">
                  <a:txBody>
                    <a:bodyPr/>
                    <a:lstStyle/>
                    <a:p>
                      <a:endParaRPr lang="ru-RU"/>
                    </a:p>
                  </a:txBody>
                  <a:tcPr/>
                </a:tc>
              </a:tr>
              <a:tr h="996175">
                <a:tc vMerge="1">
                  <a:txBody>
                    <a:bodyPr/>
                    <a:lstStyle/>
                    <a:p>
                      <a:endParaRPr lang="ru-RU"/>
                    </a:p>
                  </a:txBody>
                  <a:tcPr/>
                </a:tc>
                <a:tc>
                  <a:txBody>
                    <a:bodyPr/>
                    <a:lstStyle/>
                    <a:p>
                      <a:pPr>
                        <a:lnSpc>
                          <a:spcPct val="115000"/>
                        </a:lnSpc>
                        <a:spcAft>
                          <a:spcPts val="0"/>
                        </a:spcAft>
                      </a:pPr>
                      <a:r>
                        <a:rPr lang="ru-RU" sz="1600" dirty="0">
                          <a:effectLst/>
                        </a:rPr>
                        <a:t>Ф.И. ребенка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a:effectLst/>
                        </a:rPr>
                        <a:t>конец</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конец</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a:effectLst/>
                        </a:rPr>
                        <a:t>конец</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Конец</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конец</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начало</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середина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c>
                  <a:txBody>
                    <a:bodyPr/>
                    <a:lstStyle/>
                    <a:p>
                      <a:pPr marL="71755" marR="71755">
                        <a:lnSpc>
                          <a:spcPct val="115000"/>
                        </a:lnSpc>
                        <a:spcAft>
                          <a:spcPts val="0"/>
                        </a:spcAft>
                      </a:pPr>
                      <a:r>
                        <a:rPr lang="ru-RU" sz="1600" dirty="0">
                          <a:effectLst/>
                        </a:rPr>
                        <a:t>конец</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vert="vert270"/>
                </a:tc>
              </a:tr>
              <a:tr h="225846">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r>
              <a:tr h="225846">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r>
              <a:tr h="225846">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r>
              <a:tr h="225846">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r>
              <a:tr h="225846">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dirty="0">
                          <a:effectLst/>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c>
                  <a:txBody>
                    <a:bodyPr/>
                    <a:lstStyle/>
                    <a:p>
                      <a:pPr algn="ctr">
                        <a:lnSpc>
                          <a:spcPct val="115000"/>
                        </a:lnSpc>
                        <a:spcAft>
                          <a:spcPts val="0"/>
                        </a:spcAft>
                      </a:pPr>
                      <a:r>
                        <a:rPr lang="ru-RU" sz="1400" dirty="0">
                          <a:effectLst/>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01" marR="66201" marT="0" marB="0"/>
                </a:tc>
              </a:tr>
            </a:tbl>
          </a:graphicData>
        </a:graphic>
      </p:graphicFrame>
    </p:spTree>
    <p:extLst>
      <p:ext uri="{BB962C8B-B14F-4D97-AF65-F5344CB8AC3E}">
        <p14:creationId xmlns:p14="http://schemas.microsoft.com/office/powerpoint/2010/main" val="4297700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6902" y="431682"/>
            <a:ext cx="11918196" cy="4893647"/>
          </a:xfrm>
          <a:prstGeom prst="rect">
            <a:avLst/>
          </a:prstGeom>
        </p:spPr>
        <p:txBody>
          <a:bodyPr wrap="square">
            <a:spAutoFit/>
          </a:bodyPr>
          <a:lstStyle/>
          <a:p>
            <a:pPr marL="0" marR="0" lvl="0" indent="0" algn="just" defTabSz="914400" eaLnBrk="1" fontAlgn="auto" latinLnBrk="0" hangingPunct="1">
              <a:lnSpc>
                <a:spcPct val="100000"/>
              </a:lnSpc>
              <a:spcBef>
                <a:spcPct val="20000"/>
              </a:spcBef>
              <a:spcAft>
                <a:spcPts val="0"/>
              </a:spcAft>
              <a:buClrTx/>
              <a:buSzTx/>
              <a:buFontTx/>
              <a:buNone/>
              <a:tabLst/>
              <a:defRPr/>
            </a:pPr>
            <a:r>
              <a:rPr kumimoji="0" lang="ru-RU" sz="2400" b="1" u="none" strike="noStrike" kern="0" cap="none" spc="0" normalizeH="0" baseline="0" noProof="0" dirty="0" smtClean="0">
                <a:ln>
                  <a:noFill/>
                </a:ln>
                <a:effectLst/>
                <a:uLnTx/>
                <a:uFillTx/>
              </a:rPr>
              <a:t>Результат диагностики </a:t>
            </a:r>
            <a:r>
              <a:rPr kumimoji="0" lang="ru-RU" sz="2400" b="1" i="0" u="none" strike="noStrike" kern="0" cap="none" spc="0" normalizeH="0" baseline="0" noProof="0" dirty="0" smtClean="0">
                <a:ln>
                  <a:noFill/>
                </a:ln>
                <a:solidFill>
                  <a:srgbClr val="002060"/>
                </a:solidFill>
                <a:effectLst/>
                <a:uLnTx/>
                <a:uFillTx/>
              </a:rPr>
              <a:t>— </a:t>
            </a:r>
            <a:r>
              <a:rPr kumimoji="0" lang="ru-RU" sz="2400" i="0" u="none" strike="noStrike" kern="0" cap="none" spc="0" normalizeH="0" baseline="0" noProof="0" dirty="0" smtClean="0">
                <a:ln>
                  <a:noFill/>
                </a:ln>
                <a:effectLst/>
                <a:uLnTx/>
                <a:uFillTx/>
              </a:rPr>
              <a:t>это объективное представление об особенностях развития ребёнка, разработка его индивидуального образовательного маршрута (вариативных форм, способов, методов и средств реализации программы с учётом выявленных возрастных и индивидуальных особенностей воспитанника, специфики его образовательных потребностей, возможностей и интересов).</a:t>
            </a:r>
          </a:p>
          <a:p>
            <a:pPr lvl="0" algn="just">
              <a:spcBef>
                <a:spcPct val="20000"/>
              </a:spcBef>
            </a:pPr>
            <a:r>
              <a:rPr lang="ru-RU" sz="2400" b="1" kern="0" dirty="0"/>
              <a:t>Показатели:  </a:t>
            </a:r>
            <a:endParaRPr lang="ru-RU" sz="2400" b="1" kern="0" dirty="0" smtClean="0"/>
          </a:p>
          <a:p>
            <a:pPr lvl="0" algn="just">
              <a:spcBef>
                <a:spcPct val="20000"/>
              </a:spcBef>
            </a:pPr>
            <a:r>
              <a:rPr lang="ru-RU" sz="2400" kern="0" dirty="0" smtClean="0"/>
              <a:t>- умение </a:t>
            </a:r>
            <a:r>
              <a:rPr lang="ru-RU" sz="2400" kern="0" dirty="0" smtClean="0"/>
              <a:t>формируется – начальный  уровень, </a:t>
            </a:r>
          </a:p>
          <a:p>
            <a:pPr lvl="0" algn="just">
              <a:spcBef>
                <a:spcPct val="20000"/>
              </a:spcBef>
            </a:pPr>
            <a:r>
              <a:rPr lang="ru-RU" sz="2400" kern="0" dirty="0" smtClean="0"/>
              <a:t>- умение </a:t>
            </a:r>
            <a:r>
              <a:rPr lang="ru-RU" sz="2400" kern="0" dirty="0"/>
              <a:t>сформировано и применяется в стандартной ситуации (действие по образцу</a:t>
            </a:r>
            <a:r>
              <a:rPr lang="ru-RU" sz="2400" kern="0" dirty="0" smtClean="0"/>
              <a:t>) – достаточный уровень,</a:t>
            </a:r>
          </a:p>
          <a:p>
            <a:pPr lvl="0" algn="just">
              <a:spcBef>
                <a:spcPct val="20000"/>
              </a:spcBef>
            </a:pPr>
            <a:r>
              <a:rPr lang="ru-RU" sz="2400" kern="0" dirty="0" smtClean="0"/>
              <a:t> </a:t>
            </a:r>
            <a:r>
              <a:rPr lang="ru-RU" sz="2400" kern="0" dirty="0" smtClean="0"/>
              <a:t>- умение </a:t>
            </a:r>
            <a:r>
              <a:rPr lang="ru-RU" sz="2400" kern="0" dirty="0"/>
              <a:t>применяется в нестандартной ситуации (творческое применение</a:t>
            </a:r>
            <a:r>
              <a:rPr lang="ru-RU" sz="2400" kern="0" dirty="0" smtClean="0"/>
              <a:t>) – оптимальный уровень.</a:t>
            </a:r>
            <a:endParaRPr lang="ru-RU" sz="2400" kern="0" dirty="0"/>
          </a:p>
          <a:p>
            <a:pPr marL="0" marR="0" lvl="0" indent="0" algn="just" defTabSz="914400" eaLnBrk="1" fontAlgn="auto" latinLnBrk="0" hangingPunct="1">
              <a:lnSpc>
                <a:spcPct val="100000"/>
              </a:lnSpc>
              <a:spcBef>
                <a:spcPct val="20000"/>
              </a:spcBef>
              <a:spcAft>
                <a:spcPts val="0"/>
              </a:spcAft>
              <a:buClrTx/>
              <a:buSzTx/>
              <a:buFontTx/>
              <a:buNone/>
              <a:tabLst/>
              <a:defRPr/>
            </a:pPr>
            <a:endParaRPr kumimoji="0" lang="ru-RU" sz="240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326821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400" dirty="0"/>
              <a:t>Для проведения индивидуальной педагогической диагностики на разных этапах освоения программы используются использовать следующие диагностические пособия:</a:t>
            </a:r>
          </a:p>
        </p:txBody>
      </p:sp>
      <p:sp>
        <p:nvSpPr>
          <p:cNvPr id="3" name="Объект 2"/>
          <p:cNvSpPr>
            <a:spLocks noGrp="1"/>
          </p:cNvSpPr>
          <p:nvPr>
            <p:ph idx="1"/>
          </p:nvPr>
        </p:nvSpPr>
        <p:spPr/>
        <p:txBody>
          <a:bodyPr>
            <a:normAutofit/>
          </a:bodyPr>
          <a:lstStyle/>
          <a:p>
            <a:r>
              <a:rPr lang="ru-RU" sz="2000" dirty="0"/>
              <a:t>1. 	Педагогическая диагностика к комплексной образовательной программе дошкольного образования «Мир открытий». Методическое пособие для воспитателей, методистов, руководящих работников образовательных организаций //Под ред. </a:t>
            </a:r>
            <a:r>
              <a:rPr lang="ru-RU" sz="2000" dirty="0" err="1"/>
              <a:t>Петерсон</a:t>
            </a:r>
            <a:r>
              <a:rPr lang="ru-RU" sz="2000" dirty="0"/>
              <a:t> Л.Г., Лыковой И.А</a:t>
            </a:r>
            <a:r>
              <a:rPr lang="ru-RU" sz="2000" dirty="0" smtClean="0"/>
              <a:t>.</a:t>
            </a:r>
          </a:p>
          <a:p>
            <a:r>
              <a:rPr lang="ru-RU" sz="2000" dirty="0" smtClean="0"/>
              <a:t>2.  </a:t>
            </a:r>
            <a:endParaRPr lang="ru-RU" sz="2000" dirty="0"/>
          </a:p>
        </p:txBody>
      </p:sp>
      <p:pic>
        <p:nvPicPr>
          <p:cNvPr id="4" name="Рисунок 3"/>
          <p:cNvPicPr>
            <a:picLocks noChangeAspect="1"/>
          </p:cNvPicPr>
          <p:nvPr/>
        </p:nvPicPr>
        <p:blipFill>
          <a:blip r:embed="rId2"/>
          <a:stretch>
            <a:fillRect/>
          </a:stretch>
        </p:blipFill>
        <p:spPr>
          <a:xfrm>
            <a:off x="1624445" y="2977099"/>
            <a:ext cx="4804064" cy="3334801"/>
          </a:xfrm>
          <a:prstGeom prst="rect">
            <a:avLst/>
          </a:prstGeom>
        </p:spPr>
      </p:pic>
    </p:spTree>
    <p:extLst>
      <p:ext uri="{BB962C8B-B14F-4D97-AF65-F5344CB8AC3E}">
        <p14:creationId xmlns:p14="http://schemas.microsoft.com/office/powerpoint/2010/main" val="40715145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ru-RU" sz="2800" b="1" dirty="0" smtClean="0"/>
              <a:t>Спасибо</a:t>
            </a:r>
            <a:endParaRPr lang="ru-RU" sz="2800" b="1" dirty="0"/>
          </a:p>
        </p:txBody>
      </p:sp>
      <p:sp>
        <p:nvSpPr>
          <p:cNvPr id="3" name="Подзаголовок 2"/>
          <p:cNvSpPr>
            <a:spLocks noGrp="1"/>
          </p:cNvSpPr>
          <p:nvPr>
            <p:ph type="subTitle"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endParaRPr lang="ru-RU" dirty="0"/>
          </a:p>
        </p:txBody>
      </p:sp>
    </p:spTree>
    <p:extLst>
      <p:ext uri="{BB962C8B-B14F-4D97-AF65-F5344CB8AC3E}">
        <p14:creationId xmlns:p14="http://schemas.microsoft.com/office/powerpoint/2010/main" val="42852807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2_Office Theme">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525</TotalTime>
  <Words>3240</Words>
  <Application>Microsoft Office PowerPoint</Application>
  <PresentationFormat>Широкоэкранный</PresentationFormat>
  <Paragraphs>348</Paragraphs>
  <Slides>33</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33</vt:i4>
      </vt:variant>
    </vt:vector>
  </HeadingPairs>
  <TitlesOfParts>
    <vt:vector size="41" baseType="lpstr">
      <vt:lpstr>Arial</vt:lpstr>
      <vt:lpstr>Calibri</vt:lpstr>
      <vt:lpstr>Calibri Light</vt:lpstr>
      <vt:lpstr>Times New Roman</vt:lpstr>
      <vt:lpstr>TimesNewRomanPSMT</vt:lpstr>
      <vt:lpstr>Wingdings</vt:lpstr>
      <vt:lpstr>Office Theme</vt:lpstr>
      <vt:lpstr>2_Office Theme</vt:lpstr>
      <vt:lpstr>Диагностика и мониторинг в образовательном процессе в соответствии с ФГОС ДО </vt:lpstr>
      <vt:lpstr>ПЛАН</vt:lpstr>
      <vt:lpstr>Оценка качества дошкольного образования как международная проблема</vt:lpstr>
      <vt:lpstr>Постановка проблемы:  как достичь качества дошкольного образования?</vt:lpstr>
      <vt:lpstr>Что такое качество образования?</vt:lpstr>
      <vt:lpstr>Нормативно-правовые основы оценки качества образования</vt:lpstr>
      <vt:lpstr>На уровне региона и муниципалитета оценивается:</vt:lpstr>
      <vt:lpstr>На уровне отдельной дошкольной образовательной организации </vt:lpstr>
      <vt:lpstr>Методы независимой оценки качества образования</vt:lpstr>
      <vt:lpstr>Внутренняя система оценки качества дошкольного образования</vt:lpstr>
      <vt:lpstr>Проблемы, препятствующие качеству дошкольного образования</vt:lpstr>
      <vt:lpstr>Объекты оценки качества дошкольного  образования на уровне дошкольной организации</vt:lpstr>
      <vt:lpstr>Оценка качества условий развития детей  (образовательной среды и взаимодействия).  Международное использование шкал ECERS </vt:lpstr>
      <vt:lpstr>Шкалы ECERS.  </vt:lpstr>
      <vt:lpstr>Оценка возможности применения оценки качества дошкольного образования в РФ на основе Шкал ECERS</vt:lpstr>
      <vt:lpstr> Организация системы оценки качества образовательного процесса  </vt:lpstr>
      <vt:lpstr>Содержание понятий  «диагностика» и «мониторинг» </vt:lpstr>
      <vt:lpstr>Положения ФГОС ДО  о педагогической диагностике</vt:lpstr>
      <vt:lpstr>Положения ФГОС ДО о психологической диагностике</vt:lpstr>
      <vt:lpstr>Положения о мониторинге образовательного процесса  </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Педагогическая диагностика достижений планируемых результатов с учетом требований ФОП ДО</vt:lpstr>
      <vt:lpstr>Карта развития ребенка Диагностика образовательных достижений</vt:lpstr>
      <vt:lpstr>Презентация PowerPoint</vt:lpstr>
      <vt:lpstr>Для проведения индивидуальной педагогической диагностики на разных этапах освоения программы используются использовать следующие диагностические пособия:</vt:lpstr>
      <vt:lpstr>Спасибо</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Диагностика и мониторинг в деятельности педагога ДОО</dc:title>
  <dc:creator>рлв</dc:creator>
  <cp:lastModifiedBy>рлв</cp:lastModifiedBy>
  <cp:revision>62</cp:revision>
  <dcterms:created xsi:type="dcterms:W3CDTF">2018-10-16T16:37:19Z</dcterms:created>
  <dcterms:modified xsi:type="dcterms:W3CDTF">2023-05-21T18:30:41Z</dcterms:modified>
</cp:coreProperties>
</file>