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1" r:id="rId2"/>
    <p:sldId id="292" r:id="rId3"/>
    <p:sldId id="257" r:id="rId4"/>
    <p:sldId id="258" r:id="rId5"/>
    <p:sldId id="259" r:id="rId6"/>
    <p:sldId id="260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70" d="100"/>
          <a:sy n="70" d="100"/>
        </p:scale>
        <p:origin x="78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2EEAA-D34C-4329-9EBF-4FE3F2B0517D}" type="datetimeFigureOut">
              <a:rPr lang="ru-RU" smtClean="0"/>
              <a:t>28.05.2023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55DD2-7829-48AE-A88F-08FEAEC861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8226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2EEAA-D34C-4329-9EBF-4FE3F2B0517D}" type="datetimeFigureOut">
              <a:rPr lang="ru-RU" smtClean="0"/>
              <a:t>28.05.2023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55DD2-7829-48AE-A88F-08FEAEC861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8348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2EEAA-D34C-4329-9EBF-4FE3F2B0517D}" type="datetimeFigureOut">
              <a:rPr lang="ru-RU" smtClean="0"/>
              <a:t>28.05.2023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55DD2-7829-48AE-A88F-08FEAEC861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0218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2EEAA-D34C-4329-9EBF-4FE3F2B0517D}" type="datetimeFigureOut">
              <a:rPr lang="ru-RU" smtClean="0"/>
              <a:t>28.05.2023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55DD2-7829-48AE-A88F-08FEAEC861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24610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2EEAA-D34C-4329-9EBF-4FE3F2B0517D}" type="datetimeFigureOut">
              <a:rPr lang="ru-RU" smtClean="0"/>
              <a:t>28.05.2023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55DD2-7829-48AE-A88F-08FEAEC861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33170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2EEAA-D34C-4329-9EBF-4FE3F2B0517D}" type="datetimeFigureOut">
              <a:rPr lang="ru-RU" smtClean="0"/>
              <a:t>28.05.2023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55DD2-7829-48AE-A88F-08FEAEC861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6106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2EEAA-D34C-4329-9EBF-4FE3F2B0517D}" type="datetimeFigureOut">
              <a:rPr lang="ru-RU" smtClean="0"/>
              <a:t>28.05.2023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55DD2-7829-48AE-A88F-08FEAEC861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22492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2EEAA-D34C-4329-9EBF-4FE3F2B0517D}" type="datetimeFigureOut">
              <a:rPr lang="ru-RU" smtClean="0"/>
              <a:t>28.05.2023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55DD2-7829-48AE-A88F-08FEAEC861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7824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2EEAA-D34C-4329-9EBF-4FE3F2B0517D}" type="datetimeFigureOut">
              <a:rPr lang="ru-RU" smtClean="0"/>
              <a:t>28.05.2023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55DD2-7829-48AE-A88F-08FEAEC861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2303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2EEAA-D34C-4329-9EBF-4FE3F2B0517D}" type="datetimeFigureOut">
              <a:rPr lang="ru-RU" smtClean="0"/>
              <a:t>28.05.2023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55DD2-7829-48AE-A88F-08FEAEC861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2440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2EEAA-D34C-4329-9EBF-4FE3F2B0517D}" type="datetimeFigureOut">
              <a:rPr lang="ru-RU" smtClean="0"/>
              <a:t>28.05.2023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55DD2-7829-48AE-A88F-08FEAEC861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41126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A2EEAA-D34C-4329-9EBF-4FE3F2B0517D}" type="datetimeFigureOut">
              <a:rPr lang="ru-RU" smtClean="0"/>
              <a:t>28.05.2023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755DD2-7829-48AE-A88F-08FEAEC861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1558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87036"/>
            <a:ext cx="10515600" cy="1340427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ЦЕЛЕВОЙ </a:t>
            </a:r>
            <a:r>
              <a:rPr lang="ru-RU" sz="20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РАЗДЕЛ </a:t>
            </a:r>
            <a:r>
              <a:rPr lang="ru-RU" sz="20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ФЕДЕРАЛЬНОЙ ПРОГРАММЫ</a:t>
            </a:r>
            <a:r>
              <a:rPr lang="ru-RU" sz="16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80755"/>
            <a:ext cx="10515600" cy="4296208"/>
          </a:xfrm>
        </p:spPr>
        <p:txBody>
          <a:bodyPr>
            <a:norm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0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Целью Федеральной программы</a:t>
            </a:r>
            <a:r>
              <a:rPr lang="ru-RU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является разностороннее развитие ребенка в период дошкольного детства с учетом возрастных и индивидуальных особенностей на основе духовно-нравственных ценностей народов РФ, исторических и национально-культурных традиций.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000" u="sng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 традиционным российским духовно-нравственным ценностям относятся</a:t>
            </a:r>
            <a:r>
              <a:rPr lang="ru-RU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жизнь, достоинство, права и свободы человека, патриотизм, гражданственность, служение Отечеству и ответственность за его судьбу, высокие нравственные идеалы, крепкая семья, созидательный труд, приоритет духовного над материальным, гуманизм, милосердие, справедливость, коллективизм, взаимопомощь и взаимоуважение, историческая память и преемственность поколений, единство народов России.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endParaRPr lang="ru-RU" sz="1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927810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87036"/>
            <a:ext cx="10515600" cy="83127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b="1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b="1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b="1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ЦЕЛЕВОЙ </a:t>
            </a:r>
            <a:r>
              <a:rPr lang="ru-RU" sz="2000" b="1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РАЗДЕЛ </a:t>
            </a:r>
            <a:r>
              <a:rPr lang="ru-RU" sz="2000" b="1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ФЕДЕРАЛЬНОЙ </a:t>
            </a:r>
            <a:r>
              <a:rPr lang="ru-RU" sz="20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ПРОГРАММЫ</a:t>
            </a:r>
            <a:r>
              <a:rPr lang="ru-RU" sz="16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091045"/>
            <a:ext cx="10515600" cy="5085918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18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Задачи:</a:t>
            </a:r>
            <a:endParaRPr lang="ru-RU" sz="1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9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обеспечение единых для РФ содержания ДО и планируемых результатов освоения образовательной программы ДО; </a:t>
            </a:r>
            <a:endParaRPr lang="ru-RU" sz="19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9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приобщение детей (в соответствии с возрастными особенностями) к базовым ценностям российского народа; </a:t>
            </a:r>
            <a:endParaRPr lang="ru-RU" sz="19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9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построение (структурирование) содержания образовательной работы на основе учета возрастных и индивидуальных особенностей развития; </a:t>
            </a:r>
            <a:endParaRPr lang="ru-RU" sz="19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9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создание условий для равного доступа к образованию для всех детей дошкольного возраста с учетом разнообразия образовательных потребностей и индивидуальных возможностей; охрана и  укрепление физического и психического здоровья детей, в </a:t>
            </a:r>
            <a:r>
              <a:rPr lang="ru-RU" sz="1900" dirty="0" err="1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т.ч</a:t>
            </a:r>
            <a:r>
              <a:rPr lang="ru-RU" sz="19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их эмоционального благополучия;</a:t>
            </a:r>
            <a:endParaRPr lang="ru-RU" sz="19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9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обеспечение развития физических, личностных, нравственных качеств и основ патриотизма, интеллектуальных и художественно-творческих способностей ребенка, его инициативности, самостоятельности и ответственности; </a:t>
            </a:r>
            <a:endParaRPr lang="ru-RU" sz="19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9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достижение детьми на этапе завершения ДО уровня развития, необходимого и достаточного для успешного освоения ими образовательных программ начального общего образования.</a:t>
            </a:r>
            <a:endParaRPr lang="ru-RU" sz="19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900" u="sng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ФОП построена на принципах, установленных во ФГОС ДО. </a:t>
            </a:r>
            <a:endParaRPr lang="ru-RU" sz="1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309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3497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b="1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ЦЕЛЕВОЙ РАЗДЕЛ </a:t>
            </a:r>
            <a:r>
              <a:rPr lang="ru-RU" sz="1800" b="1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ФЕДЕРАЛЬНОЙ ПРОГРАММЫ</a:t>
            </a:r>
            <a:r>
              <a:rPr lang="ru-RU" sz="18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9155" y="800100"/>
            <a:ext cx="10844645" cy="5376863"/>
          </a:xfrm>
        </p:spPr>
        <p:txBody>
          <a:bodyPr>
            <a:normAutofit fontScale="92500" lnSpcReduction="20000"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endParaRPr lang="ru-RU" sz="1800" b="1" dirty="0" smtClean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800" b="1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Планируемые результаты реализации ФОП</a:t>
            </a:r>
            <a:endParaRPr lang="ru-RU" sz="1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8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соответствии с ФГОС ДО специфика дошкольного детства и системные особенности ДО делают неправомерным требования от ребенка дошкольного возраста конкретных образовательных достижений. </a:t>
            </a:r>
            <a:r>
              <a:rPr lang="ru-RU" sz="1800" u="sng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Поэтому планируемые результаты освоения ФОП представляют собой возрастные характеристики </a:t>
            </a:r>
            <a:r>
              <a:rPr lang="ru-RU" sz="18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возможных достижений ребенка дошкольного возраста на разных возрастных этапах и к завершению ДО.</a:t>
            </a:r>
            <a:endParaRPr lang="ru-RU" sz="1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соответствии с периодизацией психического развития ребенка детство подразделяется на </a:t>
            </a:r>
            <a:r>
              <a:rPr lang="ru-RU" sz="18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три периода</a:t>
            </a: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младенческий (первое и второе полугодие жизни), ранний (от одного года до трех лет) и дошкольный возраст (от трех до семи лет).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Обозначенные в ФОП возрастные ориентиры «к одному году», «к трем годам» и т.д. имеют условный характер, что предполагает широкий возрастной диапазон для достижения ребенком планируемых результатов. Степень выраженности возрастных характеристик возможных достижений может различаться у детей одного возраста по причине высокой индивидуализации их психического развития и разных стартовых условий освоения образовательной программы и не подразумевает его включения в соответствующую целевую группу.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Далее описаны </a:t>
            </a:r>
            <a:r>
              <a:rPr lang="ru-RU" sz="18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планируемые результаты </a:t>
            </a: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младенческом возрасте; раннем возрасте, дошкольном возрасте.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800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дошкольном возрасте планируемые результаты представлены по каждому возрасту</a:t>
            </a: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внутри дошкольного периода: к четырем годам, пяти годам, шести годам и на этапе завершения освоения ФОП (к концу дошкольного возраста).</a:t>
            </a: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2348785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87037"/>
            <a:ext cx="10515600" cy="758537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20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Педагогическая диагностика достижения планируемых результатов</a:t>
            </a:r>
            <a:r>
              <a:rPr lang="ru-RU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15736"/>
            <a:ext cx="10515600" cy="4961226"/>
          </a:xfrm>
        </p:spPr>
        <p:txBody>
          <a:bodyPr>
            <a:normAutofit fontScale="92500" lnSpcReduction="20000"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П. 16.1. «Педагогическая диагностика достижений </a:t>
            </a:r>
            <a:r>
              <a:rPr lang="ru-RU" sz="1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планируемых результатов 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направлена на изучение </a:t>
            </a:r>
            <a:r>
              <a:rPr lang="ru-RU" sz="1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деятельностных умений 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ребёнка, </a:t>
            </a:r>
            <a:r>
              <a:rPr lang="ru-RU" sz="1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его интересов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предпочтений, склонностей, личностных </a:t>
            </a:r>
            <a:r>
              <a:rPr lang="ru-RU" sz="1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особенностей, способов 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взаимодействия со взрослыми и сверстниками</a:t>
            </a:r>
            <a:r>
              <a:rPr lang="ru-RU" sz="1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800" u="sng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Специфика педагогической диагностики обусловлена требованиями ФГОС ДО:</a:t>
            </a:r>
          </a:p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планируемые результаты освоения ФОП заданы как целевые ориентиры ДО и представляют собой социально-нормативные возрастные характеристики возможных достижений ребенка на разных возрастных этапах;</a:t>
            </a:r>
          </a:p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целевые ориентиры не подлежат непосредственной оценке, в </a:t>
            </a:r>
            <a:r>
              <a:rPr lang="ru-RU" sz="1800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т.ч</a:t>
            </a: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и в виде педагогической диагностики, и  не являются основанием для их формального сравнения с реальными достижениями  детей и основой объективной оценки соответствия  установленным требованиям образовательной деятельности и подготовки детей;</a:t>
            </a:r>
          </a:p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освоение ФОП не сопровождается проведением промежуточных аттестаций и итоговой аттестации обучающихся.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8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Результаты педагогической</a:t>
            </a: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диагностики могут использоваться исключительно для решения следующих образовательных задач: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arenR"/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Индивидуализации образования;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arenR"/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Оптимизации работы с группой.</a:t>
            </a:r>
          </a:p>
          <a:p>
            <a:endParaRPr lang="ru-RU" sz="1800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838200" y="187037"/>
            <a:ext cx="10515600" cy="7481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800" b="1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ЦЕЛЕВОЙ </a:t>
            </a:r>
            <a:r>
              <a:rPr lang="ru-RU" sz="2000" b="1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РАЗДЕЛ</a:t>
            </a:r>
            <a:r>
              <a:rPr lang="ru-RU" sz="16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383578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24691"/>
            <a:ext cx="10515600" cy="1018309"/>
          </a:xfrm>
        </p:spPr>
        <p:txBody>
          <a:bodyPr>
            <a:noAutofit/>
          </a:bodyPr>
          <a:lstStyle/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ЦЕЛЕВОЙ 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РАЗДЕЛ</a:t>
            </a:r>
            <a:b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Проведение </a:t>
            </a:r>
            <a:r>
              <a:rPr lang="ru-RU" sz="20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педагогической диагностики</a:t>
            </a: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26127"/>
            <a:ext cx="10515600" cy="4950836"/>
          </a:xfrm>
        </p:spPr>
        <p:txBody>
          <a:bodyPr>
            <a:norm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Оптимальным является ее проведение на начальном этапе освоения ребенком ОП в зависимости </a:t>
            </a:r>
            <a:r>
              <a:rPr lang="ru-RU" sz="1800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 времени его поступления в группу </a:t>
            </a: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(стартовая диагностика)</a:t>
            </a:r>
            <a:r>
              <a:rPr lang="ru-RU" sz="18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 </a:t>
            </a:r>
            <a:r>
              <a:rPr lang="ru-RU" sz="1800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 завершающем этапе освоения программы его возрастной группы</a:t>
            </a: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(заключительная, финальная диагностика). При проведении диагностики на начальном этапе учитывается адаптационный период.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Сравнение результатов стартовой и финальной диагностики позволяет выявить индивидуальную динамику развития ребенка.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Педагогическая диагностика индивидуального развития детей проводится педагогом в </a:t>
            </a:r>
            <a:r>
              <a:rPr lang="ru-RU" sz="1800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произвольной форме на основе </a:t>
            </a:r>
            <a:r>
              <a:rPr lang="ru-RU" sz="1800" dirty="0" err="1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малоформализованных</a:t>
            </a:r>
            <a:r>
              <a:rPr lang="ru-RU" sz="1800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диагностических </a:t>
            </a: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методов: наблюдения, свободных бесед с детьми, анализа продуктов детской деятельности, специальных диагностических ситуаций.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 необходимости педагог может </a:t>
            </a:r>
            <a:r>
              <a:rPr lang="ru-RU" sz="1800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использовать специальные методики диагностики </a:t>
            </a: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физического, коммуникативного, познавательного, речевого, художественно-эстетического развития.</a:t>
            </a:r>
          </a:p>
          <a:p>
            <a:r>
              <a:rPr lang="ru-RU" sz="18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Оптимальной формой фиксации результатов диагностики является </a:t>
            </a:r>
            <a:r>
              <a:rPr lang="ru-RU" sz="1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карта развития ребенка</a:t>
            </a:r>
            <a:r>
              <a:rPr lang="ru-RU" sz="18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RU" sz="18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800" dirty="0" smtClean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Анализ </a:t>
            </a:r>
            <a:r>
              <a:rPr lang="ru-RU" sz="18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продуктов детской деятельности может осуществляться на основе изучения </a:t>
            </a:r>
            <a:r>
              <a:rPr lang="ru-RU" sz="1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портфолио</a:t>
            </a:r>
            <a:r>
              <a:rPr lang="ru-RU" sz="18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ребенка 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480054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228600" lvl="0" indent="-228600" algn="ctr">
              <a:lnSpc>
                <a:spcPct val="107000"/>
              </a:lnSpc>
              <a:spcBef>
                <a:spcPts val="1000"/>
              </a:spcBef>
            </a:pPr>
            <a:r>
              <a:rPr lang="ru-RU" sz="20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ЦЕЛЕВОЙ РАЗДЕЛ</a:t>
            </a:r>
            <a:br>
              <a:rPr lang="ru-RU" sz="20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Психологическая </a:t>
            </a:r>
            <a:r>
              <a:rPr lang="ru-RU" sz="20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диагностика</a:t>
            </a:r>
            <a:r>
              <a:rPr lang="ru-RU" sz="20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 необходимости используется психологическая диагностика: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выявление и изучение индивидуально психологических особенностей детей, причин возникновения трудностей в освоении ОП, которую проводят педагоги-психологи, психологи. 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Участие ребенка в психологической диагностике допускается только с согласия родителей (законных представителей). 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Результаты психологической диагностики могут использоваться для решения задач психологического сопровождения и оказания психологической помощи.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870281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792</Words>
  <Application>Microsoft Office PowerPoint</Application>
  <PresentationFormat>Широкоэкранный</PresentationFormat>
  <Paragraphs>42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Тема Office</vt:lpstr>
      <vt:lpstr>ЦЕЛЕВОЙ РАЗДЕЛ ФЕДЕРАЛЬНОЙ ПРОГРАММЫ  </vt:lpstr>
      <vt:lpstr> ЦЕЛЕВОЙ РАЗДЕЛ ФЕДЕРАЛЬНОЙ ПРОГРАММЫ  </vt:lpstr>
      <vt:lpstr>ЦЕЛЕВОЙ РАЗДЕЛ ФЕДЕРАЛЬНОЙ ПРОГРАММЫ </vt:lpstr>
      <vt:lpstr>  Педагогическая диагностика достижения планируемых результатов </vt:lpstr>
      <vt:lpstr>ЦЕЛЕВОЙ РАЗДЕЛ Проведение педагогической диагностики</vt:lpstr>
      <vt:lpstr>ЦЕЛЕВОЙ РАЗДЕЛ Психологическая диагностика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ЦЕЛЕВОЙ РАЗДЕЛ ФЕДЕРАЛЬНОЙ ПРОГРАММЫ  </dc:title>
  <dc:creator>рлв</dc:creator>
  <cp:lastModifiedBy>рлв</cp:lastModifiedBy>
  <cp:revision>4</cp:revision>
  <dcterms:created xsi:type="dcterms:W3CDTF">2023-05-28T15:44:56Z</dcterms:created>
  <dcterms:modified xsi:type="dcterms:W3CDTF">2023-05-28T16:05:34Z</dcterms:modified>
</cp:coreProperties>
</file>