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303" r:id="rId4"/>
    <p:sldId id="257" r:id="rId5"/>
    <p:sldId id="313" r:id="rId6"/>
    <p:sldId id="259" r:id="rId7"/>
    <p:sldId id="260" r:id="rId8"/>
    <p:sldId id="29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78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452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410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529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201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09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1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79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27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399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89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868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950F0-299F-4DAE-8DF5-3D43EF10D6D5}" type="datetimeFigureOut">
              <a:rPr lang="ru-RU" smtClean="0"/>
              <a:pPr/>
              <a:t>28.05.2023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4C2C3-68EA-48B6-8BBF-68E63C132E9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137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32509"/>
            <a:ext cx="9144000" cy="210935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0000"/>
                </a:solidFill>
                <a:latin typeface="ys text"/>
              </a:rPr>
              <a:t>Нормативно-правовая база и</a:t>
            </a:r>
            <a:br>
              <a:rPr lang="ru-RU" sz="3200" dirty="0" smtClean="0">
                <a:solidFill>
                  <a:srgbClr val="000000"/>
                </a:solidFill>
                <a:latin typeface="ys text"/>
              </a:rPr>
            </a:br>
            <a:r>
              <a:rPr lang="ru-RU" sz="3200" dirty="0" smtClean="0">
                <a:solidFill>
                  <a:srgbClr val="000000"/>
                </a:solidFill>
                <a:latin typeface="ys text"/>
              </a:rPr>
              <a:t> структура ФОП ДО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42981"/>
            <a:ext cx="9339618" cy="2566750"/>
          </a:xfrm>
        </p:spPr>
        <p:txBody>
          <a:bodyPr>
            <a:normAutofit/>
          </a:bodyPr>
          <a:lstStyle/>
          <a:p>
            <a:endParaRPr lang="ru-RU" sz="1800" dirty="0" smtClean="0"/>
          </a:p>
          <a:p>
            <a:endParaRPr lang="ru-RU" sz="1800" dirty="0"/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/>
              <a:t>Корепанова Марина Васильевна, доктор </a:t>
            </a:r>
            <a:r>
              <a:rPr lang="ru-RU" sz="1800" dirty="0" err="1" smtClean="0"/>
              <a:t>пед.наук</a:t>
            </a:r>
            <a:r>
              <a:rPr lang="ru-RU" sz="1800" dirty="0" smtClean="0"/>
              <a:t>, профессор,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/>
              <a:t> заведующая кафедрой педагогики дошкольного образования</a:t>
            </a:r>
          </a:p>
          <a:p>
            <a:pPr algn="r">
              <a:lnSpc>
                <a:spcPct val="110000"/>
              </a:lnSpc>
              <a:spcBef>
                <a:spcPts val="0"/>
              </a:spcBef>
            </a:pPr>
            <a:r>
              <a:rPr lang="ru-RU" sz="1800" dirty="0" smtClean="0"/>
              <a:t>Волгоградского государственного социально-педагогического </a:t>
            </a:r>
            <a:r>
              <a:rPr lang="ru-RU" sz="1800" dirty="0" smtClean="0"/>
              <a:t>университета</a:t>
            </a:r>
            <a:endParaRPr lang="ru-RU" sz="1800" dirty="0" smtClean="0"/>
          </a:p>
          <a:p>
            <a:pPr algn="r"/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7819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47537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+mn-lt"/>
              </a:rPr>
              <a:t>Нормативная база </a:t>
            </a:r>
            <a:r>
              <a:rPr lang="ru-RU" sz="2000" b="1" dirty="0" smtClean="0">
                <a:latin typeface="+mn-lt"/>
              </a:rPr>
              <a:t>организации образовательной </a:t>
            </a:r>
            <a:r>
              <a:rPr lang="ru-RU" sz="2000" b="1" dirty="0">
                <a:latin typeface="+mn-lt"/>
              </a:rPr>
              <a:t>деятельности в ДОО</a:t>
            </a:r>
            <a:br>
              <a:rPr lang="ru-RU" sz="2000" b="1" dirty="0">
                <a:latin typeface="+mn-lt"/>
              </a:rPr>
            </a:br>
            <a:r>
              <a:rPr lang="ru-RU" sz="2000" b="1" dirty="0">
                <a:latin typeface="+mn-lt"/>
              </a:rPr>
              <a:t/>
            </a:r>
            <a:br>
              <a:rPr lang="ru-RU" sz="2000" b="1" dirty="0">
                <a:latin typeface="+mn-lt"/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602673"/>
            <a:ext cx="10856495" cy="5850081"/>
          </a:xfrm>
        </p:spPr>
        <p:txBody>
          <a:bodyPr>
            <a:noAutofit/>
          </a:bodyPr>
          <a:lstStyle/>
          <a:p>
            <a:pPr marL="0" indent="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ru-RU" sz="1600" dirty="0" smtClean="0">
                <a:latin typeface="Calibri" panose="020F0502020204030204" pitchFamily="34" charset="0"/>
              </a:rPr>
              <a:t>Федеральный </a:t>
            </a:r>
            <a:r>
              <a:rPr lang="ru-RU" sz="1600" dirty="0">
                <a:latin typeface="Calibri" panose="020F0502020204030204" pitchFamily="34" charset="0"/>
              </a:rPr>
              <a:t>закон от 29 декабря 2012 г. № 273-ФЗ «Об образовании в </a:t>
            </a:r>
            <a:r>
              <a:rPr lang="ru-RU" sz="1600" dirty="0" smtClean="0">
                <a:latin typeface="Calibri" panose="020F0502020204030204" pitchFamily="34" charset="0"/>
              </a:rPr>
              <a:t>Российской Федерации».</a:t>
            </a:r>
            <a:r>
              <a:rPr lang="ru-RU" sz="1600" dirty="0">
                <a:latin typeface="Calibri" panose="020F0502020204030204" pitchFamily="34" charset="0"/>
              </a:rPr>
              <a:t/>
            </a:r>
            <a:br>
              <a:rPr lang="ru-RU" sz="1600" dirty="0">
                <a:latin typeface="Calibri" panose="020F0502020204030204" pitchFamily="34" charset="0"/>
              </a:rPr>
            </a:br>
            <a:r>
              <a:rPr lang="ru-RU" sz="1600" dirty="0">
                <a:latin typeface="Calibri" panose="020F0502020204030204" pitchFamily="34" charset="0"/>
              </a:rPr>
              <a:t>2. </a:t>
            </a:r>
            <a:r>
              <a:rPr lang="ru-RU" sz="1600" dirty="0" smtClean="0">
                <a:latin typeface="Calibri" panose="020F0502020204030204" pitchFamily="34" charset="0"/>
              </a:rPr>
              <a:t> Приказ </a:t>
            </a:r>
            <a:r>
              <a:rPr lang="ru-RU" sz="1600" dirty="0">
                <a:latin typeface="Calibri" panose="020F0502020204030204" pitchFamily="34" charset="0"/>
              </a:rPr>
              <a:t>Министерства образования и науки Российской Федерации от 17 </a:t>
            </a:r>
            <a:r>
              <a:rPr lang="ru-RU" sz="1600" dirty="0" smtClean="0">
                <a:latin typeface="Calibri" panose="020F0502020204030204" pitchFamily="34" charset="0"/>
              </a:rPr>
              <a:t>октября 2013 </a:t>
            </a:r>
            <a:r>
              <a:rPr lang="ru-RU" sz="1600" dirty="0">
                <a:latin typeface="Calibri" panose="020F0502020204030204" pitchFamily="34" charset="0"/>
              </a:rPr>
              <a:t>г. № 1155 «Об утверждении Федерального </a:t>
            </a:r>
            <a:r>
              <a:rPr lang="ru-RU" sz="1600" dirty="0" smtClean="0">
                <a:latin typeface="Calibri" panose="020F0502020204030204" pitchFamily="34" charset="0"/>
              </a:rPr>
              <a:t>государственного образовательного </a:t>
            </a:r>
            <a:r>
              <a:rPr lang="ru-RU" sz="1600" dirty="0">
                <a:latin typeface="Calibri" panose="020F0502020204030204" pitchFamily="34" charset="0"/>
              </a:rPr>
              <a:t>стандарта дошкольного образования».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Приказ  Министерства 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просвещения РФ </a:t>
            </a:r>
            <a:r>
              <a:rPr lang="ru-RU" sz="16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8 ноября 2022 г. N 955 </a:t>
            </a:r>
            <a:r>
              <a:rPr lang="ru-RU" sz="1600" dirty="0" smtClean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внесении изменений в некоторые приказы Министерства образования и науки Российской Федерации и Министерства просвещения Российской Федерации, </a:t>
            </a:r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касающиеся Федеральных государственных образовательных стандартов общего образования и образования обучающихся с ограниченными возможностями здоровья и умственной отсталостью (интеллектуальными нарушениями)»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dirty="0" smtClean="0">
                <a:latin typeface="Calibri" panose="020F0502020204030204" pitchFamily="34" charset="0"/>
              </a:rPr>
              <a:t>4. Приказ </a:t>
            </a:r>
            <a:r>
              <a:rPr lang="ru-RU" sz="1600" dirty="0">
                <a:latin typeface="Calibri" panose="020F0502020204030204" pitchFamily="34" charset="0"/>
              </a:rPr>
              <a:t>Министерства просвещения РФ от 31 июля 2020 г. № 373 «Об </a:t>
            </a:r>
            <a:r>
              <a:rPr lang="ru-RU" sz="1600" dirty="0" smtClean="0">
                <a:latin typeface="Calibri" panose="020F0502020204030204" pitchFamily="34" charset="0"/>
              </a:rPr>
              <a:t>утверждении Порядка </a:t>
            </a:r>
            <a:r>
              <a:rPr lang="ru-RU" sz="1600" dirty="0">
                <a:latin typeface="Calibri" panose="020F0502020204030204" pitchFamily="34" charset="0"/>
              </a:rPr>
              <a:t>организации и осуществления образовательной деятельности </a:t>
            </a:r>
            <a:r>
              <a:rPr lang="ru-RU" sz="1600" dirty="0" smtClean="0">
                <a:latin typeface="Calibri" panose="020F0502020204030204" pitchFamily="34" charset="0"/>
              </a:rPr>
              <a:t>по основным </a:t>
            </a:r>
            <a:r>
              <a:rPr lang="ru-RU" sz="1600" dirty="0">
                <a:latin typeface="Calibri" panose="020F0502020204030204" pitchFamily="34" charset="0"/>
              </a:rPr>
              <a:t>общеобразовательным программам — образовательным </a:t>
            </a:r>
            <a:r>
              <a:rPr lang="ru-RU" sz="1600" dirty="0" smtClean="0">
                <a:latin typeface="Calibri" panose="020F0502020204030204" pitchFamily="34" charset="0"/>
              </a:rPr>
              <a:t>программам дошкольного </a:t>
            </a:r>
            <a:r>
              <a:rPr lang="ru-RU" sz="1600" dirty="0">
                <a:latin typeface="Calibri" panose="020F0502020204030204" pitchFamily="34" charset="0"/>
              </a:rPr>
              <a:t>образования</a:t>
            </a:r>
            <a:r>
              <a:rPr lang="ru-RU" sz="1600" dirty="0" smtClean="0">
                <a:latin typeface="Calibri" panose="020F0502020204030204" pitchFamily="34" charset="0"/>
              </a:rPr>
              <a:t>».</a:t>
            </a:r>
            <a:endParaRPr lang="ru-RU" sz="1600" dirty="0">
              <a:latin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dirty="0" smtClean="0">
                <a:latin typeface="Calibri" panose="020F0502020204030204" pitchFamily="34" charset="0"/>
              </a:rPr>
              <a:t>5. Приказ </a:t>
            </a:r>
            <a:r>
              <a:rPr lang="ru-RU" sz="1600" dirty="0">
                <a:latin typeface="Calibri" panose="020F0502020204030204" pitchFamily="34" charset="0"/>
              </a:rPr>
              <a:t>Министерства просвещения РФ от 15 мая 2020 г. № 236 «Об </a:t>
            </a:r>
            <a:r>
              <a:rPr lang="ru-RU" sz="1600" dirty="0" smtClean="0">
                <a:latin typeface="Calibri" panose="020F0502020204030204" pitchFamily="34" charset="0"/>
              </a:rPr>
              <a:t>утверждении Порядка </a:t>
            </a:r>
            <a:r>
              <a:rPr lang="ru-RU" sz="1600" dirty="0">
                <a:latin typeface="Calibri" panose="020F0502020204030204" pitchFamily="34" charset="0"/>
              </a:rPr>
              <a:t>приёма на обучение по образовательным программам дошкольного</a:t>
            </a:r>
            <a:br>
              <a:rPr lang="ru-RU" sz="1600" dirty="0">
                <a:latin typeface="Calibri" panose="020F0502020204030204" pitchFamily="34" charset="0"/>
              </a:rPr>
            </a:br>
            <a:r>
              <a:rPr lang="ru-RU" sz="1600" dirty="0">
                <a:latin typeface="Calibri" panose="020F0502020204030204" pitchFamily="34" charset="0"/>
              </a:rPr>
              <a:t>образования</a:t>
            </a:r>
            <a:r>
              <a:rPr lang="ru-RU" sz="1600" dirty="0" smtClean="0">
                <a:latin typeface="Calibri" panose="020F0502020204030204" pitchFamily="34" charset="0"/>
              </a:rPr>
              <a:t>».</a:t>
            </a:r>
            <a:endParaRPr lang="ru-RU" sz="1600" dirty="0">
              <a:latin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b="1" dirty="0" smtClean="0">
                <a:latin typeface="Calibri" panose="020F0502020204030204" pitchFamily="34" charset="0"/>
              </a:rPr>
              <a:t>6. Приказ </a:t>
            </a:r>
            <a:r>
              <a:rPr lang="ru-RU" sz="1600" b="1" dirty="0">
                <a:latin typeface="Calibri" panose="020F0502020204030204" pitchFamily="34" charset="0"/>
              </a:rPr>
              <a:t>Министерства просвещения РФ от 25.11.2022 г. № </a:t>
            </a:r>
            <a:r>
              <a:rPr lang="ru-RU" sz="1600" b="1" dirty="0" smtClean="0">
                <a:latin typeface="Calibri" panose="020F0502020204030204" pitchFamily="34" charset="0"/>
              </a:rPr>
              <a:t>1028 «Об </a:t>
            </a:r>
            <a:r>
              <a:rPr lang="ru-RU" sz="1600" b="1" dirty="0">
                <a:latin typeface="Calibri" panose="020F0502020204030204" pitchFamily="34" charset="0"/>
              </a:rPr>
              <a:t>утверждении федеральной образовательной программы </a:t>
            </a:r>
            <a:r>
              <a:rPr lang="ru-RU" sz="1600" b="1" dirty="0" smtClean="0">
                <a:latin typeface="Calibri" panose="020F0502020204030204" pitchFamily="34" charset="0"/>
              </a:rPr>
              <a:t>дошкольного образования».</a:t>
            </a:r>
            <a:endParaRPr lang="ru-RU" sz="1600" b="1" dirty="0">
              <a:latin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-RU" sz="1600" dirty="0" smtClean="0">
                <a:latin typeface="Calibri" panose="020F0502020204030204" pitchFamily="34" charset="0"/>
              </a:rPr>
              <a:t>7. Приказ </a:t>
            </a:r>
            <a:r>
              <a:rPr lang="ru-RU" sz="1600" dirty="0">
                <a:latin typeface="Calibri" panose="020F0502020204030204" pitchFamily="34" charset="0"/>
              </a:rPr>
              <a:t>Министерства просвещения РФ от 24.11.2022 № </a:t>
            </a:r>
            <a:r>
              <a:rPr lang="ru-RU" sz="1600" dirty="0" smtClean="0">
                <a:latin typeface="Calibri" panose="020F0502020204030204" pitchFamily="34" charset="0"/>
              </a:rPr>
              <a:t>1022 </a:t>
            </a:r>
            <a:r>
              <a:rPr lang="ru-RU" sz="1600" b="1" dirty="0">
                <a:latin typeface="Calibri" panose="020F0502020204030204" pitchFamily="34" charset="0"/>
              </a:rPr>
              <a:t>«Об утверждении федеральной адаптированной образовательной </a:t>
            </a:r>
            <a:r>
              <a:rPr lang="ru-RU" sz="1600" b="1" dirty="0" smtClean="0">
                <a:latin typeface="Calibri" panose="020F0502020204030204" pitchFamily="34" charset="0"/>
              </a:rPr>
              <a:t>программы дошкольного </a:t>
            </a:r>
            <a:r>
              <a:rPr lang="ru-RU" sz="1600" b="1" dirty="0">
                <a:latin typeface="Calibri" panose="020F0502020204030204" pitchFamily="34" charset="0"/>
              </a:rPr>
              <a:t>образования для обучающихся с ограниченными </a:t>
            </a:r>
            <a:r>
              <a:rPr lang="ru-RU" sz="1600" b="1" dirty="0" smtClean="0">
                <a:latin typeface="Calibri" panose="020F0502020204030204" pitchFamily="34" charset="0"/>
              </a:rPr>
              <a:t>возможностями</a:t>
            </a:r>
            <a:r>
              <a:rPr lang="en-US" sz="1600" b="1" dirty="0" smtClean="0">
                <a:latin typeface="Calibri" panose="020F0502020204030204" pitchFamily="34" charset="0"/>
              </a:rPr>
              <a:t> </a:t>
            </a:r>
            <a:r>
              <a:rPr lang="ru-RU" sz="1600" b="1" dirty="0" smtClean="0">
                <a:latin typeface="Calibri" panose="020F0502020204030204" pitchFamily="34" charset="0"/>
              </a:rPr>
              <a:t>здоровья</a:t>
            </a:r>
            <a:r>
              <a:rPr lang="ru-RU" sz="1600" b="1" dirty="0">
                <a:latin typeface="Calibri" panose="020F0502020204030204" pitchFamily="34" charset="0"/>
              </a:rPr>
              <a:t>».</a:t>
            </a:r>
            <a:r>
              <a:rPr lang="ru-RU" sz="1600" dirty="0">
                <a:latin typeface="Calibri" panose="020F0502020204030204" pitchFamily="34" charset="0"/>
              </a:rPr>
              <a:t/>
            </a:r>
            <a:br>
              <a:rPr lang="ru-RU" sz="1600" dirty="0"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/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2493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</a:rPr>
              <a:t>Нормативная база организации образовательной деятельности в ДОО.</a:t>
            </a:r>
            <a:br>
              <a:rPr lang="ru-RU" sz="2000" b="1" dirty="0">
                <a:latin typeface="Calibri" panose="020F0502020204030204" pitchFamily="34" charset="0"/>
              </a:rPr>
            </a:br>
            <a:r>
              <a:rPr lang="ru-RU" sz="2000" b="1" dirty="0">
                <a:latin typeface="Calibri" panose="020F0502020204030204" pitchFamily="34" charset="0"/>
              </a:rPr>
              <a:t>Санитарное законодательство </a:t>
            </a:r>
            <a:br>
              <a:rPr lang="ru-RU" sz="2000" b="1" dirty="0">
                <a:latin typeface="Calibri" panose="020F0502020204030204" pitchFamily="34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Постановление Главного государственного санитарного врача </a:t>
            </a:r>
            <a:r>
              <a:rPr lang="ru-RU" sz="2000" dirty="0" smtClean="0">
                <a:solidFill>
                  <a:srgbClr val="003300"/>
                </a:solidFill>
                <a:latin typeface="Calibri" panose="020F0502020204030204" pitchFamily="34" charset="0"/>
              </a:rPr>
              <a:t>Российской Федерации </a:t>
            </a: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от 28.09.2020 № 28 СП </a:t>
            </a:r>
            <a:r>
              <a:rPr lang="ru-RU" sz="2000" dirty="0" smtClean="0">
                <a:solidFill>
                  <a:srgbClr val="003300"/>
                </a:solidFill>
                <a:latin typeface="Calibri" panose="020F0502020204030204" pitchFamily="34" charset="0"/>
              </a:rPr>
              <a:t>2.4.3648-20 «Санитарно-эпидемиологические </a:t>
            </a: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требования к организации воспитания </a:t>
            </a:r>
            <a:r>
              <a:rPr lang="ru-RU" sz="2000" dirty="0" smtClean="0">
                <a:solidFill>
                  <a:srgbClr val="003300"/>
                </a:solidFill>
                <a:latin typeface="Calibri" panose="020F0502020204030204" pitchFamily="34" charset="0"/>
              </a:rPr>
              <a:t>и обучения</a:t>
            </a: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, отдыха и оздоровления детей и молодёжи»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II</a:t>
            </a:r>
            <a:r>
              <a:rPr 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I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. 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  <a:t>Требования в отношении отдельных видов осуществляемой</a:t>
            </a:r>
            <a:b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  <a:t>хозяйствующими субъектами деятельности (п. 3.1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).</a:t>
            </a:r>
            <a:r>
              <a:rPr 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smtClean="0">
                <a:latin typeface="Calibri" panose="020F0502020204030204" pitchFamily="34" charset="0"/>
              </a:rPr>
              <a:t>(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Нормативы использования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эл.средств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 со старшей 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r>
              <a:rPr lang="en-US" sz="2000" dirty="0" smtClean="0">
                <a:latin typeface="Calibri" panose="020F0502020204030204" pitchFamily="34" charset="0"/>
              </a:rPr>
              <a:t>)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ru-RU" sz="1800" dirty="0">
                <a:solidFill>
                  <a:srgbClr val="003300"/>
                </a:solidFill>
                <a:latin typeface="ArialMT"/>
              </a:rPr>
              <a:t>Правила введены с 1 января 2021 г. и действуют до 1 января 2027 </a:t>
            </a:r>
            <a:r>
              <a:rPr lang="ru-RU" sz="1800" dirty="0" smtClean="0">
                <a:solidFill>
                  <a:srgbClr val="003300"/>
                </a:solidFill>
                <a:latin typeface="ArialMT"/>
              </a:rPr>
              <a:t>г.</a:t>
            </a:r>
            <a:endParaRPr lang="en-US" sz="1800" dirty="0" smtClean="0">
              <a:solidFill>
                <a:srgbClr val="003300"/>
              </a:solidFill>
              <a:latin typeface="ArialMT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rgbClr val="003300"/>
                </a:solidFill>
                <a:latin typeface="Calibri" panose="020F0502020204030204" pitchFamily="34" charset="0"/>
              </a:rPr>
              <a:t>Постановление </a:t>
            </a: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Главного государственного санитарного врача Российской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Федерации от 28.01.2021 № 2 «Об утверждении санитарных правил и норм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СанПиН 1.2.3685-21 "Гигиенические нормативы и требования к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обеспечению безопасности и (или) безвредности для человека факторов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  <a:t>среды обитания"»</a:t>
            </a:r>
            <a:br>
              <a:rPr lang="ru-RU" sz="2000" dirty="0">
                <a:solidFill>
                  <a:srgbClr val="003300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  <a:t>Таблица 6.6. Требования к организации образовательного процесса.</a:t>
            </a:r>
            <a:b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en-US" sz="2000" dirty="0" smtClean="0">
                <a:latin typeface="Calibri" panose="020F0502020204030204" pitchFamily="34" charset="0"/>
              </a:rPr>
              <a:t>(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Вводится занятие</a:t>
            </a:r>
            <a:r>
              <a:rPr lang="en-US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6255"/>
            <a:ext cx="10515600" cy="1518166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Calibri" panose="020F0502020204030204" pitchFamily="34" charset="0"/>
              </a:rPr>
              <a:t>Основания разработки федеральной программы</a:t>
            </a:r>
            <a:br>
              <a:rPr lang="ru-RU" sz="2000" b="1" dirty="0">
                <a:latin typeface="Calibri" panose="020F0502020204030204" pitchFamily="34" charset="0"/>
              </a:rPr>
            </a:b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Федеральный закон от 24.09.22.№ 371-ФЗ «О внесении изменений в Федеральный закон Об образовании в Российской Федерации » и статью 1 Федерального закона «Об обязательных требованиях в Российской Федерации»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84421"/>
            <a:ext cx="10515600" cy="4492542"/>
          </a:xfrm>
        </p:spPr>
        <p:txBody>
          <a:bodyPr>
            <a:normAutofit fontScale="92500" lnSpcReduction="10000"/>
          </a:bodyPr>
          <a:lstStyle/>
          <a:p>
            <a:pPr marL="0">
              <a:lnSpc>
                <a:spcPct val="110000"/>
              </a:lnSpc>
              <a:spcBef>
                <a:spcPts val="0"/>
              </a:spcBef>
            </a:pPr>
            <a:endParaRPr lang="en-US" sz="19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>
              <a:lnSpc>
                <a:spcPct val="110000"/>
              </a:lnSpc>
              <a:spcBef>
                <a:spcPts val="0"/>
              </a:spcBef>
            </a:pPr>
            <a:r>
              <a:rPr lang="ru-RU" sz="19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П.3) в статье 12: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>
              <a:lnSpc>
                <a:spcPct val="110000"/>
              </a:lnSpc>
              <a:spcBef>
                <a:spcPts val="0"/>
              </a:spcBef>
            </a:pPr>
            <a:r>
              <a:rPr lang="ru-RU" sz="1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в части 6 слова «с учетом соответствующих примерных образовательных программ дошкольного образования» </a:t>
            </a:r>
            <a:r>
              <a:rPr lang="ru-RU" sz="19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заменить </a:t>
            </a:r>
            <a:r>
              <a:rPr lang="ru-RU" sz="1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словами «</a:t>
            </a:r>
            <a:r>
              <a:rPr lang="ru-RU" sz="19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соответствующей федеральной образовательной программой дошкольного образования</a:t>
            </a:r>
            <a:r>
              <a:rPr lang="ru-RU" sz="19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дополнить предложением следующего содержания: «Содержание и планируемые результаты разработанных образовательными организациями образовательных программ должны быть не ниже соответствующих содержания и планируемых результатов федеральной программы дошкольного образования»;</a:t>
            </a:r>
          </a:p>
          <a:p>
            <a:pPr marL="0">
              <a:lnSpc>
                <a:spcPct val="110000"/>
              </a:lnSpc>
              <a:spcBef>
                <a:spcPts val="0"/>
              </a:spcBef>
            </a:pPr>
            <a:r>
              <a:rPr lang="ru-RU" sz="19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 8) часть 2 статьи 28 изложить в следующей редакции: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>
              <a:lnSpc>
                <a:spcPct val="110000"/>
              </a:lnSpc>
              <a:spcBef>
                <a:spcPts val="0"/>
              </a:spcBef>
            </a:pPr>
            <a:r>
              <a:rPr lang="ru-RU" sz="19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образовательные организации при реализации образовательных программ свободны в определении содержания образования, выборе образовательных технологий, а также в выборе учебно-методического обеспечения, если иное не установлено настоящим Федеральным законом. </a:t>
            </a:r>
            <a:endParaRPr lang="ru-RU" sz="19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333333"/>
                </a:solidFill>
                <a:latin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  <a:t>Основные общеобразовательные программы подлежат приведению в соответствие с</a:t>
            </a:r>
            <a:b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ru-RU" sz="2000" dirty="0" smtClean="0">
                <a:solidFill>
                  <a:srgbClr val="333333"/>
                </a:solidFill>
                <a:latin typeface="Calibri" panose="020F0502020204030204" pitchFamily="34" charset="0"/>
              </a:rPr>
              <a:t>федеральными основными </a:t>
            </a: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  <a:t>общеобразовательными программами не позднее 1 сентября</a:t>
            </a:r>
            <a:b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  <a:t>2023 года».</a:t>
            </a:r>
            <a:br>
              <a:rPr lang="ru-RU" sz="2000" dirty="0">
                <a:solidFill>
                  <a:srgbClr val="333333"/>
                </a:solidFill>
                <a:latin typeface="Calibri" panose="020F0502020204030204" pitchFamily="34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689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5082"/>
            <a:ext cx="10515600" cy="1402773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6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Приказ  Министерства просвещения РФ от 8 ноября 2022 г. N 955 «О внесении изменений в некоторые приказы Министерства образования и науки Российской Федерации и Министерства просвещения Российской Федерации, касающиеся </a:t>
            </a:r>
            <a:r>
              <a:rPr lang="ru-RU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Федеральных государственных образовательных стандартов </a:t>
            </a:r>
            <a:r>
              <a:rPr lang="ru-RU" sz="16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общего образования и образования обучающихся с ограниченными возможностями здоровья и умственной отсталостью (интеллектуальными нарушениями)» </a:t>
            </a:r>
            <a:br>
              <a:rPr lang="ru-RU" sz="1600" dirty="0">
                <a:solidFill>
                  <a:srgbClr val="333333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946" y="1433945"/>
            <a:ext cx="11222182" cy="5226628"/>
          </a:xfrm>
        </p:spPr>
        <p:txBody>
          <a:bodyPr>
            <a:no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500" b="1" dirty="0" smtClean="0">
                <a:solidFill>
                  <a:prstClr val="black"/>
                </a:solidFill>
              </a:rPr>
              <a:t>Изменения </a:t>
            </a:r>
            <a:r>
              <a:rPr lang="ru-RU" sz="1500" b="1" dirty="0">
                <a:solidFill>
                  <a:prstClr val="black"/>
                </a:solidFill>
              </a:rPr>
              <a:t>вступили в силу 6 февраля 2023 г. и коснулись всех разделов Стандарта</a:t>
            </a:r>
            <a:r>
              <a:rPr lang="ru-RU" sz="1500" dirty="0">
                <a:solidFill>
                  <a:prstClr val="black"/>
                </a:solidFill>
              </a:rPr>
              <a:t>. Ведомство соотнесло основные положения, по которым ФГОС </a:t>
            </a:r>
            <a:r>
              <a:rPr lang="ru-RU" sz="1500" dirty="0" smtClean="0">
                <a:solidFill>
                  <a:prstClr val="black"/>
                </a:solidFill>
              </a:rPr>
              <a:t>ДО и </a:t>
            </a:r>
            <a:r>
              <a:rPr lang="ru-RU" sz="1500" dirty="0">
                <a:solidFill>
                  <a:prstClr val="black"/>
                </a:solidFill>
              </a:rPr>
              <a:t>ФОП ДО расходились, и скорректировало пункты о вариативных примерных основных образовательных программах дошкольного образования</a:t>
            </a:r>
            <a:r>
              <a:rPr lang="ru-RU" sz="1500" dirty="0" smtClean="0">
                <a:solidFill>
                  <a:prstClr val="black"/>
                </a:solidFill>
              </a:rPr>
              <a:t>.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srgbClr val="FF0000"/>
                </a:solidFill>
              </a:rPr>
              <a:t>Содержание программы ДОО должно обеспечивать физическое и психическое развитие детей в различных видах деятельности, а не как раньше «развитие личности, мотивации и способностей детей».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srgbClr val="FF0000"/>
                </a:solidFill>
              </a:rPr>
              <a:t>Образовательные области следует рассматривать как </a:t>
            </a:r>
            <a:r>
              <a:rPr lang="ru-RU" sz="1500" b="1" u="sng" dirty="0">
                <a:solidFill>
                  <a:srgbClr val="FF0000"/>
                </a:solidFill>
              </a:rPr>
              <a:t>направления обучения и воспитания детей</a:t>
            </a:r>
            <a:r>
              <a:rPr lang="ru-RU" sz="1500" dirty="0">
                <a:solidFill>
                  <a:srgbClr val="FF0000"/>
                </a:solidFill>
              </a:rPr>
              <a:t>, а не развития и образования. </a:t>
            </a:r>
            <a:r>
              <a:rPr lang="ru-RU" sz="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пункты 2.6 и 2.7 изложить в следующей редакции: </a:t>
            </a:r>
            <a:r>
              <a:rPr lang="ru-RU" sz="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r>
              <a:rPr lang="ru-RU" sz="15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 </a:t>
            </a:r>
            <a:r>
              <a:rPr lang="ru-RU" sz="15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 должно обеспечивать физическое и психическое развитие детей в различных видах деятельности и охватывать </a:t>
            </a:r>
            <a:r>
              <a:rPr lang="ru-RU" sz="15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следующие структурные единицы, представляющие определенные направления обучения и воспитания детей (далее - образовательные области</a:t>
            </a:r>
            <a:r>
              <a:rPr lang="ru-RU" sz="15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): социально-коммуникативное развитие; познавательное развитие; речевое развитие; художественно-эстетическое развитие; физическое развитие</a:t>
            </a:r>
            <a:r>
              <a:rPr lang="ru-RU" sz="15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5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500" dirty="0">
              <a:solidFill>
                <a:srgbClr val="FF0000"/>
              </a:solidFill>
            </a:endParaRP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prstClr val="black"/>
                </a:solidFill>
              </a:rPr>
              <a:t>Обязательную часть своей программы согласно ФГОС ДО детские сады должны оформлять в виде ссылки на федеральную программу.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srgbClr val="FF0000"/>
                </a:solidFill>
              </a:rPr>
              <a:t>Названия и количество образовательных областей не изменились, а содержание каждой из них в Стандарте теперь соответствует ФОП ДО.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srgbClr val="FF0000"/>
                </a:solidFill>
              </a:rPr>
              <a:t>Дополнены виды детской деятельности</a:t>
            </a:r>
            <a:r>
              <a:rPr lang="ru-RU" sz="1500" dirty="0">
                <a:solidFill>
                  <a:prstClr val="black"/>
                </a:solidFill>
              </a:rPr>
              <a:t>, в которых педагоги могут реализовывать содержание образовательных областей в зависимости от возраста детей.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srgbClr val="FF0000"/>
                </a:solidFill>
              </a:rPr>
              <a:t>Обновлены ссылки на актуальные СанПиН 1.2.3685-21 и СП 2.4.3648-20</a:t>
            </a:r>
            <a:r>
              <a:rPr lang="ru-RU" sz="1500" dirty="0">
                <a:solidFill>
                  <a:prstClr val="black"/>
                </a:solidFill>
              </a:rPr>
              <a:t>, которым должен соответствовать максимально допустимый объем образовательной нагрузки. 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r>
              <a:rPr lang="ru-RU" sz="1500" dirty="0">
                <a:solidFill>
                  <a:prstClr val="black"/>
                </a:solidFill>
              </a:rPr>
              <a:t>Вместо двух блоков целевых ориентиров для младенческого и раннего возраста и на этапе завершения дошкольного образования </a:t>
            </a:r>
            <a:r>
              <a:rPr lang="ru-RU" sz="1500" dirty="0">
                <a:solidFill>
                  <a:srgbClr val="FF0000"/>
                </a:solidFill>
              </a:rPr>
              <a:t>теперь Стандарт предусматривает три блока – целевые ориентиры для младенческого, раннего возраста и на этапе завершения дошкольного образования</a:t>
            </a:r>
          </a:p>
          <a:p>
            <a:pPr marL="0" lvl="0">
              <a:lnSpc>
                <a:spcPct val="100000"/>
              </a:lnSpc>
              <a:spcBef>
                <a:spcPts val="0"/>
              </a:spcBef>
            </a:pPr>
            <a:endParaRPr lang="en-US" sz="15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sz="15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30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58" y="0"/>
            <a:ext cx="11052142" cy="1716505"/>
          </a:xfrm>
        </p:spPr>
        <p:txBody>
          <a:bodyPr>
            <a:normAutofit/>
          </a:bodyPr>
          <a:lstStyle/>
          <a:p>
            <a:pPr lvl="0" algn="just">
              <a:lnSpc>
                <a:spcPct val="100000"/>
              </a:lnSpc>
              <a:spcBef>
                <a:spcPts val="0"/>
              </a:spcBef>
            </a:pPr>
            <a:endParaRPr lang="ru-RU" sz="18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16505"/>
            <a:ext cx="10515600" cy="4429771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800" b="1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Функции дошкольного уровня образования в соответствии  с ФОП ДО </a:t>
            </a:r>
            <a:r>
              <a:rPr lang="ru-RU" sz="21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1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изменённым </a:t>
            </a:r>
            <a:r>
              <a:rPr lang="ru-RU" sz="21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ФГОС ДО: 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ru-RU" sz="2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Обучение и воспитание ребенка</a:t>
            </a: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дошкольного возраста </a:t>
            </a:r>
            <a:r>
              <a:rPr lang="ru-RU" sz="2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 гражданина Российской Федерации</a:t>
            </a: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формирование основ его гражданской и культурной идентичности на доступном его возрасту содержании доступными средствами. 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Создание </a:t>
            </a:r>
            <a:r>
              <a:rPr lang="ru-RU" sz="2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единого ядра содержания дошкольного образования </a:t>
            </a: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(далее – ДО), ориентированного на приобщение детей к духовно-нравственным и социокультурным ценностям российского народа, воспитание подрастающего поколения как знающего и уважающего историю и культуру своей семьи, большой и малой Родины.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3. Создание </a:t>
            </a:r>
            <a:r>
              <a:rPr lang="ru-RU" sz="2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единого федерального образовательного пространства воспитания и обучения </a:t>
            </a:r>
            <a:r>
              <a:rPr lang="ru-RU" sz="21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 от рождения до поступления в общеобразовательную организацию, обеспечивающего ребенку и его родителям (законным представителям) равные, качественные условия ДО, вне зависимости от места проживания. 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92258"/>
              </p:ext>
            </p:extLst>
          </p:nvPr>
        </p:nvGraphicFramePr>
        <p:xfrm>
          <a:off x="467589" y="409318"/>
          <a:ext cx="10886210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3105"/>
                <a:gridCol w="544310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ФОП ДО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ПООП ДО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Является нормативным правовым документом, равным по статусу ФГОС ДО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Носит рекомендательный характер (утв. на заседании ФУМО по общему</a:t>
                      </a:r>
                      <a:r>
                        <a:rPr lang="ru-RU" sz="1600" baseline="0" dirty="0" smtClean="0"/>
                        <a:t> образованию</a:t>
                      </a:r>
                      <a:r>
                        <a:rPr lang="ru-RU" sz="160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15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5864"/>
            <a:ext cx="10515600" cy="67541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программа разработана в соответствии с ФГОС ДО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2674"/>
            <a:ext cx="10515600" cy="5574290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ФГОС ДО и Федеральная программа являются </a:t>
            </a: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основой для самостоятельной разработки и утверждения ДОО образовательных программ дошкольного образования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(далее – Программа), обязательная часть которых должна соответствовать Федеральной программе и оформляется в виде ссылки на нее.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программа определяет объем обязательной части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этих Программ, который в соответствии со ФГОС ДО составляет не менее 60% от общего объема программы.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Часть, формируемая участниками образовательных отношений, составляет не более 40% и может быть ориентирована на специфику национальных, социокультурных и иных условий, в </a:t>
            </a:r>
            <a:r>
              <a:rPr lang="ru-RU" sz="2000" dirty="0" err="1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т.ч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региональных, в которых осуществляется образовательная деятельность; сложившиеся традиции ДОО;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Отбор содержания образования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вариативной части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парциальные образовательные программы, авторские технологии самостоятельные линейки пособий внутри комплексных программ. </a:t>
            </a:r>
            <a:r>
              <a:rPr lang="ru-RU" sz="2000" i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основной части – ФОП ДО. </a:t>
            </a:r>
            <a:endParaRPr lang="ru-RU" sz="2000" i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Содержание и планируемые результаты разрабатываемых В ДОО Программ, должны быть не ниже соответствующего содержания и планируемых результатов ФОП.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ФОП включает в себя учебно-методическую документацию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состав которой входят </a:t>
            </a:r>
            <a:r>
              <a:rPr lang="ru-RU" sz="2000" u="sng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федеральная рабочая программа воспитания (далее - Программа воспитания), примерный режим и распорядок дня дошкольных групп, федеральный календарный план воспитательной работы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(далее -  План) и иные компоненты.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ДОО предоставлено право 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выбора </a:t>
            </a:r>
            <a:r>
              <a:rPr lang="ru-RU" sz="20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способов реализации образовательной деятельности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46108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3128"/>
            <a:ext cx="10515600" cy="654628"/>
          </a:xfrm>
        </p:spPr>
        <p:txBody>
          <a:bodyPr>
            <a:normAutofit fontScale="90000"/>
          </a:bodyPr>
          <a:lstStyle/>
          <a:p>
            <a:pPr algn="ctr">
              <a:lnSpc>
                <a:spcPts val="3120"/>
              </a:lnSpc>
              <a:spcBef>
                <a:spcPts val="4800"/>
              </a:spcBef>
              <a:spcAft>
                <a:spcPts val="1200"/>
              </a:spcAft>
            </a:pPr>
            <a:r>
              <a:rPr lang="ru-RU" sz="2000" b="1" spc="-5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</a:t>
            </a:r>
            <a:r>
              <a:rPr lang="ru-RU" sz="2000" b="1" spc="-5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ФОП и ПООП (сравнение)</a:t>
            </a:r>
            <a:r>
              <a:rPr lang="ru-RU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0337765"/>
              </p:ext>
            </p:extLst>
          </p:nvPr>
        </p:nvGraphicFramePr>
        <p:xfrm>
          <a:off x="529936" y="491937"/>
          <a:ext cx="11087099" cy="5709696"/>
        </p:xfrm>
        <a:graphic>
          <a:graphicData uri="http://schemas.openxmlformats.org/drawingml/2006/table">
            <a:tbl>
              <a:tblPr firstRow="1" firstCol="1" bandRow="1"/>
              <a:tblGrid>
                <a:gridCol w="1350819"/>
                <a:gridCol w="5412219"/>
                <a:gridCol w="4324061"/>
              </a:tblGrid>
              <a:tr h="245530"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ФОП ДО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ПООП ДО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6014"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Пояснительная записка: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цели и задачи;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принципы и подходы к формированию программы.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Планируемые результаты, представленные в виде целевых ориентиров.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Педагогическая диагностика достижения планируемых образовательных результатов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Пояснительная записка: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цели и задачи;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принципы и подходы к формированию программы.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Планируемые результаты, представленные в виде целевых ориентиров.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Развивающее оценивание качества образовательной деятельности по программе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243986"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Содержательный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Федеральная рабочая программа образования: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пояснительная записка;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 и содержание образования по образовательным областям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взаимодействие взрослых с детьми</a:t>
                      </a: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взаимодействие педагогического коллектива с семьями обучающихся.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 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коррекционно-развивающей работы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Федеральная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рабочая программа воспитания: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пояснительная записка;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 раздел;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содержательный раздел;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организационный раздел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Описание образовательной деятельности в соответствии с направлениями развития ребенка, представленными в пяти образовательных областях.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Взаимодействие взрослых с детьми.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Взаимодействие педагогического коллектива с семьями дошкольников.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Программа коррекционно-развивающей работы с детьми с ОВЗ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784425"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Организационный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Описание условий реализации программы: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психолого-педагогические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РППС;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ts val="12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материально-техническое обеспечение</a:t>
                      </a:r>
                    </a:p>
                    <a:p>
                      <a:pPr marL="0" marR="0" lvl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Примерный перечень литературных, музыкальных, художественных, анимационных произведений для реализации ФОП.</a:t>
                      </a: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кадровые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Режим и распорядок дня в дошкольных группах.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Федеральный календарный план воспитательной работы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Описание условий реализации программы: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психолого-педагогические условия;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РППС;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кадровые условия;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материально-техническое обеспечение;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ts val="1275"/>
                        </a:lnSpc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финансовые условия.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Планирование образовательной деятельности.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275"/>
                        </a:lnSpc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 Режим и распорядок дня в дошкольных группах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2" marR="43152" marT="43152" marB="43152">
                    <a:lnL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22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5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1104</Words>
  <Application>Microsoft Office PowerPoint</Application>
  <PresentationFormat>Широкоэкранный</PresentationFormat>
  <Paragraphs>97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ArialMT</vt:lpstr>
      <vt:lpstr>Calibri</vt:lpstr>
      <vt:lpstr>Calibri Light</vt:lpstr>
      <vt:lpstr>Symbol</vt:lpstr>
      <vt:lpstr>Times New Roman</vt:lpstr>
      <vt:lpstr>ys text</vt:lpstr>
      <vt:lpstr>Тема Office</vt:lpstr>
      <vt:lpstr>Нормативно-правовая база и  структура ФОП ДО</vt:lpstr>
      <vt:lpstr>Нормативная база организации образовательной деятельности в ДОО   </vt:lpstr>
      <vt:lpstr>Нормативная база организации образовательной деятельности в ДОО. Санитарное законодательство  </vt:lpstr>
      <vt:lpstr>Основания разработки федеральной программы Федеральный закон от 24.09.22.№ 371-ФЗ «О внесении изменений в Федеральный закон Об образовании в Российской Федерации » и статью 1 Федерального закона «Об обязательных требованиях в Российской Федерации» </vt:lpstr>
      <vt:lpstr>Приказ  Министерства просвещения РФ от 8 ноября 2022 г. N 955 «О внесении изменений в некоторые приказы Министерства образования и науки Российской Федерации и Министерства просвещения Российской Федерации, касающиеся Федеральных государственных образовательных стандартов общего образования и образования обучающихся с ограниченными возможностями здоровья и умственной отсталостью (интеллектуальными нарушениями)»  </vt:lpstr>
      <vt:lpstr>Презентация PowerPoint</vt:lpstr>
      <vt:lpstr>Федеральная программа разработана в соответствии с ФГОС ДО  </vt:lpstr>
      <vt:lpstr>Структура ФОП и ПООП (сравнение)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Федеральная образовательная программа как стратегия и механизм обновления дошкольного образования</dc:title>
  <dc:creator>рлв</dc:creator>
  <cp:lastModifiedBy>рлв</cp:lastModifiedBy>
  <cp:revision>101</cp:revision>
  <dcterms:created xsi:type="dcterms:W3CDTF">2023-01-23T16:50:25Z</dcterms:created>
  <dcterms:modified xsi:type="dcterms:W3CDTF">2023-05-28T15:46:39Z</dcterms:modified>
</cp:coreProperties>
</file>