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70" r:id="rId5"/>
    <p:sldId id="260" r:id="rId6"/>
    <p:sldId id="262" r:id="rId7"/>
    <p:sldId id="265" r:id="rId8"/>
    <p:sldId id="277" r:id="rId9"/>
    <p:sldId id="278" r:id="rId10"/>
    <p:sldId id="279" r:id="rId11"/>
    <p:sldId id="280" r:id="rId12"/>
    <p:sldId id="281" r:id="rId13"/>
    <p:sldId id="276"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39" autoAdjust="0"/>
    <p:restoredTop sz="94660"/>
  </p:normalViewPr>
  <p:slideViewPr>
    <p:cSldViewPr snapToGrid="0" showGuides="1">
      <p:cViewPr varScale="1">
        <p:scale>
          <a:sx n="92" d="100"/>
          <a:sy n="92" d="100"/>
        </p:scale>
        <p:origin x="34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75C2923-60B9-46B0-9F18-3A7BA0221057}" type="datetimeFigureOut">
              <a:rPr lang="ru-RU" smtClean="0"/>
              <a:t>06.06.2022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5671664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75C2923-60B9-46B0-9F18-3A7BA0221057}" type="datetimeFigureOut">
              <a:rPr lang="ru-RU" smtClean="0"/>
              <a:t>06.06.2022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1160088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75C2923-60B9-46B0-9F18-3A7BA0221057}" type="datetimeFigureOut">
              <a:rPr lang="ru-RU" smtClean="0"/>
              <a:t>06.06.2022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25642447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75C2923-60B9-46B0-9F18-3A7BA0221057}" type="datetimeFigureOut">
              <a:rPr lang="ru-RU" smtClean="0"/>
              <a:t>06.06.2022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959392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75C2923-60B9-46B0-9F18-3A7BA0221057}" type="datetimeFigureOut">
              <a:rPr lang="ru-RU" smtClean="0"/>
              <a:t>06.06.2022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1014631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75C2923-60B9-46B0-9F18-3A7BA0221057}" type="datetimeFigureOut">
              <a:rPr lang="ru-RU" smtClean="0"/>
              <a:t>06.06.2022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380372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5C2923-60B9-46B0-9F18-3A7BA0221057}" type="datetimeFigureOut">
              <a:rPr lang="ru-RU" smtClean="0"/>
              <a:t>06.06.2022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414930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75C2923-60B9-46B0-9F18-3A7BA0221057}" type="datetimeFigureOut">
              <a:rPr lang="ru-RU" smtClean="0"/>
              <a:t>06.06.2022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270964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75C2923-60B9-46B0-9F18-3A7BA0221057}" type="datetimeFigureOut">
              <a:rPr lang="ru-RU" smtClean="0"/>
              <a:t>06.06.2022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3644448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75C2923-60B9-46B0-9F18-3A7BA0221057}" type="datetimeFigureOut">
              <a:rPr lang="ru-RU" smtClean="0"/>
              <a:t>06.06.2022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2607626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75C2923-60B9-46B0-9F18-3A7BA0221057}" type="datetimeFigureOut">
              <a:rPr lang="ru-RU" smtClean="0"/>
              <a:t>06.06.2022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FDF4EA3-16D0-42C7-9460-CEED1ADC5FF1}" type="slidenum">
              <a:rPr lang="ru-RU" smtClean="0"/>
              <a:t>‹#›</a:t>
            </a:fld>
            <a:endParaRPr lang="ru-RU"/>
          </a:p>
        </p:txBody>
      </p:sp>
    </p:spTree>
    <p:extLst>
      <p:ext uri="{BB962C8B-B14F-4D97-AF65-F5344CB8AC3E}">
        <p14:creationId xmlns:p14="http://schemas.microsoft.com/office/powerpoint/2010/main" val="35398904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5C2923-60B9-46B0-9F18-3A7BA0221057}" type="datetimeFigureOut">
              <a:rPr lang="ru-RU" smtClean="0"/>
              <a:t>06.06.2022</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DF4EA3-16D0-42C7-9460-CEED1ADC5FF1}" type="slidenum">
              <a:rPr lang="ru-RU" smtClean="0"/>
              <a:t>‹#›</a:t>
            </a:fld>
            <a:endParaRPr lang="ru-RU"/>
          </a:p>
        </p:txBody>
      </p:sp>
    </p:spTree>
    <p:extLst>
      <p:ext uri="{BB962C8B-B14F-4D97-AF65-F5344CB8AC3E}">
        <p14:creationId xmlns:p14="http://schemas.microsoft.com/office/powerpoint/2010/main" val="197136084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ardon3.tvoysadik.ru/?section_id=769&amp;" TargetMode="External"/><Relationship Id="rId2" Type="http://schemas.openxmlformats.org/officeDocument/2006/relationships/hyperlink" Target="http://www.gouo.ru/AZBUKA_GO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635431"/>
            <a:ext cx="9144000" cy="2874532"/>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a:bodyPr>
          <a:lstStyle/>
          <a:p>
            <a:r>
              <a:rPr lang="ru-RU" sz="4000" dirty="0" smtClean="0"/>
              <a:t/>
            </a:r>
            <a:br>
              <a:rPr lang="ru-RU" sz="4000" dirty="0" smtClean="0"/>
            </a:br>
            <a:r>
              <a:rPr lang="ru-RU" sz="4000" dirty="0"/>
              <a:t/>
            </a:r>
            <a:br>
              <a:rPr lang="ru-RU" sz="4000" dirty="0"/>
            </a:br>
            <a:r>
              <a:rPr lang="ru-RU" sz="4000" dirty="0" smtClean="0"/>
              <a:t/>
            </a:r>
            <a:br>
              <a:rPr lang="ru-RU" sz="4000" dirty="0" smtClean="0"/>
            </a:br>
            <a:r>
              <a:rPr lang="ru-RU" sz="4000" dirty="0">
                <a:latin typeface="Times New Roman" panose="02020603050405020304" pitchFamily="18" charset="0"/>
                <a:cs typeface="Times New Roman" panose="02020603050405020304" pitchFamily="18" charset="0"/>
              </a:rPr>
              <a:t>Государственно-общественное управление в </a:t>
            </a:r>
            <a:r>
              <a:rPr lang="ru-RU" sz="4000" dirty="0" smtClean="0">
                <a:latin typeface="Times New Roman" panose="02020603050405020304" pitchFamily="18" charset="0"/>
                <a:cs typeface="Times New Roman" panose="02020603050405020304" pitchFamily="18" charset="0"/>
              </a:rPr>
              <a:t>дошкольном образовании</a:t>
            </a:r>
            <a:endParaRPr lang="ru-RU" sz="4000"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r>
              <a:rPr lang="ru-RU" dirty="0" smtClean="0"/>
              <a:t>Корепанова Марина Васильевна,</a:t>
            </a:r>
          </a:p>
          <a:p>
            <a:r>
              <a:rPr lang="ru-RU" smtClean="0"/>
              <a:t>доктор </a:t>
            </a:r>
            <a:r>
              <a:rPr lang="ru-RU" dirty="0" smtClean="0"/>
              <a:t>педагогических наук, </a:t>
            </a:r>
            <a:r>
              <a:rPr lang="ru-RU" dirty="0" err="1" smtClean="0"/>
              <a:t>професор</a:t>
            </a:r>
            <a:endParaRPr lang="ru-RU" dirty="0"/>
          </a:p>
        </p:txBody>
      </p:sp>
    </p:spTree>
    <p:extLst>
      <p:ext uri="{BB962C8B-B14F-4D97-AF65-F5344CB8AC3E}">
        <p14:creationId xmlns:p14="http://schemas.microsoft.com/office/powerpoint/2010/main" val="33370061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39486"/>
            <a:ext cx="10515600" cy="1146874"/>
          </a:xfrm>
        </p:spPr>
        <p:txBody>
          <a:bodyPr>
            <a:normAutofit/>
          </a:bodyPr>
          <a:lstStyle/>
          <a:p>
            <a:pPr algn="ctr">
              <a:lnSpc>
                <a:spcPct val="100000"/>
              </a:lnSpc>
            </a:pPr>
            <a:r>
              <a:rPr lang="ru-RU" sz="24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План</a:t>
            </a:r>
            <a:endParaRPr lang="ru-RU" sz="24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p:cNvSpPr>
            <a:spLocks noGrp="1"/>
          </p:cNvSpPr>
          <p:nvPr>
            <p:ph idx="1"/>
          </p:nvPr>
        </p:nvSpPr>
        <p:spPr>
          <a:xfrm>
            <a:off x="838200" y="1286360"/>
            <a:ext cx="10515600" cy="5687877"/>
          </a:xfrm>
        </p:spPr>
        <p:txBody>
          <a:bodyPr>
            <a:noAutofit/>
          </a:bodyPr>
          <a:lstStyle/>
          <a:p>
            <a:pPr marL="342900" indent="-342900">
              <a:buAutoNum type="arabicPeriod"/>
            </a:pPr>
            <a:r>
              <a:rPr lang="ru-RU" sz="1800" dirty="0" smtClean="0">
                <a:latin typeface="Times New Roman" panose="02020603050405020304" pitchFamily="18" charset="0"/>
                <a:cs typeface="Times New Roman" panose="02020603050405020304" pitchFamily="18" charset="0"/>
              </a:rPr>
              <a:t>Цель и задачи государственно-общественного </a:t>
            </a:r>
            <a:r>
              <a:rPr lang="ru-RU" sz="1800" dirty="0">
                <a:latin typeface="Times New Roman" panose="02020603050405020304" pitchFamily="18" charset="0"/>
                <a:cs typeface="Times New Roman" panose="02020603050405020304" pitchFamily="18" charset="0"/>
              </a:rPr>
              <a:t>управления </a:t>
            </a:r>
            <a:r>
              <a:rPr lang="ru-RU" sz="1800" dirty="0" smtClean="0">
                <a:latin typeface="Times New Roman" panose="02020603050405020304" pitchFamily="18" charset="0"/>
                <a:cs typeface="Times New Roman" panose="02020603050405020304" pitchFamily="18" charset="0"/>
              </a:rPr>
              <a:t>в дошкольном образовании </a:t>
            </a:r>
          </a:p>
          <a:p>
            <a:pPr marL="342900" indent="-342900">
              <a:buAutoNum type="arabicPeriod"/>
            </a:pPr>
            <a:r>
              <a:rPr lang="ru-RU" sz="1800" dirty="0">
                <a:latin typeface="Times New Roman" panose="02020603050405020304" pitchFamily="18" charset="0"/>
                <a:cs typeface="Times New Roman" panose="02020603050405020304" pitchFamily="18" charset="0"/>
              </a:rPr>
              <a:t>Формы общественного управления в ДОО </a:t>
            </a:r>
            <a:endParaRPr lang="ru-RU" sz="1800" dirty="0" smtClean="0">
              <a:latin typeface="Times New Roman" panose="02020603050405020304" pitchFamily="18" charset="0"/>
              <a:cs typeface="Times New Roman" panose="02020603050405020304" pitchFamily="18" charset="0"/>
            </a:endParaRPr>
          </a:p>
          <a:p>
            <a:pPr marL="342900" indent="-342900">
              <a:buAutoNum type="arabicPeriod"/>
            </a:pPr>
            <a:r>
              <a:rPr lang="ru-RU" sz="1800" dirty="0">
                <a:latin typeface="Times New Roman" panose="02020603050405020304" pitchFamily="18" charset="0"/>
                <a:cs typeface="Times New Roman" panose="02020603050405020304" pitchFamily="18" charset="0"/>
              </a:rPr>
              <a:t>Общее собрание трудового </a:t>
            </a:r>
            <a:r>
              <a:rPr lang="ru-RU" sz="1800" dirty="0" smtClean="0">
                <a:latin typeface="Times New Roman" panose="02020603050405020304" pitchFamily="18" charset="0"/>
                <a:cs typeface="Times New Roman" panose="02020603050405020304" pitchFamily="18" charset="0"/>
              </a:rPr>
              <a:t>коллектива</a:t>
            </a:r>
          </a:p>
          <a:p>
            <a:pPr marL="342900" indent="-342900">
              <a:buAutoNum type="arabicPeriod"/>
            </a:pPr>
            <a:r>
              <a:rPr lang="ru-RU" sz="1800" dirty="0" smtClean="0">
                <a:latin typeface="Times New Roman" panose="02020603050405020304" pitchFamily="18" charset="0"/>
                <a:cs typeface="Times New Roman" panose="02020603050405020304" pitchFamily="18" charset="0"/>
              </a:rPr>
              <a:t>Педагогический совет</a:t>
            </a:r>
          </a:p>
          <a:p>
            <a:pPr marL="342900" indent="-342900">
              <a:buAutoNum type="arabicPeriod"/>
            </a:pPr>
            <a:r>
              <a:rPr lang="ru-RU" sz="1800" dirty="0" smtClean="0">
                <a:latin typeface="Times New Roman" panose="02020603050405020304" pitchFamily="18" charset="0"/>
                <a:cs typeface="Times New Roman" panose="02020603050405020304" pitchFamily="18" charset="0"/>
              </a:rPr>
              <a:t>Общее </a:t>
            </a:r>
            <a:r>
              <a:rPr lang="ru-RU" sz="1800" dirty="0">
                <a:latin typeface="Times New Roman" panose="02020603050405020304" pitchFamily="18" charset="0"/>
                <a:cs typeface="Times New Roman" panose="02020603050405020304" pitchFamily="18" charset="0"/>
              </a:rPr>
              <a:t>родительское </a:t>
            </a:r>
            <a:r>
              <a:rPr lang="ru-RU" sz="1800" dirty="0" smtClean="0">
                <a:latin typeface="Times New Roman" panose="02020603050405020304" pitchFamily="18" charset="0"/>
                <a:cs typeface="Times New Roman" panose="02020603050405020304" pitchFamily="18" charset="0"/>
              </a:rPr>
              <a:t>собрание</a:t>
            </a:r>
          </a:p>
          <a:p>
            <a:pPr marL="342900" indent="-342900">
              <a:buAutoNum type="arabicPeriod"/>
            </a:pPr>
            <a:r>
              <a:rPr lang="ru-RU" sz="1800" dirty="0" smtClean="0">
                <a:latin typeface="Times New Roman" panose="02020603050405020304" pitchFamily="18" charset="0"/>
                <a:cs typeface="Times New Roman" panose="02020603050405020304" pitchFamily="18" charset="0"/>
              </a:rPr>
              <a:t>Родительский комитет</a:t>
            </a:r>
          </a:p>
          <a:p>
            <a:pPr marL="342900" indent="-342900">
              <a:buAutoNum type="arabicPeriod"/>
            </a:pPr>
            <a:r>
              <a:rPr lang="ru-RU" sz="1800" dirty="0" smtClean="0">
                <a:latin typeface="Times New Roman" panose="02020603050405020304" pitchFamily="18" charset="0"/>
                <a:cs typeface="Times New Roman" panose="02020603050405020304" pitchFamily="18" charset="0"/>
              </a:rPr>
              <a:t>Государственно-частное </a:t>
            </a:r>
            <a:r>
              <a:rPr lang="ru-RU" sz="1800" dirty="0">
                <a:latin typeface="Times New Roman" panose="02020603050405020304" pitchFamily="18" charset="0"/>
                <a:cs typeface="Times New Roman" panose="02020603050405020304" pitchFamily="18" charset="0"/>
              </a:rPr>
              <a:t>партнерство </a:t>
            </a:r>
            <a:endParaRPr lang="ru-RU" sz="1800" dirty="0">
              <a:latin typeface="Times New Roman" panose="02020603050405020304" pitchFamily="18" charset="0"/>
              <a:cs typeface="Times New Roman" panose="02020603050405020304" pitchFamily="18" charset="0"/>
            </a:endParaRPr>
          </a:p>
          <a:p>
            <a:pPr marL="0" indent="228600">
              <a:lnSpc>
                <a:spcPct val="100000"/>
              </a:lnSpc>
              <a:spcBef>
                <a:spcPts val="0"/>
              </a:spcBef>
            </a:pP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47003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45473"/>
            <a:ext cx="10515600" cy="1049483"/>
          </a:xfrm>
        </p:spPr>
        <p:txBody>
          <a:bodyPr>
            <a:normAutofit fontScale="90000"/>
          </a:bodyPr>
          <a:lstStyle/>
          <a:p>
            <a:pPr algn="ctr">
              <a:lnSpc>
                <a:spcPct val="100000"/>
              </a:lnSpc>
            </a:pPr>
            <a:r>
              <a:rPr lang="ru-RU" sz="2700" b="1" dirty="0" smtClean="0">
                <a:latin typeface="Times New Roman" panose="02020603050405020304" pitchFamily="18" charset="0"/>
                <a:cs typeface="Times New Roman" panose="02020603050405020304" pitchFamily="18" charset="0"/>
              </a:rPr>
              <a:t/>
            </a:r>
            <a:br>
              <a:rPr lang="ru-RU" sz="2700" b="1" dirty="0" smtClean="0">
                <a:latin typeface="Times New Roman" panose="02020603050405020304" pitchFamily="18" charset="0"/>
                <a:cs typeface="Times New Roman" panose="02020603050405020304" pitchFamily="18" charset="0"/>
              </a:rPr>
            </a:br>
            <a:r>
              <a:rPr lang="ru-RU" sz="2700" b="1" dirty="0" smtClean="0">
                <a:latin typeface="Times New Roman" panose="02020603050405020304" pitchFamily="18" charset="0"/>
                <a:cs typeface="Times New Roman" panose="02020603050405020304" pitchFamily="18" charset="0"/>
              </a:rPr>
              <a:t>1. </a:t>
            </a:r>
            <a:r>
              <a:rPr lang="ru-RU" sz="2700" b="1" dirty="0">
                <a:latin typeface="Times New Roman" panose="02020603050405020304" pitchFamily="18" charset="0"/>
                <a:cs typeface="Times New Roman" panose="02020603050405020304" pitchFamily="18" charset="0"/>
              </a:rPr>
              <a:t>Цель и задачи государственно-общественного управления в дошкольном образовании </a:t>
            </a:r>
          </a:p>
        </p:txBody>
      </p:sp>
      <p:sp>
        <p:nvSpPr>
          <p:cNvPr id="3" name="Объект 2"/>
          <p:cNvSpPr>
            <a:spLocks noGrp="1"/>
          </p:cNvSpPr>
          <p:nvPr>
            <p:ph idx="1"/>
          </p:nvPr>
        </p:nvSpPr>
        <p:spPr>
          <a:xfrm>
            <a:off x="838200" y="1402773"/>
            <a:ext cx="10515600" cy="5320145"/>
          </a:xfrm>
        </p:spPr>
        <p:txBody>
          <a:bodyPr>
            <a:normAutofit/>
          </a:bodyPr>
          <a:lstStyle/>
          <a:p>
            <a:pPr marL="0" indent="0">
              <a:buNone/>
            </a:pPr>
            <a:r>
              <a:rPr lang="ru-RU" sz="2000" b="1" dirty="0"/>
              <a:t>Цель</a:t>
            </a:r>
            <a:r>
              <a:rPr lang="ru-RU" sz="2000" dirty="0"/>
              <a:t> государственно-общественного управления </a:t>
            </a:r>
            <a:r>
              <a:rPr lang="ru-RU" sz="2000" dirty="0" smtClean="0"/>
              <a:t>дошкольным образованием заключается в оптимальном сочетании </a:t>
            </a:r>
            <a:r>
              <a:rPr lang="ru-RU" sz="2000" dirty="0"/>
              <a:t>государственных и общественных начал в управлении образованием в интересах человека, общества и государства.</a:t>
            </a:r>
          </a:p>
          <a:p>
            <a:endParaRPr lang="ru-RU" sz="2000" dirty="0"/>
          </a:p>
          <a:p>
            <a:pPr marL="0" indent="0">
              <a:buNone/>
            </a:pPr>
            <a:r>
              <a:rPr lang="ru-RU" sz="2000" b="1" dirty="0"/>
              <a:t>Система</a:t>
            </a:r>
            <a:r>
              <a:rPr lang="ru-RU" sz="2000" dirty="0"/>
              <a:t> государственно-общественного управления </a:t>
            </a:r>
            <a:r>
              <a:rPr lang="ru-RU" sz="2000" dirty="0" smtClean="0"/>
              <a:t>в дошкольном образовании </a:t>
            </a:r>
            <a:r>
              <a:rPr lang="ru-RU" sz="2000" dirty="0"/>
              <a:t>включает в себя:</a:t>
            </a:r>
          </a:p>
          <a:p>
            <a:pPr marL="0" indent="0">
              <a:buNone/>
            </a:pPr>
            <a:r>
              <a:rPr lang="ru-RU" sz="2000" dirty="0"/>
              <a:t>- всех участников образовательного процесса,</a:t>
            </a:r>
          </a:p>
          <a:p>
            <a:pPr marL="0" indent="0">
              <a:buNone/>
            </a:pPr>
            <a:r>
              <a:rPr lang="ru-RU" sz="2000" dirty="0"/>
              <a:t>- органы управления образовательного процесса органы государственного управления образованием;</a:t>
            </a:r>
          </a:p>
          <a:p>
            <a:pPr marL="0" indent="0">
              <a:buNone/>
            </a:pPr>
            <a:r>
              <a:rPr lang="ru-RU" sz="2000" dirty="0"/>
              <a:t>- нормативно-правовую базу, регламентирующую деятельность субъектов государственно-общественного управления образованием;</a:t>
            </a:r>
          </a:p>
          <a:p>
            <a:pPr>
              <a:buFontTx/>
              <a:buChar char="-"/>
            </a:pPr>
            <a:r>
              <a:rPr lang="ru-RU" sz="2000" dirty="0" smtClean="0"/>
              <a:t>процедуры </a:t>
            </a:r>
            <a:r>
              <a:rPr lang="ru-RU" sz="2000" dirty="0"/>
              <a:t>и механизмы их взаимодействия</a:t>
            </a:r>
            <a:r>
              <a:rPr lang="ru-RU" sz="2000" dirty="0" smtClean="0"/>
              <a:t>.</a:t>
            </a:r>
          </a:p>
          <a:p>
            <a:pPr marL="0" indent="0">
              <a:buNone/>
            </a:pPr>
            <a:r>
              <a:rPr lang="ru-RU" sz="2000" dirty="0"/>
              <a:t>ГЛАВНАЯ ЗАДАЧА ГОСУДАРСТВЕННО-ОБЩЕСТВЕННОГО УПРАВЛЕНИЯ ОБРАЗОВАНИЕМ – ПОМОЧЬ ДЕТСКОМУ САДУ ОРГАНИЗОВАТЬ ДОСТОЙНЫЙ УКЛАД ЖИЗНИ</a:t>
            </a:r>
          </a:p>
          <a:p>
            <a:endParaRPr lang="ru-RU" sz="2000" dirty="0"/>
          </a:p>
        </p:txBody>
      </p:sp>
    </p:spTree>
    <p:extLst>
      <p:ext uri="{BB962C8B-B14F-4D97-AF65-F5344CB8AC3E}">
        <p14:creationId xmlns:p14="http://schemas.microsoft.com/office/powerpoint/2010/main" val="11190137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93518"/>
            <a:ext cx="10515600" cy="550718"/>
          </a:xfrm>
        </p:spPr>
        <p:txBody>
          <a:bodyPr>
            <a:normAutofit/>
          </a:bodyPr>
          <a:lstStyle/>
          <a:p>
            <a:pPr algn="ctr">
              <a:lnSpc>
                <a:spcPct val="100000"/>
              </a:lnSpc>
            </a:pPr>
            <a:r>
              <a:rPr lang="ru-RU" sz="2000" b="1" dirty="0">
                <a:latin typeface="Times New Roman" panose="02020603050405020304" pitchFamily="18" charset="0"/>
                <a:cs typeface="Times New Roman" panose="02020603050405020304" pitchFamily="18" charset="0"/>
              </a:rPr>
              <a:t>Цель и задачи государственно-общественного управления в дошкольном образовании </a:t>
            </a:r>
            <a:endParaRPr lang="ru-RU" sz="2000" b="1" dirty="0"/>
          </a:p>
        </p:txBody>
      </p:sp>
      <p:sp>
        <p:nvSpPr>
          <p:cNvPr id="3" name="Объект 2"/>
          <p:cNvSpPr>
            <a:spLocks noGrp="1"/>
          </p:cNvSpPr>
          <p:nvPr>
            <p:ph idx="1"/>
          </p:nvPr>
        </p:nvSpPr>
        <p:spPr>
          <a:xfrm>
            <a:off x="838200" y="1174172"/>
            <a:ext cx="10515600" cy="5320145"/>
          </a:xfrm>
        </p:spPr>
        <p:txBody>
          <a:bodyPr>
            <a:noAutofit/>
          </a:bodyPr>
          <a:lstStyle/>
          <a:p>
            <a:r>
              <a:rPr lang="ru-RU" sz="2000" dirty="0"/>
              <a:t>Управление Учреждением осуществляется в соответствии с законодательством Российской Федерации и настоящим Уставом. Участие общественности, общественных и профессиональных организаций в управлении Учреждением осуществляется через органы государственно-общественного управления. Современное образование не может быть замкнутым. Образовательная практика должна соответствовать процессам, происходящим в обществе, реальным потребностям жизни.</a:t>
            </a:r>
          </a:p>
          <a:p>
            <a:r>
              <a:rPr lang="ru-RU" sz="2000" dirty="0"/>
              <a:t>Дошкольное образование является первой ступенью общей педагогической системы, а само дошкольное образовательное учреждение, как и школа, может рассматриваться как социально-педагогическая система. </a:t>
            </a:r>
            <a:endParaRPr lang="ru-RU" sz="2000" dirty="0" smtClean="0"/>
          </a:p>
          <a:p>
            <a:r>
              <a:rPr lang="ru-RU" sz="2000" dirty="0" smtClean="0"/>
              <a:t>Являясь </a:t>
            </a:r>
            <a:r>
              <a:rPr lang="ru-RU" sz="2000" dirty="0"/>
              <a:t>государственным или государственно-общественным институтом, детский сад создаётся обществом для выполнения конкретных целей и поэтому выполняет его социальный заказ. </a:t>
            </a:r>
            <a:r>
              <a:rPr lang="ru-RU" sz="2000" dirty="0" smtClean="0"/>
              <a:t>Тоталитарное единоначалие </a:t>
            </a:r>
            <a:r>
              <a:rPr lang="ru-RU" sz="2000" dirty="0"/>
              <a:t>во всех сферах жизнедеятельности образовательных </a:t>
            </a:r>
            <a:r>
              <a:rPr lang="ru-RU" sz="2000" dirty="0" smtClean="0"/>
              <a:t>учреждений заменила </a:t>
            </a:r>
            <a:r>
              <a:rPr lang="ru-RU" sz="2000" dirty="0"/>
              <a:t>общественно-государственная форма управления.</a:t>
            </a:r>
            <a:endParaRPr lang="ru-RU" sz="2000" dirty="0"/>
          </a:p>
        </p:txBody>
      </p:sp>
    </p:spTree>
    <p:extLst>
      <p:ext uri="{BB962C8B-B14F-4D97-AF65-F5344CB8AC3E}">
        <p14:creationId xmlns:p14="http://schemas.microsoft.com/office/powerpoint/2010/main" val="37270405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70482"/>
            <a:ext cx="9144000" cy="733528"/>
          </a:xfrm>
        </p:spPr>
        <p:txBody>
          <a:bodyPr>
            <a:noAutofit/>
          </a:bodyPr>
          <a:lstStyle/>
          <a:p>
            <a:r>
              <a:rPr lang="ru-RU" sz="2400" b="1" dirty="0" smtClean="0">
                <a:latin typeface="Times New Roman" panose="02020603050405020304" pitchFamily="18" charset="0"/>
                <a:cs typeface="Times New Roman" panose="02020603050405020304" pitchFamily="18" charset="0"/>
              </a:rPr>
              <a:t>2. Формы общественного управления в ДОО </a:t>
            </a:r>
            <a:endParaRPr lang="ru-RU" sz="2400" b="1"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635431" y="904010"/>
            <a:ext cx="10032569" cy="4353791"/>
          </a:xfrm>
        </p:spPr>
        <p:txBody>
          <a:bodyPr>
            <a:normAutofit/>
          </a:bodyPr>
          <a:lstStyle/>
          <a:p>
            <a:pPr algn="just"/>
            <a:r>
              <a:rPr lang="ru-RU" sz="2000" dirty="0"/>
              <a:t>В дошкольных учреждениях общественное управление </a:t>
            </a:r>
            <a:r>
              <a:rPr lang="ru-RU" sz="2000" dirty="0" smtClean="0"/>
              <a:t>может быть представлено </a:t>
            </a:r>
            <a:r>
              <a:rPr lang="ru-RU" sz="2000" dirty="0"/>
              <a:t>следующими органами:</a:t>
            </a:r>
          </a:p>
          <a:p>
            <a:pPr algn="just"/>
            <a:r>
              <a:rPr lang="ru-RU" sz="2000" dirty="0"/>
              <a:t>1. Общее собрание коллектива.</a:t>
            </a:r>
          </a:p>
          <a:p>
            <a:pPr algn="just"/>
            <a:r>
              <a:rPr lang="ru-RU" sz="2000" dirty="0"/>
              <a:t>2. Педагогический совет.</a:t>
            </a:r>
          </a:p>
          <a:p>
            <a:pPr algn="just"/>
            <a:r>
              <a:rPr lang="ru-RU" sz="2000" dirty="0"/>
              <a:t>3. Родительское собрание.</a:t>
            </a:r>
          </a:p>
          <a:p>
            <a:pPr algn="just"/>
            <a:r>
              <a:rPr lang="ru-RU" sz="2000" dirty="0"/>
              <a:t>4. Родительский комитет.</a:t>
            </a:r>
          </a:p>
          <a:p>
            <a:pPr algn="just"/>
            <a:r>
              <a:rPr lang="ru-RU" sz="2000" dirty="0"/>
              <a:t>5. Управляющий Совет.</a:t>
            </a:r>
          </a:p>
          <a:p>
            <a:pPr algn="just"/>
            <a:r>
              <a:rPr lang="ru-RU" sz="2000" dirty="0"/>
              <a:t>Управление Учреждением строится на принципах единоначалия и самоуправления. Формами самоуправления являются -общее собрание, педагогический совет и другие формы. Порядок выборов органов государственно-общественного управления Учреждения и их компетенция определяются </a:t>
            </a:r>
            <a:r>
              <a:rPr lang="ru-RU" sz="2000" dirty="0" smtClean="0"/>
              <a:t>Уставом ДОО.</a:t>
            </a:r>
            <a:endParaRPr lang="ru-RU" sz="2000" dirty="0"/>
          </a:p>
        </p:txBody>
      </p:sp>
    </p:spTree>
    <p:extLst>
      <p:ext uri="{BB962C8B-B14F-4D97-AF65-F5344CB8AC3E}">
        <p14:creationId xmlns:p14="http://schemas.microsoft.com/office/powerpoint/2010/main" val="40253671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24692"/>
            <a:ext cx="10515600" cy="644236"/>
          </a:xfrm>
        </p:spPr>
        <p:txBody>
          <a:bodyPr>
            <a:normAutofit/>
          </a:bodyPr>
          <a:lstStyle/>
          <a:p>
            <a:pPr algn="ctr"/>
            <a:r>
              <a:rPr lang="ru-RU" sz="2400" b="1" dirty="0" smtClean="0">
                <a:latin typeface="Times New Roman" panose="02020603050405020304" pitchFamily="18" charset="0"/>
                <a:cs typeface="Times New Roman" panose="02020603050405020304" pitchFamily="18" charset="0"/>
              </a:rPr>
              <a:t>3. Общее </a:t>
            </a:r>
            <a:r>
              <a:rPr lang="ru-RU" sz="2400" b="1" dirty="0">
                <a:latin typeface="Times New Roman" panose="02020603050405020304" pitchFamily="18" charset="0"/>
                <a:cs typeface="Times New Roman" panose="02020603050405020304" pitchFamily="18" charset="0"/>
              </a:rPr>
              <a:t>собрание трудового коллектива</a:t>
            </a:r>
            <a:endParaRPr lang="ru-RU" sz="24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163782"/>
            <a:ext cx="10515600" cy="5013181"/>
          </a:xfrm>
        </p:spPr>
        <p:txBody>
          <a:bodyPr>
            <a:normAutofit/>
          </a:bodyPr>
          <a:lstStyle/>
          <a:p>
            <a:r>
              <a:rPr lang="ru-RU" sz="2000" dirty="0">
                <a:latin typeface="Times New Roman" panose="02020603050405020304" pitchFamily="18" charset="0"/>
                <a:cs typeface="Times New Roman" panose="02020603050405020304" pitchFamily="18" charset="0"/>
              </a:rPr>
              <a:t>Все участники образовательного процесса составляют коллектив Учреждения. Полномочия коллектива Учреждения осуществляются общим собранием трудового коллектива. </a:t>
            </a:r>
            <a:endParaRPr lang="ru-RU" sz="2000" dirty="0" smtClean="0">
              <a:latin typeface="Times New Roman" panose="02020603050405020304" pitchFamily="18" charset="0"/>
              <a:cs typeface="Times New Roman" panose="02020603050405020304" pitchFamily="18" charset="0"/>
            </a:endParaRPr>
          </a:p>
          <a:p>
            <a:r>
              <a:rPr lang="ru-RU" sz="2000" dirty="0" smtClean="0">
                <a:latin typeface="Times New Roman" panose="02020603050405020304" pitchFamily="18" charset="0"/>
                <a:cs typeface="Times New Roman" panose="02020603050405020304" pitchFamily="18" charset="0"/>
              </a:rPr>
              <a:t>Собрание </a:t>
            </a:r>
            <a:r>
              <a:rPr lang="ru-RU" sz="2000" dirty="0">
                <a:latin typeface="Times New Roman" panose="02020603050405020304" pitchFamily="18" charset="0"/>
                <a:cs typeface="Times New Roman" panose="02020603050405020304" pitchFamily="18" charset="0"/>
              </a:rPr>
              <a:t>считается правомочным, если на нем присутствует не менее двух третей состава работников Учреждения.</a:t>
            </a:r>
          </a:p>
          <a:p>
            <a:r>
              <a:rPr lang="ru-RU" sz="2000" dirty="0">
                <a:latin typeface="Times New Roman" panose="02020603050405020304" pitchFamily="18" charset="0"/>
                <a:cs typeface="Times New Roman" panose="02020603050405020304" pitchFamily="18" charset="0"/>
              </a:rPr>
              <a:t>Общее собрание осуществляет общее руководство учреждением, представляет полномочия трудового коллектива. </a:t>
            </a:r>
            <a:endParaRPr lang="ru-RU" sz="2000" dirty="0" smtClean="0">
              <a:latin typeface="Times New Roman" panose="02020603050405020304" pitchFamily="18" charset="0"/>
              <a:cs typeface="Times New Roman" panose="02020603050405020304" pitchFamily="18" charset="0"/>
            </a:endParaRPr>
          </a:p>
          <a:p>
            <a:r>
              <a:rPr lang="ru-RU" sz="2000" dirty="0" smtClean="0">
                <a:latin typeface="Times New Roman" panose="02020603050405020304" pitchFamily="18" charset="0"/>
                <a:cs typeface="Times New Roman" panose="02020603050405020304" pitchFamily="18" charset="0"/>
              </a:rPr>
              <a:t>Решения </a:t>
            </a:r>
            <a:r>
              <a:rPr lang="ru-RU" sz="2000" dirty="0">
                <a:latin typeface="Times New Roman" panose="02020603050405020304" pitchFamily="18" charset="0"/>
                <a:cs typeface="Times New Roman" panose="02020603050405020304" pitchFamily="18" charset="0"/>
              </a:rPr>
              <a:t>общего собрания учреждения, принятые в пределах его полномочий и в соответствии с законодательством, обязательны для исполнения администрацией, всеми членами коллектива.</a:t>
            </a:r>
          </a:p>
          <a:p>
            <a:r>
              <a:rPr lang="ru-RU" sz="2000" dirty="0">
                <a:latin typeface="Times New Roman" panose="02020603050405020304" pitchFamily="18" charset="0"/>
                <a:cs typeface="Times New Roman" panose="02020603050405020304" pitchFamily="18" charset="0"/>
              </a:rPr>
              <a:t>На заседание Общего собрания могут быть приглашены представители Учредителя, общественных организаций, органов муниципального и государственного управления. Лица, приглашённые на собрание, пользуются правом совещательного голоса, могут вносить предложения и заявления, участвовать в обсуждении вопросов, находящихся в их компетенции. </a:t>
            </a:r>
            <a:endParaRPr lang="ru-RU" sz="2000" dirty="0" smtClean="0">
              <a:latin typeface="Times New Roman" panose="02020603050405020304" pitchFamily="18" charset="0"/>
              <a:cs typeface="Times New Roman" panose="02020603050405020304" pitchFamily="18" charset="0"/>
            </a:endParaRPr>
          </a:p>
          <a:p>
            <a:r>
              <a:rPr lang="ru-RU" sz="2000" dirty="0" smtClean="0">
                <a:latin typeface="Times New Roman" panose="02020603050405020304" pitchFamily="18" charset="0"/>
                <a:cs typeface="Times New Roman" panose="02020603050405020304" pitchFamily="18" charset="0"/>
              </a:rPr>
              <a:t>Общее </a:t>
            </a:r>
            <a:r>
              <a:rPr lang="ru-RU" sz="2000" dirty="0">
                <a:latin typeface="Times New Roman" panose="02020603050405020304" pitchFamily="18" charset="0"/>
                <a:cs typeface="Times New Roman" panose="02020603050405020304" pitchFamily="18" charset="0"/>
              </a:rPr>
              <a:t>собрание проводится не реже 2 раз в календарный год.</a:t>
            </a:r>
          </a:p>
        </p:txBody>
      </p:sp>
    </p:spTree>
    <p:extLst>
      <p:ext uri="{BB962C8B-B14F-4D97-AF65-F5344CB8AC3E}">
        <p14:creationId xmlns:p14="http://schemas.microsoft.com/office/powerpoint/2010/main" val="12752579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42793"/>
          </a:xfrm>
        </p:spPr>
        <p:txBody>
          <a:bodyPr>
            <a:normAutofit/>
          </a:bodyPr>
          <a:lstStyle/>
          <a:p>
            <a:pPr algn="ctr"/>
            <a:r>
              <a:rPr lang="ru-RU" sz="2400" b="1" dirty="0" smtClean="0">
                <a:latin typeface="Times New Roman" panose="02020603050405020304" pitchFamily="18" charset="0"/>
                <a:cs typeface="Times New Roman" panose="02020603050405020304" pitchFamily="18" charset="0"/>
              </a:rPr>
              <a:t>4. Педагогический </a:t>
            </a:r>
            <a:r>
              <a:rPr lang="ru-RU" sz="2400" b="1" dirty="0">
                <a:latin typeface="Times New Roman" panose="02020603050405020304" pitchFamily="18" charset="0"/>
                <a:cs typeface="Times New Roman" panose="02020603050405020304" pitchFamily="18" charset="0"/>
              </a:rPr>
              <a:t>совет</a:t>
            </a:r>
            <a:endParaRPr lang="ru-RU" sz="24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007918"/>
            <a:ext cx="10515600" cy="5169045"/>
          </a:xfrm>
        </p:spPr>
        <p:txBody>
          <a:bodyPr>
            <a:normAutofit fontScale="55000" lnSpcReduction="20000"/>
          </a:bodyPr>
          <a:lstStyle/>
          <a:p>
            <a:pPr marL="0" indent="228600">
              <a:lnSpc>
                <a:spcPct val="120000"/>
              </a:lnSpc>
              <a:spcBef>
                <a:spcPts val="0"/>
              </a:spcBef>
            </a:pPr>
            <a:r>
              <a:rPr lang="ru-RU" sz="2900" dirty="0"/>
              <a:t>Для рассмотрения основных вопросов образовательного и воспитательного процесса в Учреждении действует Педагогический совет. Педагогический совет– постоянно действующий коллегиальный орган управления педагогической деятельностью Учреждения, действующий в целях развития и совершенствования образовательного и воспитательного процесса, повышения профессионального мастерства педагогических работников, в соответствии с требованиями современной науки и передовой практики. </a:t>
            </a:r>
            <a:endParaRPr lang="ru-RU" sz="2900" dirty="0" smtClean="0"/>
          </a:p>
          <a:p>
            <a:pPr marL="0" indent="228600">
              <a:lnSpc>
                <a:spcPct val="120000"/>
              </a:lnSpc>
              <a:spcBef>
                <a:spcPts val="0"/>
              </a:spcBef>
            </a:pPr>
            <a:r>
              <a:rPr lang="ru-RU" sz="2900" dirty="0" smtClean="0"/>
              <a:t>Педагогический </a:t>
            </a:r>
            <a:r>
              <a:rPr lang="ru-RU" sz="2900" dirty="0"/>
              <a:t>совет взаимодействует с органами самоуправления ДОУ по вопросам функционирования и развития учреждения, вносит предложения по содержанию, способам, системе средств воспитания и обучения, режиму своего функционирования в системе самоуправления.</a:t>
            </a:r>
          </a:p>
          <a:p>
            <a:pPr marL="0" indent="228600">
              <a:lnSpc>
                <a:spcPct val="120000"/>
              </a:lnSpc>
              <a:spcBef>
                <a:spcPts val="0"/>
              </a:spcBef>
            </a:pPr>
            <a:r>
              <a:rPr lang="ru-RU" sz="2900" dirty="0"/>
              <a:t>В состав Педагогического совета входят заведующий, все педагоги Учреждения. В нужных случаях на педагогический совет приглашаются медицинские работники, представители общественных организаций, учреждений, родители. Представители Учредителя, необходимость их приглашения определяется председателем Педагогического совета. Приглашённые на заседание Педагогического совета пользуются правом совещательного голоса. Председателем Педагогического совета является заведующий - руководитель Учреждения.</a:t>
            </a:r>
          </a:p>
          <a:p>
            <a:pPr marL="0" indent="228600">
              <a:lnSpc>
                <a:spcPct val="120000"/>
              </a:lnSpc>
              <a:spcBef>
                <a:spcPts val="0"/>
              </a:spcBef>
            </a:pPr>
            <a:r>
              <a:rPr lang="ru-RU" sz="2900" dirty="0"/>
              <a:t>Заседания Педагогического совета созываются не реже одного раза в квартал в соответствии с планом работы Учреждения. Заседания Педагогического совета оформляется протоколом. Решения Педагогического совета принимается открытым голосованием и считается принятым, если за него проголосовало не менее половины присутствующих. При равном количестве голосов решающим является голос председателя Педагогического совета</a:t>
            </a:r>
            <a:r>
              <a:rPr lang="ru-RU" sz="2000" dirty="0"/>
              <a:t>.</a:t>
            </a:r>
            <a:endParaRPr lang="ru-RU" sz="2000" dirty="0"/>
          </a:p>
        </p:txBody>
      </p:sp>
    </p:spTree>
    <p:extLst>
      <p:ext uri="{BB962C8B-B14F-4D97-AF65-F5344CB8AC3E}">
        <p14:creationId xmlns:p14="http://schemas.microsoft.com/office/powerpoint/2010/main" val="34273465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45473"/>
            <a:ext cx="10515600" cy="467591"/>
          </a:xfrm>
        </p:spPr>
        <p:txBody>
          <a:bodyPr>
            <a:normAutofit/>
          </a:bodyPr>
          <a:lstStyle/>
          <a:p>
            <a:pPr algn="ctr"/>
            <a:r>
              <a:rPr lang="ru-RU" sz="2400" b="1" dirty="0" smtClean="0">
                <a:latin typeface="Times New Roman" panose="02020603050405020304" pitchFamily="18" charset="0"/>
                <a:cs typeface="Times New Roman" panose="02020603050405020304" pitchFamily="18" charset="0"/>
              </a:rPr>
              <a:t>5. Общее родительское собрание</a:t>
            </a:r>
            <a:endParaRPr lang="ru-RU" sz="24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613064"/>
            <a:ext cx="10515600" cy="5995554"/>
          </a:xfrm>
        </p:spPr>
        <p:txBody>
          <a:bodyPr>
            <a:noAutofit/>
          </a:bodyPr>
          <a:lstStyle/>
          <a:p>
            <a:pPr marL="0" indent="0">
              <a:lnSpc>
                <a:spcPct val="100000"/>
              </a:lnSpc>
              <a:spcBef>
                <a:spcPts val="0"/>
              </a:spcBef>
            </a:pPr>
            <a:r>
              <a:rPr lang="ru-RU" sz="1600" dirty="0"/>
              <a:t>Родительское собрание– коллегиальный орган общественного самоуправления Учреждения, действующий в целях развития и совершенствования образовательного и воспитательного процесса, взаимодействия родительской общественности и Учреждения. В состав Родительского собрания входят </a:t>
            </a:r>
            <a:r>
              <a:rPr lang="ru-RU" sz="1600" dirty="0" smtClean="0"/>
              <a:t>родители </a:t>
            </a:r>
            <a:r>
              <a:rPr lang="ru-RU" sz="1600" dirty="0"/>
              <a:t>(законные представители) </a:t>
            </a:r>
            <a:r>
              <a:rPr lang="ru-RU" sz="1600" dirty="0" smtClean="0"/>
              <a:t>воспитанников. </a:t>
            </a:r>
          </a:p>
          <a:p>
            <a:pPr marL="0" indent="0">
              <a:lnSpc>
                <a:spcPct val="100000"/>
              </a:lnSpc>
              <a:spcBef>
                <a:spcPts val="0"/>
              </a:spcBef>
            </a:pPr>
            <a:endParaRPr lang="ru-RU" sz="1600" dirty="0"/>
          </a:p>
          <a:p>
            <a:pPr marL="0" indent="0">
              <a:lnSpc>
                <a:spcPct val="100000"/>
              </a:lnSpc>
              <a:spcBef>
                <a:spcPts val="0"/>
              </a:spcBef>
            </a:pPr>
            <a:r>
              <a:rPr lang="ru-RU" sz="1600" dirty="0" smtClean="0"/>
              <a:t>Родительское </a:t>
            </a:r>
            <a:r>
              <a:rPr lang="ru-RU" sz="1600" dirty="0"/>
              <a:t>собрание осуществляет совместную работу родительской общественности и Учреждения по реализации государственной, муниципальной политики в области дошкольного образования, рассматривает и обсуждает основные направления развития Учреждения, координирует действия родительской общественности и педагогического коллектива Учреждения по вопросам образования, воспитания, оздоровления и развития воспитанников.</a:t>
            </a:r>
          </a:p>
          <a:p>
            <a:pPr marL="0" indent="0">
              <a:lnSpc>
                <a:spcPct val="100000"/>
              </a:lnSpc>
              <a:spcBef>
                <a:spcPts val="0"/>
              </a:spcBef>
            </a:pPr>
            <a:endParaRPr lang="ru-RU" sz="1600" dirty="0" smtClean="0"/>
          </a:p>
          <a:p>
            <a:pPr marL="0" indent="0">
              <a:lnSpc>
                <a:spcPct val="100000"/>
              </a:lnSpc>
              <a:spcBef>
                <a:spcPts val="0"/>
              </a:spcBef>
            </a:pPr>
            <a:r>
              <a:rPr lang="ru-RU" sz="1600" dirty="0" smtClean="0"/>
              <a:t>В </a:t>
            </a:r>
            <a:r>
              <a:rPr lang="ru-RU" sz="1600" dirty="0"/>
              <a:t>необходимых случаях на заседание Родительского собрания приглашаются педагогические, медицинские и другие работники Учреждения, Уполномоченный по защите прав ребёнка, представители общественных организаций, учреждений, родители, представители Учредителя.</a:t>
            </a:r>
          </a:p>
          <a:p>
            <a:pPr marL="0" indent="0">
              <a:lnSpc>
                <a:spcPct val="100000"/>
              </a:lnSpc>
              <a:spcBef>
                <a:spcPts val="0"/>
              </a:spcBef>
            </a:pPr>
            <a:endParaRPr lang="ru-RU" sz="1600" dirty="0" smtClean="0"/>
          </a:p>
          <a:p>
            <a:pPr marL="0" indent="0">
              <a:lnSpc>
                <a:spcPct val="100000"/>
              </a:lnSpc>
              <a:spcBef>
                <a:spcPts val="0"/>
              </a:spcBef>
            </a:pPr>
            <a:r>
              <a:rPr lang="ru-RU" sz="1600" dirty="0" smtClean="0"/>
              <a:t>Общее </a:t>
            </a:r>
            <a:r>
              <a:rPr lang="ru-RU" sz="1600" dirty="0"/>
              <a:t>родительское собрание собирается не реже 2 раз в год, групповое родительское собрание – не реже 1 раза в квартал. Решение Родительского собрания принимается открытым голосованием и считается принятым, если за него проголосовало не менее двух третей присутствующих. Родительское собрание взаимодействует с Родительским комитетом Учреждения. Заседания Родительского собрания оформляются протоколом.</a:t>
            </a:r>
          </a:p>
          <a:p>
            <a:pPr marL="0" indent="0">
              <a:lnSpc>
                <a:spcPct val="100000"/>
              </a:lnSpc>
              <a:spcBef>
                <a:spcPts val="0"/>
              </a:spcBef>
            </a:pPr>
            <a:endParaRPr lang="ru-RU" sz="1600" dirty="0"/>
          </a:p>
        </p:txBody>
      </p:sp>
    </p:spTree>
    <p:extLst>
      <p:ext uri="{BB962C8B-B14F-4D97-AF65-F5344CB8AC3E}">
        <p14:creationId xmlns:p14="http://schemas.microsoft.com/office/powerpoint/2010/main" val="35230653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45473"/>
            <a:ext cx="10515600" cy="467591"/>
          </a:xfrm>
        </p:spPr>
        <p:txBody>
          <a:bodyPr>
            <a:normAutofit/>
          </a:bodyPr>
          <a:lstStyle/>
          <a:p>
            <a:pPr algn="ctr"/>
            <a:r>
              <a:rPr lang="ru-RU" sz="2400" b="1" dirty="0" smtClean="0">
                <a:latin typeface="Times New Roman" panose="02020603050405020304" pitchFamily="18" charset="0"/>
                <a:cs typeface="Times New Roman" panose="02020603050405020304" pitchFamily="18" charset="0"/>
              </a:rPr>
              <a:t>6. Родительский комитет</a:t>
            </a:r>
            <a:endParaRPr lang="ru-RU" sz="24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810490"/>
            <a:ext cx="10515600" cy="5798127"/>
          </a:xfrm>
        </p:spPr>
        <p:txBody>
          <a:bodyPr>
            <a:noAutofit/>
          </a:bodyPr>
          <a:lstStyle/>
          <a:p>
            <a:pPr marL="0" indent="0">
              <a:lnSpc>
                <a:spcPct val="100000"/>
              </a:lnSpc>
              <a:spcBef>
                <a:spcPts val="0"/>
              </a:spcBef>
            </a:pPr>
            <a:r>
              <a:rPr lang="ru-RU" sz="1600" dirty="0" smtClean="0"/>
              <a:t>Родительский </a:t>
            </a:r>
            <a:r>
              <a:rPr lang="ru-RU" sz="1600" dirty="0"/>
              <a:t>комитет– постоянный коллегиальный орган самоуправления Учреждения, действующий в целях развития и совершенствования образовательного и воспитательного процесса, взаимодействия родительской общественности и Учреждения. В состав Родительского комитета входят по два представителя родительской общественности от каждой группы Учреждения.</a:t>
            </a:r>
          </a:p>
          <a:p>
            <a:pPr marL="0" indent="0">
              <a:lnSpc>
                <a:spcPct val="100000"/>
              </a:lnSpc>
              <a:spcBef>
                <a:spcPts val="0"/>
              </a:spcBef>
            </a:pPr>
            <a:r>
              <a:rPr lang="ru-RU" sz="1600" dirty="0"/>
              <a:t>Родительский комитет Учреждения:</a:t>
            </a:r>
          </a:p>
          <a:p>
            <a:pPr marL="0" indent="0">
              <a:lnSpc>
                <a:spcPct val="100000"/>
              </a:lnSpc>
              <a:spcBef>
                <a:spcPts val="0"/>
              </a:spcBef>
              <a:buNone/>
            </a:pPr>
            <a:r>
              <a:rPr lang="ru-RU" sz="1600" dirty="0"/>
              <a:t>- обсуждает Устав и другие локальные акты Учреждения, касающиеся взаимодействия с родительской общественностью, решает вопрос о внесении в них необходимых изменений и дополнений;</a:t>
            </a:r>
          </a:p>
          <a:p>
            <a:pPr marL="0" indent="0">
              <a:lnSpc>
                <a:spcPct val="100000"/>
              </a:lnSpc>
              <a:spcBef>
                <a:spcPts val="0"/>
              </a:spcBef>
              <a:buNone/>
            </a:pPr>
            <a:r>
              <a:rPr lang="ru-RU" sz="1600" dirty="0"/>
              <a:t>- координирует деятельность групповых родительских комитетов;</a:t>
            </a:r>
          </a:p>
          <a:p>
            <a:pPr marL="0" indent="0">
              <a:lnSpc>
                <a:spcPct val="100000"/>
              </a:lnSpc>
              <a:spcBef>
                <a:spcPts val="0"/>
              </a:spcBef>
              <a:buNone/>
            </a:pPr>
            <a:r>
              <a:rPr lang="ru-RU" sz="1600" dirty="0"/>
              <a:t>- заслушивает </a:t>
            </a:r>
            <a:r>
              <a:rPr lang="ru-RU" sz="1600" dirty="0" smtClean="0"/>
              <a:t>информацию </a:t>
            </a:r>
            <a:r>
              <a:rPr lang="ru-RU" sz="1600" dirty="0"/>
              <a:t>представителей организации и учреждений, взаимодействующих с Учреждением по вопросам образования и оздоровления воспитанников, в том числе о проверке состояния образовательного процесса, соблюдения </a:t>
            </a:r>
            <a:r>
              <a:rPr lang="ru-RU" sz="1600" dirty="0" err="1"/>
              <a:t>санитарно</a:t>
            </a:r>
            <a:r>
              <a:rPr lang="ru-RU" sz="1600" dirty="0"/>
              <a:t> – гигиенического режима Учреждения, об охране жизни и здоровья воспитанников;</a:t>
            </a:r>
          </a:p>
          <a:p>
            <a:pPr marL="0">
              <a:lnSpc>
                <a:spcPct val="100000"/>
              </a:lnSpc>
              <a:spcBef>
                <a:spcPts val="0"/>
              </a:spcBef>
              <a:buFontTx/>
              <a:buChar char="-"/>
            </a:pPr>
            <a:r>
              <a:rPr lang="ru-RU" sz="1600" dirty="0" smtClean="0"/>
              <a:t>вместе </a:t>
            </a:r>
            <a:r>
              <a:rPr lang="ru-RU" sz="1600" dirty="0"/>
              <a:t>с заведующим Учреждением принимает решение о поощрении, награждении благодарственными письмами наиболее активных представителей родительской </a:t>
            </a:r>
            <a:r>
              <a:rPr lang="ru-RU" sz="1600" dirty="0" smtClean="0"/>
              <a:t>общественности.</a:t>
            </a:r>
          </a:p>
          <a:p>
            <a:pPr marL="0">
              <a:lnSpc>
                <a:spcPct val="100000"/>
              </a:lnSpc>
              <a:spcBef>
                <a:spcPts val="0"/>
              </a:spcBef>
              <a:buFontTx/>
              <a:buChar char="-"/>
            </a:pPr>
            <a:endParaRPr lang="ru-RU" sz="1600" dirty="0"/>
          </a:p>
          <a:p>
            <a:pPr marL="0" indent="0">
              <a:lnSpc>
                <a:spcPct val="100000"/>
              </a:lnSpc>
              <a:spcBef>
                <a:spcPts val="0"/>
              </a:spcBef>
            </a:pPr>
            <a:r>
              <a:rPr lang="ru-RU" sz="1600" dirty="0"/>
              <a:t>Заседание Родительского комитета созывается не реже 1 раза в квартал. Решение принимается открытым голосованием и считается принятым, если за него проголосовало не менее двух третей присутствующих.</a:t>
            </a:r>
          </a:p>
          <a:p>
            <a:pPr marL="0" indent="0">
              <a:lnSpc>
                <a:spcPct val="100000"/>
              </a:lnSpc>
              <a:spcBef>
                <a:spcPts val="0"/>
              </a:spcBef>
            </a:pPr>
            <a:r>
              <a:rPr lang="ru-RU" sz="1600" dirty="0"/>
              <a:t>Родительский комитет организует взаимодействие с другими органами самоуправления Учреждения, Общим собранием Учреждения, Педагогическим советом, Управляющим Советом Учреждения.</a:t>
            </a:r>
          </a:p>
          <a:p>
            <a:pPr marL="0" indent="0">
              <a:lnSpc>
                <a:spcPct val="100000"/>
              </a:lnSpc>
              <a:spcBef>
                <a:spcPts val="0"/>
              </a:spcBef>
            </a:pPr>
            <a:r>
              <a:rPr lang="ru-RU" sz="1600" dirty="0"/>
              <a:t>Заседания Родительского комитета оформляется протоколом.</a:t>
            </a:r>
          </a:p>
        </p:txBody>
      </p:sp>
    </p:spTree>
    <p:extLst>
      <p:ext uri="{BB962C8B-B14F-4D97-AF65-F5344CB8AC3E}">
        <p14:creationId xmlns:p14="http://schemas.microsoft.com/office/powerpoint/2010/main" val="2326572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45473"/>
            <a:ext cx="10515600" cy="467591"/>
          </a:xfrm>
        </p:spPr>
        <p:txBody>
          <a:bodyPr>
            <a:normAutofit/>
          </a:bodyPr>
          <a:lstStyle/>
          <a:p>
            <a:pPr algn="ctr"/>
            <a:endParaRPr lang="ru-RU" sz="24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987136"/>
            <a:ext cx="10515600" cy="5621482"/>
          </a:xfrm>
        </p:spPr>
        <p:txBody>
          <a:bodyPr>
            <a:noAutofit/>
          </a:bodyPr>
          <a:lstStyle/>
          <a:p>
            <a:pPr marL="0" indent="0">
              <a:lnSpc>
                <a:spcPct val="100000"/>
              </a:lnSpc>
              <a:spcBef>
                <a:spcPts val="0"/>
              </a:spcBef>
            </a:pPr>
            <a:r>
              <a:rPr lang="ru-RU" sz="2000" dirty="0"/>
              <a:t>Общество, выступая как партнер, в многообразном процессе воспитания и обучения дошкольников, не только формулирует социальный заказ образованию, но и разделяет ответственность за состояние образовательного процесса в дошкольном учреждении. Партнерство коллектива Учреждения, родителей, в целях образования оказывает долгосрочное воспитательное воздействие на дошкольников, подавая детям практический пример и формулируя ценности и традиции социально-ориентированной инициативы.</a:t>
            </a:r>
          </a:p>
          <a:p>
            <a:pPr marL="0" indent="0">
              <a:lnSpc>
                <a:spcPct val="100000"/>
              </a:lnSpc>
              <a:spcBef>
                <a:spcPts val="0"/>
              </a:spcBef>
            </a:pPr>
            <a:r>
              <a:rPr lang="ru-RU" sz="2000" dirty="0"/>
              <a:t>Взаимодействия органов общественного управления позволяет проследить их взаимодействие и взаимовлияние, а так же способствует усилению роли общественности в решении проблем образования, что является одной из главных тенденций развития образования, как открытой государственно-общественной системы.</a:t>
            </a:r>
          </a:p>
        </p:txBody>
      </p:sp>
    </p:spTree>
    <p:extLst>
      <p:ext uri="{BB962C8B-B14F-4D97-AF65-F5344CB8AC3E}">
        <p14:creationId xmlns:p14="http://schemas.microsoft.com/office/powerpoint/2010/main" val="37795328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45473"/>
            <a:ext cx="10515600" cy="467591"/>
          </a:xfrm>
        </p:spPr>
        <p:txBody>
          <a:bodyPr>
            <a:normAutofit/>
          </a:bodyPr>
          <a:lstStyle/>
          <a:p>
            <a:pPr algn="ctr"/>
            <a:r>
              <a:rPr lang="ru-RU" sz="2400" b="1" dirty="0" smtClean="0">
                <a:latin typeface="Times New Roman" panose="02020603050405020304" pitchFamily="18" charset="0"/>
                <a:cs typeface="Times New Roman" panose="02020603050405020304" pitchFamily="18" charset="0"/>
              </a:rPr>
              <a:t>7. Государственно-частное партнерство </a:t>
            </a:r>
            <a:endParaRPr lang="ru-RU" sz="24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613064"/>
            <a:ext cx="10515600" cy="5995554"/>
          </a:xfrm>
        </p:spPr>
        <p:txBody>
          <a:bodyPr>
            <a:noAutofit/>
          </a:bodyPr>
          <a:lstStyle/>
          <a:p>
            <a:pPr marL="0" indent="0">
              <a:lnSpc>
                <a:spcPct val="100000"/>
              </a:lnSpc>
              <a:spcBef>
                <a:spcPts val="0"/>
              </a:spcBef>
            </a:pPr>
            <a:r>
              <a:rPr lang="ru-RU" sz="1800" b="1" dirty="0"/>
              <a:t>ГОСУДАРСТВЕННО-ЧАСТНОЕ ПАРТНЕРСТВО </a:t>
            </a:r>
            <a:r>
              <a:rPr lang="ru-RU" sz="1800" dirty="0"/>
              <a:t>– совокупность форм средне- и долгосрочного взаимодействия государства и бизнеса для решения общественно значимых задач на взаимовыгодных условиях. Взаимодействие государства и частного сектора для решения общественно значимых задач имеет давнюю историю, в том числе и в России. Однако наиболее актуальным государственно-частное партнерство стало в последние десятилетия. С одной стороны, усложнение социально-экономической жизни затрудняет выполнение государством общественно значимых функций, с другой стороны, бизнес заинтересован в новых объектах для инвестирования. </a:t>
            </a:r>
            <a:endParaRPr lang="ru-RU" sz="1800" dirty="0" smtClean="0"/>
          </a:p>
          <a:p>
            <a:pPr marL="0" indent="0">
              <a:lnSpc>
                <a:spcPct val="100000"/>
              </a:lnSpc>
              <a:spcBef>
                <a:spcPts val="0"/>
              </a:spcBef>
            </a:pPr>
            <a:r>
              <a:rPr lang="ru-RU" sz="1800" dirty="0" smtClean="0"/>
              <a:t>Широкая </a:t>
            </a:r>
            <a:r>
              <a:rPr lang="ru-RU" sz="1800" dirty="0"/>
              <a:t>трактовка государственно-частного партнерства подразумевает конструктивное взаимодействие власти и бизнеса не только в экономике, но и в политике, культуре, науке, образовании и т. д.</a:t>
            </a:r>
          </a:p>
          <a:p>
            <a:pPr marL="0" indent="0">
              <a:lnSpc>
                <a:spcPct val="100000"/>
              </a:lnSpc>
              <a:spcBef>
                <a:spcPts val="0"/>
              </a:spcBef>
            </a:pPr>
            <a:r>
              <a:rPr lang="ru-RU" sz="1800" dirty="0"/>
              <a:t>К числу базовых признаков государственно-частного партнерства можно отнести следующие:</a:t>
            </a:r>
          </a:p>
          <a:p>
            <a:pPr marL="0" indent="0">
              <a:lnSpc>
                <a:spcPct val="100000"/>
              </a:lnSpc>
              <a:spcBef>
                <a:spcPts val="0"/>
              </a:spcBef>
              <a:buNone/>
            </a:pPr>
            <a:r>
              <a:rPr lang="ru-RU" sz="1800" dirty="0"/>
              <a:t>–– сторонами государственно-частного партнерства являются государство и частный бизнес;</a:t>
            </a:r>
          </a:p>
          <a:p>
            <a:pPr marL="0" indent="0">
              <a:lnSpc>
                <a:spcPct val="100000"/>
              </a:lnSpc>
              <a:spcBef>
                <a:spcPts val="0"/>
              </a:spcBef>
              <a:buNone/>
            </a:pPr>
            <a:r>
              <a:rPr lang="ru-RU" sz="1800" dirty="0"/>
              <a:t>–– взаимодействие сторон закрепляется на официальной, юридической основе;</a:t>
            </a:r>
          </a:p>
          <a:p>
            <a:pPr marL="0" indent="0">
              <a:lnSpc>
                <a:spcPct val="100000"/>
              </a:lnSpc>
              <a:spcBef>
                <a:spcPts val="0"/>
              </a:spcBef>
              <a:buNone/>
            </a:pPr>
            <a:r>
              <a:rPr lang="ru-RU" sz="1800" dirty="0"/>
              <a:t>–– взаимодействие сторон имеет равноправный характер;</a:t>
            </a:r>
          </a:p>
          <a:p>
            <a:pPr marL="0" indent="0">
              <a:lnSpc>
                <a:spcPct val="100000"/>
              </a:lnSpc>
              <a:spcBef>
                <a:spcPts val="0"/>
              </a:spcBef>
              <a:buNone/>
            </a:pPr>
            <a:r>
              <a:rPr lang="ru-RU" sz="1800" dirty="0"/>
              <a:t>–– государственно-частное партнерство имеет чётко выраженную публичную, общественную направленность;</a:t>
            </a:r>
          </a:p>
          <a:p>
            <a:pPr marL="0" indent="0">
              <a:lnSpc>
                <a:spcPct val="100000"/>
              </a:lnSpc>
              <a:spcBef>
                <a:spcPts val="0"/>
              </a:spcBef>
              <a:buNone/>
            </a:pPr>
            <a:r>
              <a:rPr lang="ru-RU" sz="1800" dirty="0"/>
              <a:t>–– в процессе реализации проектов на основе государственно-частного партнерства консолидируются, объединяются ресурсы и вклады сторон;</a:t>
            </a:r>
          </a:p>
          <a:p>
            <a:pPr marL="0" indent="0">
              <a:lnSpc>
                <a:spcPct val="100000"/>
              </a:lnSpc>
              <a:spcBef>
                <a:spcPts val="0"/>
              </a:spcBef>
              <a:buNone/>
            </a:pPr>
            <a:r>
              <a:rPr lang="ru-RU" sz="1800" dirty="0"/>
              <a:t>–– финансовые риски и затраты, а также достигнутые результаты распределяются между сторонами в заранее определённых пропорциях</a:t>
            </a:r>
            <a:r>
              <a:rPr lang="ru-RU" sz="1800" dirty="0" smtClean="0"/>
              <a:t>.</a:t>
            </a:r>
            <a:endParaRPr lang="ru-RU" sz="1800" dirty="0"/>
          </a:p>
        </p:txBody>
      </p:sp>
    </p:spTree>
    <p:extLst>
      <p:ext uri="{BB962C8B-B14F-4D97-AF65-F5344CB8AC3E}">
        <p14:creationId xmlns:p14="http://schemas.microsoft.com/office/powerpoint/2010/main" val="36494460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45473"/>
            <a:ext cx="10515600" cy="467591"/>
          </a:xfrm>
        </p:spPr>
        <p:txBody>
          <a:bodyPr>
            <a:normAutofit/>
          </a:bodyPr>
          <a:lstStyle/>
          <a:p>
            <a:pPr algn="ctr"/>
            <a:r>
              <a:rPr lang="ru-RU" sz="2400" b="1" dirty="0" smtClean="0">
                <a:latin typeface="Times New Roman" panose="02020603050405020304" pitchFamily="18" charset="0"/>
                <a:cs typeface="Times New Roman" panose="02020603050405020304" pitchFamily="18" charset="0"/>
              </a:rPr>
              <a:t>Государственно-частное партнерство </a:t>
            </a:r>
            <a:endParaRPr lang="ru-RU" sz="24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613064"/>
            <a:ext cx="10515600" cy="5995554"/>
          </a:xfrm>
        </p:spPr>
        <p:txBody>
          <a:bodyPr>
            <a:noAutofit/>
          </a:bodyPr>
          <a:lstStyle/>
          <a:p>
            <a:pPr marL="0" indent="457200">
              <a:lnSpc>
                <a:spcPct val="100000"/>
              </a:lnSpc>
              <a:spcBef>
                <a:spcPts val="0"/>
              </a:spcBef>
            </a:pPr>
            <a:r>
              <a:rPr lang="ru-RU" sz="1800" dirty="0"/>
              <a:t>Как правило, государственно-частное партнерство предполагает, что не государство подключается к проектам бизнеса, а, наоборот, государство приглашает бизнес принять участие в реализации общественно значимых проектов.</a:t>
            </a:r>
          </a:p>
          <a:p>
            <a:pPr marL="0" indent="457200">
              <a:lnSpc>
                <a:spcPct val="100000"/>
              </a:lnSpc>
              <a:spcBef>
                <a:spcPts val="0"/>
              </a:spcBef>
            </a:pPr>
            <a:endParaRPr lang="ru-RU" sz="1800" dirty="0" smtClean="0"/>
          </a:p>
          <a:p>
            <a:pPr marL="0" indent="457200">
              <a:lnSpc>
                <a:spcPct val="100000"/>
              </a:lnSpc>
              <a:spcBef>
                <a:spcPts val="0"/>
              </a:spcBef>
            </a:pPr>
            <a:r>
              <a:rPr lang="ru-RU" sz="1800" dirty="0" smtClean="0"/>
              <a:t>В </a:t>
            </a:r>
            <a:r>
              <a:rPr lang="ru-RU" sz="1800" dirty="0"/>
              <a:t>системе образования весьма актуальны проекты государственно-частного партнерства с совместным участием государства в лице образовательного ведомства и бизнеса, при этом Управляющие советы ОО могут оказаться важными инициаторами полезных для ОО и системы образования проектов государственно-частного партнерства.</a:t>
            </a:r>
          </a:p>
          <a:p>
            <a:pPr marL="0" indent="457200">
              <a:lnSpc>
                <a:spcPct val="100000"/>
              </a:lnSpc>
              <a:spcBef>
                <a:spcPts val="0"/>
              </a:spcBef>
            </a:pPr>
            <a:endParaRPr lang="ru-RU" sz="1800" dirty="0" smtClean="0"/>
          </a:p>
          <a:p>
            <a:pPr marL="0" indent="457200">
              <a:lnSpc>
                <a:spcPct val="100000"/>
              </a:lnSpc>
              <a:spcBef>
                <a:spcPts val="0"/>
              </a:spcBef>
            </a:pPr>
            <a:r>
              <a:rPr lang="ru-RU" sz="1800" dirty="0" smtClean="0"/>
              <a:t>Перспективной </a:t>
            </a:r>
            <a:r>
              <a:rPr lang="ru-RU" sz="1800" dirty="0"/>
              <a:t>формой государственно-частного партнерства является </a:t>
            </a:r>
            <a:r>
              <a:rPr lang="ru-RU" sz="1800" b="1" dirty="0" err="1"/>
              <a:t>эндаумент</a:t>
            </a:r>
            <a:r>
              <a:rPr lang="ru-RU" sz="1800" b="1" dirty="0"/>
              <a:t>,</a:t>
            </a:r>
            <a:r>
              <a:rPr lang="ru-RU" sz="1800" dirty="0"/>
              <a:t> или фонд целевого капитала образовательной организации, – особый способ привлечения и расходования средств (пожертвований) юридических и физических лиц, используемый образовательными организациями. Привлеченные средства передаются выбранной по конкурсу управляющей компании в доверительное управление. В соответствии с законодательством РФ расходоваться могут только доходы от доверительного управления и не более 10% от привлечённых в течение года средств. Направления расходования средств таких фондов определяются в рамках законодательно установленной процедуры в соответствии с приоритетными направлениями деятельности организации-</a:t>
            </a:r>
            <a:r>
              <a:rPr lang="ru-RU" sz="1800" dirty="0" err="1"/>
              <a:t>благополучателя</a:t>
            </a:r>
            <a:r>
              <a:rPr lang="ru-RU" sz="1800" dirty="0"/>
              <a:t>.</a:t>
            </a:r>
          </a:p>
        </p:txBody>
      </p:sp>
    </p:spTree>
    <p:extLst>
      <p:ext uri="{BB962C8B-B14F-4D97-AF65-F5344CB8AC3E}">
        <p14:creationId xmlns:p14="http://schemas.microsoft.com/office/powerpoint/2010/main" val="41567363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25920"/>
          </a:xfrm>
        </p:spPr>
        <p:txBody>
          <a:bodyPr>
            <a:normAutofit/>
          </a:bodyPr>
          <a:lstStyle/>
          <a:p>
            <a:pPr algn="ctr"/>
            <a:r>
              <a:rPr lang="ru-RU" sz="2400" b="1" dirty="0" smtClean="0">
                <a:latin typeface="Times New Roman" panose="02020603050405020304" pitchFamily="18" charset="0"/>
                <a:cs typeface="Times New Roman" panose="02020603050405020304" pitchFamily="18" charset="0"/>
              </a:rPr>
              <a:t>Литература</a:t>
            </a:r>
            <a:endParaRPr lang="ru-RU" sz="24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091046"/>
            <a:ext cx="10515600" cy="5085917"/>
          </a:xfrm>
        </p:spPr>
        <p:txBody>
          <a:bodyPr>
            <a:normAutofit/>
          </a:bodyPr>
          <a:lstStyle/>
          <a:p>
            <a:pPr marL="0" indent="0">
              <a:buNone/>
            </a:pPr>
            <a:r>
              <a:rPr lang="ru-RU" sz="2000" dirty="0" smtClean="0"/>
              <a:t>1</a:t>
            </a:r>
            <a:r>
              <a:rPr lang="ru-RU" sz="2000" dirty="0"/>
              <a:t>. Развитие государственно-общественного управления в региональной системе образования: учебно-методическое пособие / С.Г. Алексеев, Ю.А. </a:t>
            </a:r>
            <a:r>
              <a:rPr lang="ru-RU" sz="2000" dirty="0" err="1"/>
              <a:t>Бурдельная</a:t>
            </a:r>
            <a:r>
              <a:rPr lang="ru-RU" sz="2000" dirty="0"/>
              <a:t>, Т.В. Головина. – Омск : БОУДПО «ИРООО», 2009. – 96 с..</a:t>
            </a:r>
            <a:br>
              <a:rPr lang="ru-RU" sz="2000" dirty="0"/>
            </a:br>
            <a:r>
              <a:rPr lang="ru-RU" sz="2000" dirty="0" smtClean="0"/>
              <a:t>2</a:t>
            </a:r>
            <a:r>
              <a:rPr lang="ru-RU" sz="2000" dirty="0"/>
              <a:t>. </a:t>
            </a:r>
            <a:r>
              <a:rPr lang="ru-RU" sz="2000" dirty="0" err="1"/>
              <a:t>Вычужанова</a:t>
            </a:r>
            <a:r>
              <a:rPr lang="ru-RU" sz="2000" dirty="0"/>
              <a:t> , С . С . Государственно–общественное управление образованием : заказ образованию, участие и ответственность, публичный отчет как форма взаимодействия школы с общественностью / С. С. </a:t>
            </a:r>
            <a:r>
              <a:rPr lang="ru-RU" sz="2000" dirty="0" err="1"/>
              <a:t>Вычужанова</a:t>
            </a:r>
            <a:r>
              <a:rPr lang="ru-RU" sz="2000" dirty="0"/>
              <a:t> , М. В. Гончарова, М. В. Гончарова // Управление качеством образования : теория и практика эффективного администрирования. – 2009. – № 2. – С. 70—77..</a:t>
            </a:r>
            <a:br>
              <a:rPr lang="ru-RU" sz="2000" dirty="0"/>
            </a:br>
            <a:r>
              <a:rPr lang="ru-RU" sz="2000" dirty="0" smtClean="0"/>
              <a:t>3</a:t>
            </a:r>
            <a:r>
              <a:rPr lang="ru-RU" sz="2000" dirty="0"/>
              <a:t>. Третьяков, П.И., Белая, К.Ю. Дошкольное образовательное учреждение (Технологии управления образованием) /П.И. Третьяков, К.Ю. Белая. М.: Новая школа, 2003..</a:t>
            </a:r>
            <a:br>
              <a:rPr lang="ru-RU" sz="2000" dirty="0"/>
            </a:br>
            <a:r>
              <a:rPr lang="ru-RU" sz="2000" dirty="0" smtClean="0"/>
              <a:t>4</a:t>
            </a:r>
            <a:r>
              <a:rPr lang="ru-RU" sz="2000" dirty="0"/>
              <a:t>. Управляющий совет: организация деятельности и этика взаимодействия. Позиция «дружелюбного критика» / Под ред. А.М. Моисеева. М., 2007..</a:t>
            </a:r>
            <a:br>
              <a:rPr lang="ru-RU" sz="2000" dirty="0"/>
            </a:br>
            <a:r>
              <a:rPr lang="ru-RU" sz="2000" dirty="0" smtClean="0"/>
              <a:t>5</a:t>
            </a:r>
            <a:r>
              <a:rPr lang="ru-RU" sz="2000" dirty="0"/>
              <a:t>. Новиков Д.А. Модели и механизмы управления образовательными сетями и комплексами / Д.А. Новиков, Н.П. Глотова. – М., 2004.</a:t>
            </a:r>
          </a:p>
          <a:p>
            <a:pPr marL="0" indent="0">
              <a:buNone/>
            </a:pPr>
            <a:r>
              <a:rPr lang="ru-RU" sz="2000" dirty="0" smtClean="0"/>
              <a:t>6.</a:t>
            </a:r>
            <a:r>
              <a:rPr lang="ru-RU" sz="2000" dirty="0"/>
              <a:t> </a:t>
            </a:r>
            <a:r>
              <a:rPr lang="ru-RU" sz="2000" b="1" u="sng" dirty="0">
                <a:hlinkClick r:id="rId2"/>
              </a:rPr>
              <a:t>http://</a:t>
            </a:r>
            <a:r>
              <a:rPr lang="ru-RU" sz="2000" b="1" u="sng" dirty="0" smtClean="0">
                <a:hlinkClick r:id="rId2"/>
              </a:rPr>
              <a:t>www.gouo.ru/AZBUKA_GOU</a:t>
            </a:r>
            <a:endParaRPr lang="ru-RU" sz="2000" b="1" u="sng" dirty="0" smtClean="0"/>
          </a:p>
          <a:p>
            <a:pPr marL="0" indent="0">
              <a:buNone/>
            </a:pPr>
            <a:r>
              <a:rPr lang="ru-RU" sz="2000" b="1" dirty="0" smtClean="0"/>
              <a:t>7.</a:t>
            </a:r>
            <a:r>
              <a:rPr lang="en-US" sz="2000" b="1" dirty="0"/>
              <a:t> </a:t>
            </a:r>
            <a:r>
              <a:rPr lang="en-US" sz="2000" b="1" u="sng" dirty="0">
                <a:hlinkClick r:id="rId3"/>
              </a:rPr>
              <a:t>https://ardon3.tvoysadik.ru/?section_id=769</a:t>
            </a:r>
            <a:r>
              <a:rPr lang="en-US" sz="2000" b="1" u="sng" dirty="0" smtClean="0">
                <a:hlinkClick r:id="rId3"/>
              </a:rPr>
              <a:t>&amp;</a:t>
            </a:r>
            <a:endParaRPr lang="ru-RU" sz="2000" b="1" u="sng" dirty="0" smtClean="0"/>
          </a:p>
          <a:p>
            <a:pPr marL="0" indent="0">
              <a:buNone/>
            </a:pPr>
            <a:endParaRPr lang="ru-RU" sz="2000" b="1" u="sng" dirty="0" smtClean="0"/>
          </a:p>
          <a:p>
            <a:pPr marL="0" indent="0">
              <a:buNone/>
            </a:pPr>
            <a:endParaRPr lang="ru-RU" sz="2000" dirty="0"/>
          </a:p>
          <a:p>
            <a:endParaRPr lang="ru-RU" sz="2000" dirty="0" smtClean="0"/>
          </a:p>
          <a:p>
            <a:endParaRPr lang="ru-RU" sz="2000" dirty="0"/>
          </a:p>
        </p:txBody>
      </p:sp>
    </p:spTree>
    <p:extLst>
      <p:ext uri="{BB962C8B-B14F-4D97-AF65-F5344CB8AC3E}">
        <p14:creationId xmlns:p14="http://schemas.microsoft.com/office/powerpoint/2010/main" val="4013903679"/>
      </p:ext>
    </p:extLst>
  </p:cSld>
  <p:clrMapOvr>
    <a:masterClrMapping/>
  </p:clrMapOvr>
</p:sld>
</file>

<file path=ppt/theme/theme1.xml><?xml version="1.0" encoding="utf-8"?>
<a:theme xmlns:a="http://schemas.openxmlformats.org/drawingml/2006/main" name="Office Theme">
  <a:themeElements>
    <a:clrScheme name="Тема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Тема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Office Theme</Template>
  <TotalTime>262</TotalTime>
  <Words>1514</Words>
  <Application>Microsoft Office PowerPoint</Application>
  <PresentationFormat>Широкоэкранный</PresentationFormat>
  <Paragraphs>87</Paragraphs>
  <Slides>13</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13</vt:i4>
      </vt:variant>
    </vt:vector>
  </HeadingPairs>
  <TitlesOfParts>
    <vt:vector size="18" baseType="lpstr">
      <vt:lpstr>Arial</vt:lpstr>
      <vt:lpstr>Calibri</vt:lpstr>
      <vt:lpstr>Calibri Light</vt:lpstr>
      <vt:lpstr>Times New Roman</vt:lpstr>
      <vt:lpstr>Office Theme</vt:lpstr>
      <vt:lpstr>   Государственно-общественное управление в дошкольном образовании</vt:lpstr>
      <vt:lpstr>План</vt:lpstr>
      <vt:lpstr> 1. Цель и задачи государственно-общественного управления в дошкольном образовании </vt:lpstr>
      <vt:lpstr>Цель и задачи государственно-общественного управления в дошкольном образовании </vt:lpstr>
      <vt:lpstr>2. Формы общественного управления в ДОО </vt:lpstr>
      <vt:lpstr>3. Общее собрание трудового коллектива</vt:lpstr>
      <vt:lpstr>4. Педагогический совет</vt:lpstr>
      <vt:lpstr>5. Общее родительское собрание</vt:lpstr>
      <vt:lpstr>6. Родительский комитет</vt:lpstr>
      <vt:lpstr>Презентация PowerPoint</vt:lpstr>
      <vt:lpstr>7. Государственно-частное партнерство </vt:lpstr>
      <vt:lpstr>Государственно-частное партнерство </vt:lpstr>
      <vt:lpstr>Литература</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Диагностика и мониторинг в деятельности педагога ДОО</dc:title>
  <dc:creator>рлв</dc:creator>
  <cp:lastModifiedBy>рлв</cp:lastModifiedBy>
  <cp:revision>35</cp:revision>
  <dcterms:created xsi:type="dcterms:W3CDTF">2018-10-16T16:37:19Z</dcterms:created>
  <dcterms:modified xsi:type="dcterms:W3CDTF">2022-06-06T15:25:15Z</dcterms:modified>
</cp:coreProperties>
</file>