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  <p:sldId id="270" r:id="rId5"/>
    <p:sldId id="260" r:id="rId6"/>
    <p:sldId id="262" r:id="rId7"/>
    <p:sldId id="265" r:id="rId8"/>
    <p:sldId id="271" r:id="rId9"/>
    <p:sldId id="272" r:id="rId10"/>
    <p:sldId id="273" r:id="rId11"/>
    <p:sldId id="274" r:id="rId1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39" autoAdjust="0"/>
    <p:restoredTop sz="94660"/>
  </p:normalViewPr>
  <p:slideViewPr>
    <p:cSldViewPr snapToGrid="0" showGuides="1">
      <p:cViewPr varScale="1">
        <p:scale>
          <a:sx n="92" d="100"/>
          <a:sy n="92" d="100"/>
        </p:scale>
        <p:origin x="348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9F60FC6-7092-43C0-9BCA-8C18F08601EC}" type="doc">
      <dgm:prSet loTypeId="urn:microsoft.com/office/officeart/2008/layout/HorizontalMultiLevelHierarchy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8214A61B-AB93-4B95-9835-814FBB10BE0E}">
      <dgm:prSet phldrT="[Текст]" custT="1"/>
      <dgm:spPr/>
      <dgm:t>
        <a:bodyPr vert="horz"/>
        <a:lstStyle/>
        <a:p>
          <a:r>
            <a:rPr lang="ru-RU" sz="2400" dirty="0" smtClean="0"/>
            <a:t>Объект независимой оценки качества образования</a:t>
          </a:r>
          <a:endParaRPr lang="ru-RU" sz="2400" dirty="0"/>
        </a:p>
      </dgm:t>
    </dgm:pt>
    <dgm:pt modelId="{E69984EB-B545-4923-9CB9-9CFC34181DE4}" type="parTrans" cxnId="{86A4FF80-7856-4921-99DD-1F19D3069681}">
      <dgm:prSet/>
      <dgm:spPr/>
      <dgm:t>
        <a:bodyPr/>
        <a:lstStyle/>
        <a:p>
          <a:endParaRPr lang="ru-RU"/>
        </a:p>
      </dgm:t>
    </dgm:pt>
    <dgm:pt modelId="{2A2A8F57-4BAE-45B1-B3B7-BC3287E21F97}" type="sibTrans" cxnId="{86A4FF80-7856-4921-99DD-1F19D3069681}">
      <dgm:prSet/>
      <dgm:spPr/>
      <dgm:t>
        <a:bodyPr/>
        <a:lstStyle/>
        <a:p>
          <a:endParaRPr lang="ru-RU"/>
        </a:p>
      </dgm:t>
    </dgm:pt>
    <dgm:pt modelId="{C592BFC2-5945-4F25-A355-F25D4A64E795}">
      <dgm:prSet phldrT="[Текст]" custT="1"/>
      <dgm:spPr/>
      <dgm:t>
        <a:bodyPr/>
        <a:lstStyle/>
        <a:p>
          <a:r>
            <a:rPr lang="ru-RU" sz="1800" dirty="0" smtClean="0"/>
            <a:t>Образовательные программы, реализуемые в ОО </a:t>
          </a:r>
          <a:endParaRPr lang="ru-RU" sz="1800" dirty="0"/>
        </a:p>
      </dgm:t>
    </dgm:pt>
    <dgm:pt modelId="{C296714C-1B6B-4681-A5AE-83A87DB49E64}" type="parTrans" cxnId="{3C27262C-33C8-46A7-BA43-4118DC2FA349}">
      <dgm:prSet/>
      <dgm:spPr/>
      <dgm:t>
        <a:bodyPr/>
        <a:lstStyle/>
        <a:p>
          <a:endParaRPr lang="ru-RU"/>
        </a:p>
      </dgm:t>
    </dgm:pt>
    <dgm:pt modelId="{B13442FB-5AE2-4E05-B968-C96E0EB68E68}" type="sibTrans" cxnId="{3C27262C-33C8-46A7-BA43-4118DC2FA349}">
      <dgm:prSet/>
      <dgm:spPr/>
      <dgm:t>
        <a:bodyPr/>
        <a:lstStyle/>
        <a:p>
          <a:endParaRPr lang="ru-RU"/>
        </a:p>
      </dgm:t>
    </dgm:pt>
    <dgm:pt modelId="{CFBC82E7-35CD-4496-A234-362AA104FD2B}">
      <dgm:prSet phldrT="[Текст]" custT="1"/>
      <dgm:spPr/>
      <dgm:t>
        <a:bodyPr/>
        <a:lstStyle/>
        <a:p>
          <a:r>
            <a:rPr lang="ru-RU" sz="1800" dirty="0" smtClean="0"/>
            <a:t>Условия реализации образовательного процесса; сайт ОО и др.</a:t>
          </a:r>
          <a:endParaRPr lang="ru-RU" sz="1800" dirty="0"/>
        </a:p>
      </dgm:t>
    </dgm:pt>
    <dgm:pt modelId="{C65D94E4-F650-4A41-AFD0-47596DDC14BF}" type="parTrans" cxnId="{325CABA7-4DAD-47BE-8B13-E6475BFEFA24}">
      <dgm:prSet/>
      <dgm:spPr/>
      <dgm:t>
        <a:bodyPr/>
        <a:lstStyle/>
        <a:p>
          <a:endParaRPr lang="ru-RU"/>
        </a:p>
      </dgm:t>
    </dgm:pt>
    <dgm:pt modelId="{9B6A9495-DD8F-47FF-A860-C89EBC37A6DE}" type="sibTrans" cxnId="{325CABA7-4DAD-47BE-8B13-E6475BFEFA24}">
      <dgm:prSet/>
      <dgm:spPr/>
      <dgm:t>
        <a:bodyPr/>
        <a:lstStyle/>
        <a:p>
          <a:endParaRPr lang="ru-RU"/>
        </a:p>
      </dgm:t>
    </dgm:pt>
    <dgm:pt modelId="{7B401346-6CA7-40E2-9E24-3827E76E6728}">
      <dgm:prSet phldrT="[Текст]" custT="1"/>
      <dgm:spPr/>
      <dgm:t>
        <a:bodyPr/>
        <a:lstStyle/>
        <a:p>
          <a:r>
            <a:rPr lang="ru-RU" sz="1800" dirty="0" smtClean="0"/>
            <a:t>Результаты освоения  детьми образовательной программы</a:t>
          </a:r>
          <a:endParaRPr lang="ru-RU" sz="1800" dirty="0"/>
        </a:p>
      </dgm:t>
    </dgm:pt>
    <dgm:pt modelId="{06C87C01-F10C-4FF0-908B-5E968F25AD0A}" type="parTrans" cxnId="{1041CEA9-DF27-4E52-8723-D109E8486883}">
      <dgm:prSet/>
      <dgm:spPr/>
      <dgm:t>
        <a:bodyPr/>
        <a:lstStyle/>
        <a:p>
          <a:endParaRPr lang="ru-RU"/>
        </a:p>
      </dgm:t>
    </dgm:pt>
    <dgm:pt modelId="{499A9B3A-A978-4DAF-B9B5-6FCF3FEF289A}" type="sibTrans" cxnId="{1041CEA9-DF27-4E52-8723-D109E8486883}">
      <dgm:prSet/>
      <dgm:spPr/>
      <dgm:t>
        <a:bodyPr/>
        <a:lstStyle/>
        <a:p>
          <a:endParaRPr lang="ru-RU"/>
        </a:p>
      </dgm:t>
    </dgm:pt>
    <dgm:pt modelId="{0B9F7ED5-8777-4B61-B8A9-578756D47E14}" type="pres">
      <dgm:prSet presAssocID="{29F60FC6-7092-43C0-9BCA-8C18F08601EC}" presName="Name0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55F848DE-B438-4EEC-9A9B-FE2D043837D7}" type="pres">
      <dgm:prSet presAssocID="{8214A61B-AB93-4B95-9835-814FBB10BE0E}" presName="root1" presStyleCnt="0"/>
      <dgm:spPr/>
    </dgm:pt>
    <dgm:pt modelId="{0070EB51-BBA3-4C61-902B-90FA5B3AE4E3}" type="pres">
      <dgm:prSet presAssocID="{8214A61B-AB93-4B95-9835-814FBB10BE0E}" presName="LevelOneTextNode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51754F6A-A558-470E-8C16-7B7BA7DD725F}" type="pres">
      <dgm:prSet presAssocID="{8214A61B-AB93-4B95-9835-814FBB10BE0E}" presName="level2hierChild" presStyleCnt="0"/>
      <dgm:spPr/>
    </dgm:pt>
    <dgm:pt modelId="{D66EFFF9-908E-40B5-9112-6C824A5FF348}" type="pres">
      <dgm:prSet presAssocID="{C296714C-1B6B-4681-A5AE-83A87DB49E64}" presName="conn2-1" presStyleLbl="parChTrans1D2" presStyleIdx="0" presStyleCnt="3"/>
      <dgm:spPr/>
      <dgm:t>
        <a:bodyPr/>
        <a:lstStyle/>
        <a:p>
          <a:endParaRPr lang="ru-RU"/>
        </a:p>
      </dgm:t>
    </dgm:pt>
    <dgm:pt modelId="{B58C5A79-01F2-431D-9EA4-0E59DFC04D71}" type="pres">
      <dgm:prSet presAssocID="{C296714C-1B6B-4681-A5AE-83A87DB49E64}" presName="connTx" presStyleLbl="parChTrans1D2" presStyleIdx="0" presStyleCnt="3"/>
      <dgm:spPr/>
      <dgm:t>
        <a:bodyPr/>
        <a:lstStyle/>
        <a:p>
          <a:endParaRPr lang="ru-RU"/>
        </a:p>
      </dgm:t>
    </dgm:pt>
    <dgm:pt modelId="{629B99B9-3028-43CB-8170-925A4B648EAF}" type="pres">
      <dgm:prSet presAssocID="{C592BFC2-5945-4F25-A355-F25D4A64E795}" presName="root2" presStyleCnt="0"/>
      <dgm:spPr/>
    </dgm:pt>
    <dgm:pt modelId="{651C92BC-1DE3-48C4-B329-C8B9FA45F7B2}" type="pres">
      <dgm:prSet presAssocID="{C592BFC2-5945-4F25-A355-F25D4A64E795}" presName="LevelTwoTextNode" presStyleLbl="node2" presStyleIdx="0" presStyleCnt="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20FA2CEA-65C4-4B41-B21D-B904D08F08EC}" type="pres">
      <dgm:prSet presAssocID="{C592BFC2-5945-4F25-A355-F25D4A64E795}" presName="level3hierChild" presStyleCnt="0"/>
      <dgm:spPr/>
    </dgm:pt>
    <dgm:pt modelId="{83519913-C5CB-4A6F-8C56-8A2C738403B4}" type="pres">
      <dgm:prSet presAssocID="{C65D94E4-F650-4A41-AFD0-47596DDC14BF}" presName="conn2-1" presStyleLbl="parChTrans1D2" presStyleIdx="1" presStyleCnt="3"/>
      <dgm:spPr/>
      <dgm:t>
        <a:bodyPr/>
        <a:lstStyle/>
        <a:p>
          <a:endParaRPr lang="ru-RU"/>
        </a:p>
      </dgm:t>
    </dgm:pt>
    <dgm:pt modelId="{10A238F8-24AE-450B-BD7A-CBC96E522990}" type="pres">
      <dgm:prSet presAssocID="{C65D94E4-F650-4A41-AFD0-47596DDC14BF}" presName="connTx" presStyleLbl="parChTrans1D2" presStyleIdx="1" presStyleCnt="3"/>
      <dgm:spPr/>
      <dgm:t>
        <a:bodyPr/>
        <a:lstStyle/>
        <a:p>
          <a:endParaRPr lang="ru-RU"/>
        </a:p>
      </dgm:t>
    </dgm:pt>
    <dgm:pt modelId="{91A80BB7-4372-4C40-B95C-929ACAAC61EA}" type="pres">
      <dgm:prSet presAssocID="{CFBC82E7-35CD-4496-A234-362AA104FD2B}" presName="root2" presStyleCnt="0"/>
      <dgm:spPr/>
    </dgm:pt>
    <dgm:pt modelId="{9C4155C4-565D-4A62-AAE9-FAB3FF84D89D}" type="pres">
      <dgm:prSet presAssocID="{CFBC82E7-35CD-4496-A234-362AA104FD2B}" presName="LevelTwoTextNode" presStyleLbl="node2" presStyleIdx="1" presStyleCnt="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70651AAF-4BEA-4831-B0A7-997FB50807A6}" type="pres">
      <dgm:prSet presAssocID="{CFBC82E7-35CD-4496-A234-362AA104FD2B}" presName="level3hierChild" presStyleCnt="0"/>
      <dgm:spPr/>
    </dgm:pt>
    <dgm:pt modelId="{A0B59BF3-5C57-4BA8-8C31-C42C362FE680}" type="pres">
      <dgm:prSet presAssocID="{06C87C01-F10C-4FF0-908B-5E968F25AD0A}" presName="conn2-1" presStyleLbl="parChTrans1D2" presStyleIdx="2" presStyleCnt="3"/>
      <dgm:spPr/>
      <dgm:t>
        <a:bodyPr/>
        <a:lstStyle/>
        <a:p>
          <a:endParaRPr lang="ru-RU"/>
        </a:p>
      </dgm:t>
    </dgm:pt>
    <dgm:pt modelId="{07C8AEB5-30EC-4919-8009-F3E18D2CB91D}" type="pres">
      <dgm:prSet presAssocID="{06C87C01-F10C-4FF0-908B-5E968F25AD0A}" presName="connTx" presStyleLbl="parChTrans1D2" presStyleIdx="2" presStyleCnt="3"/>
      <dgm:spPr/>
      <dgm:t>
        <a:bodyPr/>
        <a:lstStyle/>
        <a:p>
          <a:endParaRPr lang="ru-RU"/>
        </a:p>
      </dgm:t>
    </dgm:pt>
    <dgm:pt modelId="{36486D99-FF0A-4599-BE89-B2EDEA74A3D5}" type="pres">
      <dgm:prSet presAssocID="{7B401346-6CA7-40E2-9E24-3827E76E6728}" presName="root2" presStyleCnt="0"/>
      <dgm:spPr/>
    </dgm:pt>
    <dgm:pt modelId="{024BF09A-7592-481D-94D0-B28553935312}" type="pres">
      <dgm:prSet presAssocID="{7B401346-6CA7-40E2-9E24-3827E76E6728}" presName="LevelTwoTextNode" presStyleLbl="node2" presStyleIdx="2" presStyleCnt="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E9F0F8DB-FAAB-4E97-A38D-649F0F00F56B}" type="pres">
      <dgm:prSet presAssocID="{7B401346-6CA7-40E2-9E24-3827E76E6728}" presName="level3hierChild" presStyleCnt="0"/>
      <dgm:spPr/>
    </dgm:pt>
  </dgm:ptLst>
  <dgm:cxnLst>
    <dgm:cxn modelId="{95ED3DC1-FF03-4CDE-A2D8-59DAF3150271}" type="presOf" srcId="{8214A61B-AB93-4B95-9835-814FBB10BE0E}" destId="{0070EB51-BBA3-4C61-902B-90FA5B3AE4E3}" srcOrd="0" destOrd="0" presId="urn:microsoft.com/office/officeart/2008/layout/HorizontalMultiLevelHierarchy"/>
    <dgm:cxn modelId="{F3FA36C9-B1D4-4780-81BF-3A7832226EEC}" type="presOf" srcId="{C296714C-1B6B-4681-A5AE-83A87DB49E64}" destId="{B58C5A79-01F2-431D-9EA4-0E59DFC04D71}" srcOrd="1" destOrd="0" presId="urn:microsoft.com/office/officeart/2008/layout/HorizontalMultiLevelHierarchy"/>
    <dgm:cxn modelId="{1041CEA9-DF27-4E52-8723-D109E8486883}" srcId="{8214A61B-AB93-4B95-9835-814FBB10BE0E}" destId="{7B401346-6CA7-40E2-9E24-3827E76E6728}" srcOrd="2" destOrd="0" parTransId="{06C87C01-F10C-4FF0-908B-5E968F25AD0A}" sibTransId="{499A9B3A-A978-4DAF-B9B5-6FCF3FEF289A}"/>
    <dgm:cxn modelId="{4E22C004-5BF8-48BA-A21A-28EC2018B3C9}" type="presOf" srcId="{C65D94E4-F650-4A41-AFD0-47596DDC14BF}" destId="{10A238F8-24AE-450B-BD7A-CBC96E522990}" srcOrd="1" destOrd="0" presId="urn:microsoft.com/office/officeart/2008/layout/HorizontalMultiLevelHierarchy"/>
    <dgm:cxn modelId="{86A4FF80-7856-4921-99DD-1F19D3069681}" srcId="{29F60FC6-7092-43C0-9BCA-8C18F08601EC}" destId="{8214A61B-AB93-4B95-9835-814FBB10BE0E}" srcOrd="0" destOrd="0" parTransId="{E69984EB-B545-4923-9CB9-9CFC34181DE4}" sibTransId="{2A2A8F57-4BAE-45B1-B3B7-BC3287E21F97}"/>
    <dgm:cxn modelId="{170D3011-25C9-4581-8588-3D2A05E77FE0}" type="presOf" srcId="{C592BFC2-5945-4F25-A355-F25D4A64E795}" destId="{651C92BC-1DE3-48C4-B329-C8B9FA45F7B2}" srcOrd="0" destOrd="0" presId="urn:microsoft.com/office/officeart/2008/layout/HorizontalMultiLevelHierarchy"/>
    <dgm:cxn modelId="{3C27262C-33C8-46A7-BA43-4118DC2FA349}" srcId="{8214A61B-AB93-4B95-9835-814FBB10BE0E}" destId="{C592BFC2-5945-4F25-A355-F25D4A64E795}" srcOrd="0" destOrd="0" parTransId="{C296714C-1B6B-4681-A5AE-83A87DB49E64}" sibTransId="{B13442FB-5AE2-4E05-B968-C96E0EB68E68}"/>
    <dgm:cxn modelId="{C04A64EF-FC5C-4C9A-8162-5CCC62CF6239}" type="presOf" srcId="{06C87C01-F10C-4FF0-908B-5E968F25AD0A}" destId="{A0B59BF3-5C57-4BA8-8C31-C42C362FE680}" srcOrd="0" destOrd="0" presId="urn:microsoft.com/office/officeart/2008/layout/HorizontalMultiLevelHierarchy"/>
    <dgm:cxn modelId="{89C18D3B-5433-4550-8BB4-5EE3A56F4F43}" type="presOf" srcId="{C296714C-1B6B-4681-A5AE-83A87DB49E64}" destId="{D66EFFF9-908E-40B5-9112-6C824A5FF348}" srcOrd="0" destOrd="0" presId="urn:microsoft.com/office/officeart/2008/layout/HorizontalMultiLevelHierarchy"/>
    <dgm:cxn modelId="{87DEF42A-D812-491E-BC1E-D55E89D8795F}" type="presOf" srcId="{06C87C01-F10C-4FF0-908B-5E968F25AD0A}" destId="{07C8AEB5-30EC-4919-8009-F3E18D2CB91D}" srcOrd="1" destOrd="0" presId="urn:microsoft.com/office/officeart/2008/layout/HorizontalMultiLevelHierarchy"/>
    <dgm:cxn modelId="{A49DC8C0-8E0D-4139-B656-7E6A09D93986}" type="presOf" srcId="{C65D94E4-F650-4A41-AFD0-47596DDC14BF}" destId="{83519913-C5CB-4A6F-8C56-8A2C738403B4}" srcOrd="0" destOrd="0" presId="urn:microsoft.com/office/officeart/2008/layout/HorizontalMultiLevelHierarchy"/>
    <dgm:cxn modelId="{26E1EF77-C1BD-42B1-87F9-6B98C742CEB6}" type="presOf" srcId="{CFBC82E7-35CD-4496-A234-362AA104FD2B}" destId="{9C4155C4-565D-4A62-AAE9-FAB3FF84D89D}" srcOrd="0" destOrd="0" presId="urn:microsoft.com/office/officeart/2008/layout/HorizontalMultiLevelHierarchy"/>
    <dgm:cxn modelId="{98E2DFA1-6E7D-42A5-A027-23788CC08643}" type="presOf" srcId="{29F60FC6-7092-43C0-9BCA-8C18F08601EC}" destId="{0B9F7ED5-8777-4B61-B8A9-578756D47E14}" srcOrd="0" destOrd="0" presId="urn:microsoft.com/office/officeart/2008/layout/HorizontalMultiLevelHierarchy"/>
    <dgm:cxn modelId="{4FA0F2DA-D3D1-405D-9CD0-3889AC1906AA}" type="presOf" srcId="{7B401346-6CA7-40E2-9E24-3827E76E6728}" destId="{024BF09A-7592-481D-94D0-B28553935312}" srcOrd="0" destOrd="0" presId="urn:microsoft.com/office/officeart/2008/layout/HorizontalMultiLevelHierarchy"/>
    <dgm:cxn modelId="{325CABA7-4DAD-47BE-8B13-E6475BFEFA24}" srcId="{8214A61B-AB93-4B95-9835-814FBB10BE0E}" destId="{CFBC82E7-35CD-4496-A234-362AA104FD2B}" srcOrd="1" destOrd="0" parTransId="{C65D94E4-F650-4A41-AFD0-47596DDC14BF}" sibTransId="{9B6A9495-DD8F-47FF-A860-C89EBC37A6DE}"/>
    <dgm:cxn modelId="{6CA6996A-98F2-4059-BFFC-C71E1B3FFCCA}" type="presParOf" srcId="{0B9F7ED5-8777-4B61-B8A9-578756D47E14}" destId="{55F848DE-B438-4EEC-9A9B-FE2D043837D7}" srcOrd="0" destOrd="0" presId="urn:microsoft.com/office/officeart/2008/layout/HorizontalMultiLevelHierarchy"/>
    <dgm:cxn modelId="{417931C2-183B-4F68-9AA8-0A9FA97FC12A}" type="presParOf" srcId="{55F848DE-B438-4EEC-9A9B-FE2D043837D7}" destId="{0070EB51-BBA3-4C61-902B-90FA5B3AE4E3}" srcOrd="0" destOrd="0" presId="urn:microsoft.com/office/officeart/2008/layout/HorizontalMultiLevelHierarchy"/>
    <dgm:cxn modelId="{6B4BD432-75D3-42F6-A45D-270FD4D1DC68}" type="presParOf" srcId="{55F848DE-B438-4EEC-9A9B-FE2D043837D7}" destId="{51754F6A-A558-470E-8C16-7B7BA7DD725F}" srcOrd="1" destOrd="0" presId="urn:microsoft.com/office/officeart/2008/layout/HorizontalMultiLevelHierarchy"/>
    <dgm:cxn modelId="{D0BAE389-6850-425D-A788-683123BDD4C5}" type="presParOf" srcId="{51754F6A-A558-470E-8C16-7B7BA7DD725F}" destId="{D66EFFF9-908E-40B5-9112-6C824A5FF348}" srcOrd="0" destOrd="0" presId="urn:microsoft.com/office/officeart/2008/layout/HorizontalMultiLevelHierarchy"/>
    <dgm:cxn modelId="{11C151F8-6C02-4CB7-944B-0BBDC24E4059}" type="presParOf" srcId="{D66EFFF9-908E-40B5-9112-6C824A5FF348}" destId="{B58C5A79-01F2-431D-9EA4-0E59DFC04D71}" srcOrd="0" destOrd="0" presId="urn:microsoft.com/office/officeart/2008/layout/HorizontalMultiLevelHierarchy"/>
    <dgm:cxn modelId="{D9F59DB0-C942-411B-B121-088AECFC3557}" type="presParOf" srcId="{51754F6A-A558-470E-8C16-7B7BA7DD725F}" destId="{629B99B9-3028-43CB-8170-925A4B648EAF}" srcOrd="1" destOrd="0" presId="urn:microsoft.com/office/officeart/2008/layout/HorizontalMultiLevelHierarchy"/>
    <dgm:cxn modelId="{47419A13-B4BA-4A41-BA90-89CA27A02C28}" type="presParOf" srcId="{629B99B9-3028-43CB-8170-925A4B648EAF}" destId="{651C92BC-1DE3-48C4-B329-C8B9FA45F7B2}" srcOrd="0" destOrd="0" presId="urn:microsoft.com/office/officeart/2008/layout/HorizontalMultiLevelHierarchy"/>
    <dgm:cxn modelId="{B9A3FE20-1753-47AC-9FFD-17FEBC770ADC}" type="presParOf" srcId="{629B99B9-3028-43CB-8170-925A4B648EAF}" destId="{20FA2CEA-65C4-4B41-B21D-B904D08F08EC}" srcOrd="1" destOrd="0" presId="urn:microsoft.com/office/officeart/2008/layout/HorizontalMultiLevelHierarchy"/>
    <dgm:cxn modelId="{D93FE31B-B113-4A6E-8738-BAC664D95DE3}" type="presParOf" srcId="{51754F6A-A558-470E-8C16-7B7BA7DD725F}" destId="{83519913-C5CB-4A6F-8C56-8A2C738403B4}" srcOrd="2" destOrd="0" presId="urn:microsoft.com/office/officeart/2008/layout/HorizontalMultiLevelHierarchy"/>
    <dgm:cxn modelId="{05F4CAE9-4F23-45C6-A20E-77137E1529F0}" type="presParOf" srcId="{83519913-C5CB-4A6F-8C56-8A2C738403B4}" destId="{10A238F8-24AE-450B-BD7A-CBC96E522990}" srcOrd="0" destOrd="0" presId="urn:microsoft.com/office/officeart/2008/layout/HorizontalMultiLevelHierarchy"/>
    <dgm:cxn modelId="{170A9E57-BC60-4D70-B76E-16DBF788960F}" type="presParOf" srcId="{51754F6A-A558-470E-8C16-7B7BA7DD725F}" destId="{91A80BB7-4372-4C40-B95C-929ACAAC61EA}" srcOrd="3" destOrd="0" presId="urn:microsoft.com/office/officeart/2008/layout/HorizontalMultiLevelHierarchy"/>
    <dgm:cxn modelId="{BAA6DDFD-B27E-4D64-89F3-D77EBC9D81CB}" type="presParOf" srcId="{91A80BB7-4372-4C40-B95C-929ACAAC61EA}" destId="{9C4155C4-565D-4A62-AAE9-FAB3FF84D89D}" srcOrd="0" destOrd="0" presId="urn:microsoft.com/office/officeart/2008/layout/HorizontalMultiLevelHierarchy"/>
    <dgm:cxn modelId="{6A63C2E9-AE9E-43EC-A8A1-BA95C9313ABE}" type="presParOf" srcId="{91A80BB7-4372-4C40-B95C-929ACAAC61EA}" destId="{70651AAF-4BEA-4831-B0A7-997FB50807A6}" srcOrd="1" destOrd="0" presId="urn:microsoft.com/office/officeart/2008/layout/HorizontalMultiLevelHierarchy"/>
    <dgm:cxn modelId="{B7EF8BB6-47C4-4D9B-95C5-380A939F7858}" type="presParOf" srcId="{51754F6A-A558-470E-8C16-7B7BA7DD725F}" destId="{A0B59BF3-5C57-4BA8-8C31-C42C362FE680}" srcOrd="4" destOrd="0" presId="urn:microsoft.com/office/officeart/2008/layout/HorizontalMultiLevelHierarchy"/>
    <dgm:cxn modelId="{2DDB2A8A-693C-4226-9677-8765AEAA32B4}" type="presParOf" srcId="{A0B59BF3-5C57-4BA8-8C31-C42C362FE680}" destId="{07C8AEB5-30EC-4919-8009-F3E18D2CB91D}" srcOrd="0" destOrd="0" presId="urn:microsoft.com/office/officeart/2008/layout/HorizontalMultiLevelHierarchy"/>
    <dgm:cxn modelId="{CA1C0E08-F394-42EE-8045-0E9787067892}" type="presParOf" srcId="{51754F6A-A558-470E-8C16-7B7BA7DD725F}" destId="{36486D99-FF0A-4599-BE89-B2EDEA74A3D5}" srcOrd="5" destOrd="0" presId="urn:microsoft.com/office/officeart/2008/layout/HorizontalMultiLevelHierarchy"/>
    <dgm:cxn modelId="{AEDCF34F-C7F8-4C6E-8BBB-B21A1ACEEA20}" type="presParOf" srcId="{36486D99-FF0A-4599-BE89-B2EDEA74A3D5}" destId="{024BF09A-7592-481D-94D0-B28553935312}" srcOrd="0" destOrd="0" presId="urn:microsoft.com/office/officeart/2008/layout/HorizontalMultiLevelHierarchy"/>
    <dgm:cxn modelId="{35AC7F53-3973-4B43-BCE7-437A4257B896}" type="presParOf" srcId="{36486D99-FF0A-4599-BE89-B2EDEA74A3D5}" destId="{E9F0F8DB-FAAB-4E97-A38D-649F0F00F56B}" srcOrd="1" destOrd="0" presId="urn:microsoft.com/office/officeart/2008/layout/HorizontalMultiLevelHierarchy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0B59BF3-5C57-4BA8-8C31-C42C362FE680}">
      <dsp:nvSpPr>
        <dsp:cNvPr id="0" name=""/>
        <dsp:cNvSpPr/>
      </dsp:nvSpPr>
      <dsp:spPr>
        <a:xfrm>
          <a:off x="2648358" y="2170353"/>
          <a:ext cx="541025" cy="103091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70512" y="0"/>
              </a:lnTo>
              <a:lnTo>
                <a:pt x="270512" y="1030917"/>
              </a:lnTo>
              <a:lnTo>
                <a:pt x="541025" y="1030917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2889764" y="2656705"/>
        <a:ext cx="58212" cy="58212"/>
      </dsp:txXfrm>
    </dsp:sp>
    <dsp:sp modelId="{83519913-C5CB-4A6F-8C56-8A2C738403B4}">
      <dsp:nvSpPr>
        <dsp:cNvPr id="0" name=""/>
        <dsp:cNvSpPr/>
      </dsp:nvSpPr>
      <dsp:spPr>
        <a:xfrm>
          <a:off x="2648358" y="2124632"/>
          <a:ext cx="541025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541025" y="4572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2905345" y="2156827"/>
        <a:ext cx="27051" cy="27051"/>
      </dsp:txXfrm>
    </dsp:sp>
    <dsp:sp modelId="{D66EFFF9-908E-40B5-9112-6C824A5FF348}">
      <dsp:nvSpPr>
        <dsp:cNvPr id="0" name=""/>
        <dsp:cNvSpPr/>
      </dsp:nvSpPr>
      <dsp:spPr>
        <a:xfrm>
          <a:off x="2648358" y="1139435"/>
          <a:ext cx="541025" cy="1030917"/>
        </a:xfrm>
        <a:custGeom>
          <a:avLst/>
          <a:gdLst/>
          <a:ahLst/>
          <a:cxnLst/>
          <a:rect l="0" t="0" r="0" b="0"/>
          <a:pathLst>
            <a:path>
              <a:moveTo>
                <a:pt x="0" y="1030917"/>
              </a:moveTo>
              <a:lnTo>
                <a:pt x="270512" y="1030917"/>
              </a:lnTo>
              <a:lnTo>
                <a:pt x="270512" y="0"/>
              </a:lnTo>
              <a:lnTo>
                <a:pt x="541025" y="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2889764" y="1625787"/>
        <a:ext cx="58212" cy="58212"/>
      </dsp:txXfrm>
    </dsp:sp>
    <dsp:sp modelId="{0070EB51-BBA3-4C61-902B-90FA5B3AE4E3}">
      <dsp:nvSpPr>
        <dsp:cNvPr id="0" name=""/>
        <dsp:cNvSpPr/>
      </dsp:nvSpPr>
      <dsp:spPr>
        <a:xfrm rot="16200000">
          <a:off x="65638" y="1757985"/>
          <a:ext cx="4340706" cy="82473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Объект независимой оценки качества образования</a:t>
          </a:r>
          <a:endParaRPr lang="ru-RU" sz="2400" kern="1200" dirty="0"/>
        </a:p>
      </dsp:txBody>
      <dsp:txXfrm>
        <a:off x="65638" y="1757985"/>
        <a:ext cx="4340706" cy="824734"/>
      </dsp:txXfrm>
    </dsp:sp>
    <dsp:sp modelId="{651C92BC-1DE3-48C4-B329-C8B9FA45F7B2}">
      <dsp:nvSpPr>
        <dsp:cNvPr id="0" name=""/>
        <dsp:cNvSpPr/>
      </dsp:nvSpPr>
      <dsp:spPr>
        <a:xfrm>
          <a:off x="3189383" y="727068"/>
          <a:ext cx="2705127" cy="82473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Образовательные программы, реализуемые в ОО </a:t>
          </a:r>
          <a:endParaRPr lang="ru-RU" sz="1800" kern="1200" dirty="0"/>
        </a:p>
      </dsp:txBody>
      <dsp:txXfrm>
        <a:off x="3189383" y="727068"/>
        <a:ext cx="2705127" cy="824734"/>
      </dsp:txXfrm>
    </dsp:sp>
    <dsp:sp modelId="{9C4155C4-565D-4A62-AAE9-FAB3FF84D89D}">
      <dsp:nvSpPr>
        <dsp:cNvPr id="0" name=""/>
        <dsp:cNvSpPr/>
      </dsp:nvSpPr>
      <dsp:spPr>
        <a:xfrm>
          <a:off x="3189383" y="1757985"/>
          <a:ext cx="2705127" cy="82473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Условия реализации образовательного процесса; сайт ОО и др.</a:t>
          </a:r>
          <a:endParaRPr lang="ru-RU" sz="1800" kern="1200" dirty="0"/>
        </a:p>
      </dsp:txBody>
      <dsp:txXfrm>
        <a:off x="3189383" y="1757985"/>
        <a:ext cx="2705127" cy="824734"/>
      </dsp:txXfrm>
    </dsp:sp>
    <dsp:sp modelId="{024BF09A-7592-481D-94D0-B28553935312}">
      <dsp:nvSpPr>
        <dsp:cNvPr id="0" name=""/>
        <dsp:cNvSpPr/>
      </dsp:nvSpPr>
      <dsp:spPr>
        <a:xfrm>
          <a:off x="3189383" y="2788903"/>
          <a:ext cx="2705127" cy="82473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Результаты освоения  детьми образовательной программы</a:t>
          </a:r>
          <a:endParaRPr lang="ru-RU" sz="1800" kern="1200" dirty="0"/>
        </a:p>
      </dsp:txBody>
      <dsp:txXfrm>
        <a:off x="3189383" y="2788903"/>
        <a:ext cx="2705127" cy="8247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rot="270" type="rect" r:blip="">
                  <dgm:adjLst/>
                </dgm:shape>
              </dgm:if>
              <dgm:else name="Name11">
                <dgm:shape xmlns:r="http://schemas.openxmlformats.org/officeDocument/2006/relationships" rot="90" type="rect" r:blip="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  <dgm:param type="connRout" val="bend"/>
                      </dgm:alg>
                    </dgm:if>
                    <dgm:else name="Name18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  <dgm:param type="connRout" val="bend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5C2923-60B9-46B0-9F18-3A7BA0221057}" type="datetimeFigureOut">
              <a:rPr lang="ru-RU" smtClean="0"/>
              <a:t>06.06.2022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DF4EA3-16D0-42C7-9460-CEED1ADC5FF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671664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5C2923-60B9-46B0-9F18-3A7BA0221057}" type="datetimeFigureOut">
              <a:rPr lang="ru-RU" smtClean="0"/>
              <a:t>06.06.2022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DF4EA3-16D0-42C7-9460-CEED1ADC5FF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00881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5C2923-60B9-46B0-9F18-3A7BA0221057}" type="datetimeFigureOut">
              <a:rPr lang="ru-RU" smtClean="0"/>
              <a:t>06.06.2022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DF4EA3-16D0-42C7-9460-CEED1ADC5FF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642447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5C2923-60B9-46B0-9F18-3A7BA0221057}" type="datetimeFigureOut">
              <a:rPr lang="ru-RU" smtClean="0"/>
              <a:t>06.06.2022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DF4EA3-16D0-42C7-9460-CEED1ADC5FF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593925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5C2923-60B9-46B0-9F18-3A7BA0221057}" type="datetimeFigureOut">
              <a:rPr lang="ru-RU" smtClean="0"/>
              <a:t>06.06.2022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DF4EA3-16D0-42C7-9460-CEED1ADC5FF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146319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5C2923-60B9-46B0-9F18-3A7BA0221057}" type="datetimeFigureOut">
              <a:rPr lang="ru-RU" smtClean="0"/>
              <a:t>06.06.2022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DF4EA3-16D0-42C7-9460-CEED1ADC5FF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03720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5C2923-60B9-46B0-9F18-3A7BA0221057}" type="datetimeFigureOut">
              <a:rPr lang="ru-RU" smtClean="0"/>
              <a:t>06.06.2022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DF4EA3-16D0-42C7-9460-CEED1ADC5FF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49304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5C2923-60B9-46B0-9F18-3A7BA0221057}" type="datetimeFigureOut">
              <a:rPr lang="ru-RU" smtClean="0"/>
              <a:t>06.06.2022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DF4EA3-16D0-42C7-9460-CEED1ADC5FF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096468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5C2923-60B9-46B0-9F18-3A7BA0221057}" type="datetimeFigureOut">
              <a:rPr lang="ru-RU" smtClean="0"/>
              <a:t>06.06.2022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DF4EA3-16D0-42C7-9460-CEED1ADC5FF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444487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5C2923-60B9-46B0-9F18-3A7BA0221057}" type="datetimeFigureOut">
              <a:rPr lang="ru-RU" smtClean="0"/>
              <a:t>06.06.2022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DF4EA3-16D0-42C7-9460-CEED1ADC5FF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076267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5C2923-60B9-46B0-9F18-3A7BA0221057}" type="datetimeFigureOut">
              <a:rPr lang="ru-RU" smtClean="0"/>
              <a:t>06.06.2022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DF4EA3-16D0-42C7-9460-CEED1ADC5FF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398904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5C2923-60B9-46B0-9F18-3A7BA0221057}" type="datetimeFigureOut">
              <a:rPr lang="ru-RU" smtClean="0"/>
              <a:t>06.06.2022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DF4EA3-16D0-42C7-9460-CEED1ADC5FF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713608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ardon3.tvoysadik.ru/?section_id=769&amp;" TargetMode="External"/><Relationship Id="rId2" Type="http://schemas.openxmlformats.org/officeDocument/2006/relationships/hyperlink" Target="http://www.gouo.ru/AZBUKA_GOU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635431"/>
            <a:ext cx="9144000" cy="2874532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  <p:txBody>
          <a:bodyPr>
            <a:normAutofit fontScale="90000"/>
          </a:bodyPr>
          <a:lstStyle/>
          <a:p>
            <a:r>
              <a:rPr lang="ru-RU" sz="4000" dirty="0" smtClean="0"/>
              <a:t/>
            </a:r>
            <a:br>
              <a:rPr lang="ru-RU" sz="4000" dirty="0" smtClean="0"/>
            </a:br>
            <a:r>
              <a:rPr lang="ru-RU" sz="4000" dirty="0"/>
              <a:t>Общественный контроль в сфере образования</a:t>
            </a:r>
            <a:br>
              <a:rPr lang="ru-RU" sz="4000" dirty="0"/>
            </a:br>
            <a:r>
              <a:rPr lang="ru-RU" sz="4000" dirty="0"/>
              <a:t/>
            </a:r>
            <a:br>
              <a:rPr lang="ru-RU" sz="4000" dirty="0"/>
            </a:br>
            <a:r>
              <a:rPr lang="ru-RU" sz="4000" dirty="0" smtClean="0"/>
              <a:t/>
            </a:r>
            <a:br>
              <a:rPr lang="ru-RU" sz="4000" dirty="0" smtClean="0"/>
            </a:b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  <p:txBody>
          <a:bodyPr/>
          <a:lstStyle/>
          <a:p>
            <a:r>
              <a:rPr lang="ru-RU" dirty="0" smtClean="0"/>
              <a:t>Корепанова Марина </a:t>
            </a:r>
            <a:r>
              <a:rPr lang="ru-RU" dirty="0" smtClean="0"/>
              <a:t>Васильевна,</a:t>
            </a:r>
          </a:p>
          <a:p>
            <a:r>
              <a:rPr lang="ru-RU" smtClean="0"/>
              <a:t>доктор </a:t>
            </a:r>
            <a:r>
              <a:rPr lang="ru-RU" dirty="0" smtClean="0"/>
              <a:t>педагогических наук, профессор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370061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139486"/>
            <a:ext cx="10515600" cy="1146874"/>
          </a:xfrm>
        </p:spPr>
        <p:txBody>
          <a:bodyPr>
            <a:normAutofit/>
          </a:bodyPr>
          <a:lstStyle/>
          <a:p>
            <a:pPr algn="ctr">
              <a:lnSpc>
                <a:spcPct val="100000"/>
              </a:lnSpc>
            </a:pPr>
            <a:r>
              <a:rPr lang="ru-RU" sz="24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План</a:t>
            </a:r>
            <a:endParaRPr lang="ru-RU" sz="24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286360"/>
            <a:ext cx="10515600" cy="5687877"/>
          </a:xfrm>
        </p:spPr>
        <p:txBody>
          <a:bodyPr>
            <a:noAutofit/>
          </a:bodyPr>
          <a:lstStyle/>
          <a:p>
            <a:pPr marL="342900" indent="-342900">
              <a:buAutoNum type="arabicPeriod"/>
            </a:pP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Независимая 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оценка качества образования – 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действенный общественный 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механизм контроля качества 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образования</a:t>
            </a:r>
          </a:p>
          <a:p>
            <a:pPr marL="342900" indent="-342900">
              <a:buAutoNum type="arabicPeriod"/>
            </a:pP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Нормативно-правовое обеспечение мероприятий по 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независимой оценке 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качества 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образования</a:t>
            </a:r>
          </a:p>
          <a:p>
            <a:pPr marL="342900" indent="-342900">
              <a:buAutoNum type="arabicPeriod"/>
            </a:pP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Общественный контроль в сфере образования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147003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145473"/>
            <a:ext cx="10515600" cy="1049483"/>
          </a:xfrm>
        </p:spPr>
        <p:txBody>
          <a:bodyPr>
            <a:normAutofit fontScale="90000"/>
          </a:bodyPr>
          <a:lstStyle/>
          <a:p>
            <a:pPr algn="ctr">
              <a:lnSpc>
                <a:spcPct val="100000"/>
              </a:lnSpc>
            </a:pPr>
            <a:r>
              <a:rPr lang="ru-RU" sz="27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7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7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ru-RU" sz="27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Независимая оценка качества образования – действенный общественный механизм контроля качества образования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402773"/>
            <a:ext cx="10515600" cy="5320145"/>
          </a:xfrm>
        </p:spPr>
        <p:txBody>
          <a:bodyPr>
            <a:norm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</a:pPr>
            <a:r>
              <a:rPr lang="ru-RU" sz="1800" dirty="0"/>
              <a:t>Создание независимой и всесторонней системы оценки качества </a:t>
            </a:r>
            <a:r>
              <a:rPr lang="ru-RU" sz="1800" dirty="0" smtClean="0"/>
              <a:t>работы образовательных </a:t>
            </a:r>
            <a:r>
              <a:rPr lang="ru-RU" sz="1800" dirty="0"/>
              <a:t>организаций различного уровня – одно из </a:t>
            </a:r>
            <a:r>
              <a:rPr lang="ru-RU" sz="1800" dirty="0" smtClean="0"/>
              <a:t>приоритетных направлений государственной </a:t>
            </a:r>
            <a:r>
              <a:rPr lang="ru-RU" sz="1800" dirty="0"/>
              <a:t>политики в образовательной сфере. С </a:t>
            </a:r>
            <a:r>
              <a:rPr lang="ru-RU" sz="1800" dirty="0" smtClean="0"/>
              <a:t>переходом на </a:t>
            </a:r>
            <a:r>
              <a:rPr lang="ru-RU" sz="1800" dirty="0"/>
              <a:t>новые образовательные стандарты существенно расширились </a:t>
            </a:r>
            <a:r>
              <a:rPr lang="ru-RU" sz="1800" dirty="0" smtClean="0"/>
              <a:t>возможности общественного </a:t>
            </a:r>
            <a:r>
              <a:rPr lang="ru-RU" sz="1800" dirty="0"/>
              <a:t>участия как в управлении образованием, так и оценке </a:t>
            </a:r>
            <a:r>
              <a:rPr lang="ru-RU" sz="1800" dirty="0" smtClean="0"/>
              <a:t>его качества</a:t>
            </a:r>
            <a:r>
              <a:rPr lang="ru-RU" sz="1800" dirty="0"/>
              <a:t>. Участие в этой работе могут принимать общественные </a:t>
            </a:r>
            <a:r>
              <a:rPr lang="ru-RU" sz="1800" dirty="0" smtClean="0"/>
              <a:t>и общественно-профессиональные </a:t>
            </a:r>
            <a:r>
              <a:rPr lang="ru-RU" sz="1800" dirty="0"/>
              <a:t>объединения, </a:t>
            </a:r>
            <a:r>
              <a:rPr lang="ru-RU" sz="1800" dirty="0" smtClean="0"/>
              <a:t>негосударственные некоммерческие </a:t>
            </a:r>
            <a:r>
              <a:rPr lang="ru-RU" sz="1800" dirty="0"/>
              <a:t>организации, отдельные </a:t>
            </a:r>
            <a:r>
              <a:rPr lang="ru-RU" sz="1800" dirty="0" smtClean="0"/>
              <a:t>эксперты.</a:t>
            </a:r>
            <a:r>
              <a:rPr lang="ru-RU" sz="1800" dirty="0"/>
              <a:t/>
            </a:r>
            <a:br>
              <a:rPr lang="ru-RU" sz="1800" dirty="0"/>
            </a:br>
            <a:r>
              <a:rPr lang="ru-RU" sz="1800" b="1" dirty="0"/>
              <a:t>Независимая (общественная) оценка качества образования </a:t>
            </a:r>
            <a:r>
              <a:rPr lang="ru-RU" sz="1800" dirty="0"/>
              <a:t>– </a:t>
            </a:r>
            <a:r>
              <a:rPr lang="ru-RU" sz="1800" dirty="0" smtClean="0"/>
              <a:t>это оценочная </a:t>
            </a:r>
            <a:r>
              <a:rPr lang="ru-RU" sz="1800" dirty="0"/>
              <a:t>процедура, </a:t>
            </a:r>
            <a:r>
              <a:rPr lang="ru-RU" sz="1800" dirty="0" smtClean="0"/>
              <a:t>которая осуществляется </a:t>
            </a:r>
            <a:r>
              <a:rPr lang="ru-RU" sz="1800" dirty="0"/>
              <a:t>в отношении </a:t>
            </a:r>
            <a:r>
              <a:rPr lang="ru-RU" sz="1800" dirty="0" smtClean="0"/>
              <a:t>деятельности образовательных </a:t>
            </a:r>
            <a:r>
              <a:rPr lang="ru-RU" sz="1800" dirty="0"/>
              <a:t>организаций и реализуемых ими образовательных программ </a:t>
            </a:r>
            <a:r>
              <a:rPr lang="ru-RU" sz="1800" dirty="0" smtClean="0"/>
              <a:t>в целях </a:t>
            </a:r>
            <a:r>
              <a:rPr lang="ru-RU" sz="1800" dirty="0"/>
              <a:t>определения соответствия предоставляемого образования:</a:t>
            </a:r>
            <a:br>
              <a:rPr lang="ru-RU" sz="1800" dirty="0"/>
            </a:br>
            <a:r>
              <a:rPr lang="ru-RU" sz="1800" dirty="0"/>
              <a:t>потребностям физических лиц - потребителей образовательных услуг </a:t>
            </a:r>
            <a:r>
              <a:rPr lang="ru-RU" sz="1800" dirty="0" smtClean="0"/>
              <a:t>в части </a:t>
            </a:r>
            <a:r>
              <a:rPr lang="ru-RU" sz="1800" dirty="0"/>
              <a:t>оказания им содействия в выборе образовательной </a:t>
            </a:r>
            <a:r>
              <a:rPr lang="ru-RU" sz="1800" dirty="0" smtClean="0"/>
              <a:t>организации, образовательных </a:t>
            </a:r>
            <a:r>
              <a:rPr lang="ru-RU" sz="1800" dirty="0"/>
              <a:t>программ, соответствующих индивидуальным </a:t>
            </a:r>
            <a:r>
              <a:rPr lang="ru-RU" sz="1800" dirty="0" smtClean="0"/>
              <a:t>возможностям обучающихся</a:t>
            </a:r>
            <a:r>
              <a:rPr lang="ru-RU" sz="1800" dirty="0"/>
              <a:t>, а также определения уровня результатов </a:t>
            </a:r>
            <a:r>
              <a:rPr lang="ru-RU" sz="1800" dirty="0" smtClean="0"/>
              <a:t>освоения</a:t>
            </a:r>
            <a:br>
              <a:rPr lang="ru-RU" sz="1800" dirty="0" smtClean="0"/>
            </a:br>
            <a:r>
              <a:rPr lang="ru-RU" sz="1800" dirty="0" smtClean="0"/>
              <a:t>образовательных программ.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</a:pPr>
            <a:r>
              <a:rPr lang="ru-RU" sz="1800" dirty="0"/>
              <a:t>Независимая оценка качества образования включает в себя (ст. </a:t>
            </a:r>
            <a:r>
              <a:rPr lang="ru-RU" sz="1800" dirty="0" smtClean="0"/>
              <a:t>95Федерального </a:t>
            </a:r>
            <a:r>
              <a:rPr lang="ru-RU" sz="1800" dirty="0"/>
              <a:t>Закона «Об образовании в Российской Федерации»):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800" dirty="0"/>
              <a:t>1) </a:t>
            </a:r>
            <a:r>
              <a:rPr lang="ru-RU" sz="1800" dirty="0" smtClean="0"/>
              <a:t> независимую </a:t>
            </a:r>
            <a:r>
              <a:rPr lang="ru-RU" sz="1800" dirty="0"/>
              <a:t>оценку качества подготовки обучающихся;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800" dirty="0"/>
              <a:t>2) независимую оценку качества образовательной </a:t>
            </a:r>
            <a:r>
              <a:rPr lang="ru-RU" sz="1800" dirty="0" smtClean="0"/>
              <a:t>деятельности организаций</a:t>
            </a:r>
            <a:r>
              <a:rPr lang="ru-RU" sz="1800" dirty="0"/>
              <a:t>, осуществляющих образовательную </a:t>
            </a:r>
            <a:r>
              <a:rPr lang="ru-RU" sz="1800" dirty="0" smtClean="0"/>
              <a:t>деятельность.</a:t>
            </a:r>
            <a:endParaRPr lang="ru-RU" sz="1800" dirty="0"/>
          </a:p>
        </p:txBody>
      </p:sp>
    </p:spTree>
    <p:extLst>
      <p:ext uri="{BB962C8B-B14F-4D97-AF65-F5344CB8AC3E}">
        <p14:creationId xmlns:p14="http://schemas.microsoft.com/office/powerpoint/2010/main" val="11190137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93517"/>
            <a:ext cx="10515600" cy="789709"/>
          </a:xfrm>
        </p:spPr>
        <p:txBody>
          <a:bodyPr>
            <a:normAutofit/>
          </a:bodyPr>
          <a:lstStyle/>
          <a:p>
            <a:pPr algn="ctr">
              <a:lnSpc>
                <a:spcPct val="100000"/>
              </a:lnSpc>
            </a:pP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Независимая оценка качества образования – действенный общественный механизм контроля качества образования</a:t>
            </a:r>
            <a:endParaRPr lang="ru-RU" sz="20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049482"/>
            <a:ext cx="10515600" cy="5444836"/>
          </a:xfrm>
        </p:spPr>
        <p:txBody>
          <a:bodyPr>
            <a:noAutofit/>
          </a:bodyPr>
          <a:lstStyle/>
          <a:p>
            <a:r>
              <a:rPr lang="ru-RU" sz="1600" dirty="0"/>
              <a:t>Независимая оценка качества образования может осуществляться в </a:t>
            </a:r>
            <a:r>
              <a:rPr lang="ru-RU" sz="1600" dirty="0" smtClean="0"/>
              <a:t>форме рейтингов </a:t>
            </a:r>
            <a:r>
              <a:rPr lang="ru-RU" sz="1600" dirty="0"/>
              <a:t>и других оценочных процедур в отношении </a:t>
            </a:r>
            <a:r>
              <a:rPr lang="ru-RU" sz="1600" dirty="0" smtClean="0"/>
              <a:t>образовательных организаций </a:t>
            </a:r>
            <a:r>
              <a:rPr lang="ru-RU" sz="1600" dirty="0"/>
              <a:t>всех видов, а также образовательных </a:t>
            </a:r>
            <a:r>
              <a:rPr lang="ru-RU" sz="1600" dirty="0" smtClean="0"/>
              <a:t>программ.</a:t>
            </a:r>
            <a:r>
              <a:rPr lang="ru-RU" sz="1600" dirty="0"/>
              <a:t/>
            </a:r>
            <a:br>
              <a:rPr lang="ru-RU" sz="1600" dirty="0"/>
            </a:br>
            <a:endParaRPr lang="ru-RU" sz="1600" dirty="0"/>
          </a:p>
        </p:txBody>
      </p:sp>
      <p:graphicFrame>
        <p:nvGraphicFramePr>
          <p:cNvPr id="11" name="Схема 10"/>
          <p:cNvGraphicFramePr/>
          <p:nvPr>
            <p:extLst>
              <p:ext uri="{D42A27DB-BD31-4B8C-83A1-F6EECF244321}">
                <p14:modId xmlns:p14="http://schemas.microsoft.com/office/powerpoint/2010/main" val="155521286"/>
              </p:ext>
            </p:extLst>
          </p:nvPr>
        </p:nvGraphicFramePr>
        <p:xfrm>
          <a:off x="2441864" y="1797627"/>
          <a:ext cx="7718136" cy="434070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7270405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70482"/>
            <a:ext cx="9144000" cy="733528"/>
          </a:xfrm>
        </p:spPr>
        <p:txBody>
          <a:bodyPr>
            <a:noAutofit/>
          </a:bodyPr>
          <a:lstStyle/>
          <a:p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Нормативно-правовое обеспечение мероприятий по независимой</a:t>
            </a:r>
            <a:b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оценке качества образования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35431" y="1070264"/>
            <a:ext cx="10032569" cy="5226627"/>
          </a:xfrm>
        </p:spPr>
        <p:txBody>
          <a:bodyPr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buFontTx/>
              <a:buChar char="-"/>
            </a:pPr>
            <a:r>
              <a:rPr lang="ru-RU" sz="18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Федеральный </a:t>
            </a: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>закон от 29 декабря 2012 г. № 273-ФЗ (ред. 31.12.2014) «</a:t>
            </a:r>
            <a:r>
              <a:rPr lang="ru-RU" sz="18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Об образовании </a:t>
            </a: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>в Российской Федерации» (статья 95 «Независимая </a:t>
            </a:r>
            <a:r>
              <a:rPr lang="ru-RU" sz="18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оценка качества </a:t>
            </a: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>образования», ст. 95.1, 95.2);</a:t>
            </a:r>
            <a:b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18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- Указ </a:t>
            </a: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>Президента Российской Федерации от 7 мая 2012 г. №597 «</a:t>
            </a:r>
            <a:r>
              <a:rPr lang="ru-RU" sz="18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О мероприятиях </a:t>
            </a: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>по реализации государственной социальной политики</a:t>
            </a:r>
            <a:r>
              <a:rPr lang="ru-RU" sz="18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»;</a:t>
            </a: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/>
            </a:r>
            <a:b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18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- постановление Правительства Российской </a:t>
            </a: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>Федерации от 10 июля 2013 г. № 582 «Об утверждении </a:t>
            </a:r>
            <a:r>
              <a:rPr lang="ru-RU" sz="18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Правил размещения </a:t>
            </a: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>на официальном сайте образовательной организации в</a:t>
            </a:r>
            <a:b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>информационно-телекоммуникационной сети «Интернет» и </a:t>
            </a:r>
            <a:r>
              <a:rPr lang="ru-RU" sz="18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обновления информации </a:t>
            </a: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>об образовательной организации</a:t>
            </a:r>
            <a:r>
              <a:rPr lang="ru-RU" sz="18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»;</a:t>
            </a:r>
          </a:p>
          <a:p>
            <a:pPr algn="l">
              <a:lnSpc>
                <a:spcPct val="100000"/>
              </a:lnSpc>
              <a:spcBef>
                <a:spcPts val="0"/>
              </a:spcBef>
              <a:buFontTx/>
              <a:buChar char="-"/>
            </a:pP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>приказ </a:t>
            </a:r>
            <a:r>
              <a:rPr lang="ru-RU" sz="18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Минобрнауки</a:t>
            </a: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> России от 14 июня 2013 г. №462 «Об утверждении</a:t>
            </a:r>
            <a:b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>порядка проведения </a:t>
            </a:r>
            <a:r>
              <a:rPr lang="ru-RU" sz="18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самообследования</a:t>
            </a: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> образовательной организации</a:t>
            </a:r>
            <a:r>
              <a:rPr lang="ru-RU" sz="18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»;</a:t>
            </a:r>
          </a:p>
          <a:p>
            <a:pPr algn="l">
              <a:lnSpc>
                <a:spcPct val="100000"/>
              </a:lnSpc>
              <a:spcBef>
                <a:spcPts val="0"/>
              </a:spcBef>
              <a:buFontTx/>
              <a:buChar char="-"/>
            </a:pP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>приказ </a:t>
            </a:r>
            <a:r>
              <a:rPr lang="ru-RU" sz="18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Минобрнауки</a:t>
            </a: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> России от 13 августа 2013 г. №951 «О </a:t>
            </a:r>
            <a:r>
              <a:rPr lang="ru-RU" sz="18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создании рабочей </a:t>
            </a: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>группы по реализации плана мероприятий по </a:t>
            </a:r>
            <a:r>
              <a:rPr lang="ru-RU" sz="18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формированию независимой </a:t>
            </a: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>системы оценки качества работы организаций, </a:t>
            </a:r>
            <a:r>
              <a:rPr lang="ru-RU" sz="18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оказывающих социальные </a:t>
            </a: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>услуги, на 2013-2015 годы, утвержденного </a:t>
            </a:r>
            <a:r>
              <a:rPr lang="ru-RU" sz="18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распоряжением Правительства </a:t>
            </a: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>Российской Федерации от 30 марта 2013 г. № 487-р»;</a:t>
            </a:r>
            <a:b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18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- письмо </a:t>
            </a: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>Министерства образования и науки Российской Федерации от </a:t>
            </a:r>
            <a:r>
              <a:rPr lang="ru-RU" sz="18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28 октября </a:t>
            </a: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>2010 г. №13-312 «О подготовке публичных докладов».</a:t>
            </a:r>
            <a:b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/>
            </a:r>
            <a:b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endParaRPr lang="ru-RU" sz="1800" dirty="0"/>
          </a:p>
        </p:txBody>
      </p:sp>
    </p:spTree>
    <p:extLst>
      <p:ext uri="{BB962C8B-B14F-4D97-AF65-F5344CB8AC3E}">
        <p14:creationId xmlns:p14="http://schemas.microsoft.com/office/powerpoint/2010/main" val="40253671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124692"/>
            <a:ext cx="10515600" cy="644236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Общественный контроль в сфере образования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768928"/>
            <a:ext cx="10515600" cy="540803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</a:pPr>
            <a:r>
              <a:rPr lang="ru-RU" sz="1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Общественный контроль в сфере образования </a:t>
            </a: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>– деятельность </a:t>
            </a:r>
            <a:r>
              <a:rPr lang="ru-RU" sz="18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субъектов</a:t>
            </a:r>
            <a:br>
              <a:rPr lang="ru-RU" sz="18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18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общественного </a:t>
            </a: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>контроля, осуществляемая в целях наблюдения </a:t>
            </a:r>
            <a:r>
              <a:rPr lang="ru-RU" sz="18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за деятельностью </a:t>
            </a: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>органов государственной власти, органов </a:t>
            </a:r>
            <a:r>
              <a:rPr lang="ru-RU" sz="18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местного самоуправления</a:t>
            </a: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>, государственных и муниципальных организаций, </a:t>
            </a:r>
            <a:r>
              <a:rPr lang="ru-RU" sz="18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иных органов </a:t>
            </a: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>и организаций, осуществляющих в соответствии с </a:t>
            </a:r>
            <a:r>
              <a:rPr lang="ru-RU" sz="18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федеральными законами </a:t>
            </a: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>отдельные публичные полномочия, а также в целях </a:t>
            </a:r>
            <a:r>
              <a:rPr lang="ru-RU" sz="18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общественной проверки</a:t>
            </a: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>, анализа и общественной оценки издаваемых ими актов </a:t>
            </a:r>
            <a:r>
              <a:rPr lang="ru-RU" sz="18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и принимаемых </a:t>
            </a: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>решений в сфере образования.</a:t>
            </a:r>
            <a:b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>Порядок осуществления общественного контроля </a:t>
            </a:r>
            <a:r>
              <a:rPr lang="ru-RU" sz="18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определяется Федеральным </a:t>
            </a: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>законом от 2.07.2014 г. № 212-ФЗ «Об основах </a:t>
            </a:r>
            <a:r>
              <a:rPr lang="ru-RU" sz="18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общественного контроля </a:t>
            </a: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>в Российской Федерации» и другими федеральными законами</a:t>
            </a:r>
            <a:r>
              <a:rPr lang="ru-RU" sz="18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.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</a:pPr>
            <a:r>
              <a:rPr lang="ru-RU" sz="1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Для осуществления общественного контроля могут создаваться:</a:t>
            </a:r>
            <a:br>
              <a:rPr lang="ru-RU" sz="1800" b="1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>1) общественные наблюдательные комиссии;</a:t>
            </a:r>
            <a:b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>2) общественные инспекции;</a:t>
            </a:r>
            <a:b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>3) группы общественного контроля;</a:t>
            </a:r>
            <a:b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>4) иные организационные структуры общественного контроля.</a:t>
            </a:r>
            <a:b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>Общественный контроль осуществляется в формах </a:t>
            </a:r>
            <a:r>
              <a:rPr lang="ru-RU" sz="18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общественного мониторинга</a:t>
            </a: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>, общественной проверки, общественной </a:t>
            </a:r>
            <a:r>
              <a:rPr lang="ru-RU" sz="18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экспертизы, общественных </a:t>
            </a: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>обсуждений, общественных (</a:t>
            </a:r>
            <a:r>
              <a:rPr lang="ru-RU" sz="18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публичных) слушаниях </a:t>
            </a: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>и </a:t>
            </a:r>
            <a:r>
              <a:rPr lang="ru-RU" sz="18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других формах </a:t>
            </a: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>взаимодействия.</a:t>
            </a:r>
            <a:b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/>
            </a:r>
            <a:b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52579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642793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Общественный мониторинг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007918"/>
            <a:ext cx="10515600" cy="5169045"/>
          </a:xfrm>
        </p:spPr>
        <p:txBody>
          <a:bodyPr>
            <a:normAutofit fontScale="92500" lnSpcReduction="10000"/>
          </a:bodyPr>
          <a:lstStyle/>
          <a:p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Общественный мониторинг 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- осуществляемое субъектом общественного</a:t>
            </a:r>
            <a:b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контроля постоянное (систематическое) или временное наблюдение за</a:t>
            </a:r>
            <a:b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деятельностью органов государственной власти, органов местного</a:t>
            </a:r>
            <a:b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самоуправления, государственных и муниципальных организаций, иных</a:t>
            </a:r>
            <a:b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органов и организаций, осуществляющих в соответствии с федеральными</a:t>
            </a:r>
            <a:b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законами отдельные публичные полномочия.</a:t>
            </a:r>
            <a:b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Организаторами общественного мониторинга 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являются Общественная</a:t>
            </a:r>
            <a:b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палата Российской Федерации, общественные палаты субъектов </a:t>
            </a:r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Российской</a:t>
            </a:r>
            <a:b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Федерации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, общественные палаты (советы) муниципальных образований</a:t>
            </a:r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,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общественные объединения и иные негосударственные некоммерческие</a:t>
            </a:r>
            <a:b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организации.</a:t>
            </a:r>
            <a:b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2000" b="1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Общественный 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мониторинг проводится публично и открыто 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с</a:t>
            </a:r>
            <a:b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использованием информационно-телекоммуникационных систем, в том числе</a:t>
            </a:r>
            <a:b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информационно-телекоммуникационной сети «Интернет».</a:t>
            </a:r>
            <a:b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Организатор общественного мониторинга обнародует информацию о</a:t>
            </a:r>
            <a:b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предмете общественного мониторинга, сроках, порядке его проведения и</a:t>
            </a:r>
            <a:b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определения его результатов. В зависимости от результатов общественного</a:t>
            </a:r>
            <a:b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мониторинга его организатор вправе инициировать проведение общественного</a:t>
            </a:r>
            <a:b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обсуждения, общественных (публичных) слушаний, общественной проверки,</a:t>
            </a:r>
            <a:b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/>
            </a:r>
            <a:b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34273465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622011"/>
          </a:xfrm>
        </p:spPr>
        <p:txBody>
          <a:bodyPr>
            <a:normAutofit/>
          </a:bodyPr>
          <a:lstStyle/>
          <a:p>
            <a:pPr algn="ctr"/>
            <a:r>
              <a:rPr lang="ru-RU" sz="2400" dirty="0"/>
              <a:t> </a:t>
            </a:r>
            <a:r>
              <a:rPr lang="ru-RU" sz="2400" b="1" dirty="0"/>
              <a:t>Общественная проверка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987136"/>
            <a:ext cx="10515600" cy="5189827"/>
          </a:xfrm>
        </p:spPr>
        <p:txBody>
          <a:bodyPr>
            <a:normAutofit/>
          </a:bodyPr>
          <a:lstStyle/>
          <a:p>
            <a:pPr algn="just"/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Общественная проверка - проводимые субъектом общественного</a:t>
            </a:r>
            <a:b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контроля сбор и анализ информации, проверка фактов и обстоятельств,</a:t>
            </a:r>
            <a:b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касающихся общественно значимой деятельности органов государственной</a:t>
            </a:r>
            <a:b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власти, органов местного самоуправления, государственных и муниципальных</a:t>
            </a:r>
            <a:b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организаций, иных органов и организаций, осуществляющих в соответствии с</a:t>
            </a:r>
            <a:b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федеральными законами отдельные публичные полномочия, а также</a:t>
            </a:r>
            <a:b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деятельности, затрагивающей права и свободы человека и гражданина, права </a:t>
            </a:r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и</a:t>
            </a:r>
            <a:b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законные 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интересы общественных объединений и иных негосударственных</a:t>
            </a:r>
            <a:b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некоммерческих </a:t>
            </a:r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организаций. </a:t>
            </a:r>
          </a:p>
          <a:p>
            <a:pPr algn="just"/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Организатор 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общественной проверки доводит до сведения руководителя</a:t>
            </a:r>
            <a:b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проверяемых органа или организации информацию об общественной проверке,</a:t>
            </a:r>
            <a:b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о сроках, порядке ее проведения и определения </a:t>
            </a:r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результатов.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Итоговый документ (акт), подготовленный по результатам общественной</a:t>
            </a:r>
            <a:b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проверки, направляется руководителю проверяемых органа или организации, а</a:t>
            </a:r>
            <a:b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также иным заинтересованным лицам, размещается субъектами общественного</a:t>
            </a:r>
            <a:b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контроля в информационно-телекоммуникационной сети «Интернет»</a:t>
            </a:r>
            <a:b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/>
            </a:r>
            <a:b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36576960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622011"/>
          </a:xfrm>
        </p:spPr>
        <p:txBody>
          <a:bodyPr>
            <a:normAutofit/>
          </a:bodyPr>
          <a:lstStyle/>
          <a:p>
            <a:pPr algn="ctr"/>
            <a:r>
              <a:rPr lang="ru-RU" sz="2400" dirty="0"/>
              <a:t> 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Общественная экспертиза</a:t>
            </a:r>
            <a:endParaRPr lang="ru-RU" sz="24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987136"/>
            <a:ext cx="10515600" cy="5189827"/>
          </a:xfrm>
        </p:spPr>
        <p:txBody>
          <a:bodyPr>
            <a:normAutofit lnSpcReduction="10000"/>
          </a:bodyPr>
          <a:lstStyle/>
          <a:p>
            <a:pPr marL="0" indent="0" algn="just">
              <a:lnSpc>
                <a:spcPct val="100000"/>
              </a:lnSpc>
              <a:spcBef>
                <a:spcPts val="0"/>
              </a:spcBef>
            </a:pP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Общественная экспертиза – проводимые с привлечением на</a:t>
            </a:r>
            <a:b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добровольных началах экспертов в соответствующей сфере анализ и оценка</a:t>
            </a:r>
            <a:b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актов, проектов актов, решений, проектов решений, документов и других</a:t>
            </a:r>
            <a:b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материалов, действий (бездействия) органов государственной власти, органов</a:t>
            </a:r>
            <a:b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местного самоуправления, государственных и муниципальных организаций,</a:t>
            </a:r>
            <a:b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иных органов и организаций, осуществляющих в соответствии с федеральными</a:t>
            </a:r>
            <a:b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законами отдельные публичные полномочия, проверка соответствия таких</a:t>
            </a:r>
            <a:b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актов, проектов актов, решений, проектов решений, документов и других</a:t>
            </a:r>
            <a:b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материалов требованиям законодательства, а также проверка соблюдения прав</a:t>
            </a:r>
            <a:b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и свобод человека и гражданина, прав и законных интересов общественных</a:t>
            </a:r>
            <a:b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объединений и иных негосударственных некоммерческих организаций.</a:t>
            </a:r>
            <a:b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По результатам общественной экспертизы готовится заключение, которое</a:t>
            </a:r>
            <a:b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направляется на рассмотрение в органы государственной власти, органы</a:t>
            </a:r>
            <a:b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местного самоуправления, государственные и муниципальные организации,</a:t>
            </a:r>
            <a:b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иные органы и организации, осуществляющие в соответствии с федеральными</a:t>
            </a:r>
            <a:b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законами отдельные публичные полномочия, и обнародуется.</a:t>
            </a:r>
            <a:b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1523372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622011"/>
          </a:xfrm>
        </p:spPr>
        <p:txBody>
          <a:bodyPr>
            <a:normAutofit/>
          </a:bodyPr>
          <a:lstStyle/>
          <a:p>
            <a:pPr algn="ctr"/>
            <a:r>
              <a:rPr lang="ru-RU" sz="2400" dirty="0"/>
              <a:t> 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Общественное обсуждение</a:t>
            </a:r>
            <a:endParaRPr lang="ru-RU" sz="24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987136"/>
            <a:ext cx="10515600" cy="5189827"/>
          </a:xfrm>
        </p:spPr>
        <p:txBody>
          <a:bodyPr>
            <a:normAutofit fontScale="25000" lnSpcReduction="20000"/>
          </a:bodyPr>
          <a:lstStyle/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72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Общественное обсуждение </a:t>
            </a:r>
            <a:r>
              <a:rPr lang="ru-RU" sz="7200" dirty="0">
                <a:solidFill>
                  <a:srgbClr val="000000"/>
                </a:solidFill>
                <a:latin typeface="Times New Roman" panose="02020603050405020304" pitchFamily="18" charset="0"/>
              </a:rPr>
              <a:t>– публичное обсуждение </a:t>
            </a:r>
            <a:r>
              <a:rPr lang="ru-RU" sz="72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общественно значимых вопросов,</a:t>
            </a:r>
            <a:r>
              <a:rPr lang="ru-RU" sz="7200" dirty="0">
                <a:solidFill>
                  <a:srgbClr val="000000"/>
                </a:solidFill>
                <a:latin typeface="Times New Roman" panose="02020603050405020304" pitchFamily="18" charset="0"/>
              </a:rPr>
              <a:t/>
            </a:r>
            <a:br>
              <a:rPr lang="ru-RU" sz="72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72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а </a:t>
            </a:r>
            <a:r>
              <a:rPr lang="ru-RU" sz="7200" dirty="0">
                <a:solidFill>
                  <a:srgbClr val="000000"/>
                </a:solidFill>
                <a:latin typeface="Times New Roman" panose="02020603050405020304" pitchFamily="18" charset="0"/>
              </a:rPr>
              <a:t>также проектов решений органов </a:t>
            </a:r>
            <a:r>
              <a:rPr lang="ru-RU" sz="72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государственной власти</a:t>
            </a:r>
            <a:r>
              <a:rPr lang="ru-RU" sz="7200" dirty="0">
                <a:solidFill>
                  <a:srgbClr val="000000"/>
                </a:solidFill>
                <a:latin typeface="Times New Roman" panose="02020603050405020304" pitchFamily="18" charset="0"/>
              </a:rPr>
              <a:t>, органов местного самоуправления, государственных и </a:t>
            </a:r>
            <a:r>
              <a:rPr lang="ru-RU" sz="72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муниципальных организаций</a:t>
            </a:r>
            <a:r>
              <a:rPr lang="ru-RU" sz="7200" dirty="0">
                <a:solidFill>
                  <a:srgbClr val="000000"/>
                </a:solidFill>
                <a:latin typeface="Times New Roman" panose="02020603050405020304" pitchFamily="18" charset="0"/>
              </a:rPr>
              <a:t>, иных органов и организаций, осуществляющих в соответствии </a:t>
            </a:r>
            <a:r>
              <a:rPr lang="ru-RU" sz="72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с федеральными </a:t>
            </a:r>
            <a:r>
              <a:rPr lang="ru-RU" sz="7200" dirty="0">
                <a:solidFill>
                  <a:srgbClr val="000000"/>
                </a:solidFill>
                <a:latin typeface="Times New Roman" panose="02020603050405020304" pitchFamily="18" charset="0"/>
              </a:rPr>
              <a:t>законами отдельные публичные полномочия, с обязательным</a:t>
            </a:r>
            <a:br>
              <a:rPr lang="ru-RU" sz="72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7200" dirty="0">
                <a:solidFill>
                  <a:srgbClr val="000000"/>
                </a:solidFill>
                <a:latin typeface="Times New Roman" panose="02020603050405020304" pitchFamily="18" charset="0"/>
              </a:rPr>
              <a:t>участием в таком обсуждении уполномоченных лиц указанных органов и</a:t>
            </a:r>
            <a:br>
              <a:rPr lang="ru-RU" sz="72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7200" dirty="0">
                <a:solidFill>
                  <a:srgbClr val="000000"/>
                </a:solidFill>
                <a:latin typeface="Times New Roman" panose="02020603050405020304" pitchFamily="18" charset="0"/>
              </a:rPr>
              <a:t>организаций, представителей граждан и общественных объединений, </a:t>
            </a:r>
            <a:r>
              <a:rPr lang="ru-RU" sz="72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интересы</a:t>
            </a:r>
            <a:r>
              <a:rPr lang="ru-RU" sz="7200" dirty="0">
                <a:solidFill>
                  <a:srgbClr val="000000"/>
                </a:solidFill>
                <a:latin typeface="Times New Roman" panose="02020603050405020304" pitchFamily="18" charset="0"/>
              </a:rPr>
              <a:t> которых затрагиваются соответствующим решением.</a:t>
            </a:r>
            <a:br>
              <a:rPr lang="ru-RU" sz="72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7200" dirty="0">
                <a:solidFill>
                  <a:srgbClr val="000000"/>
                </a:solidFill>
                <a:latin typeface="Times New Roman" panose="02020603050405020304" pitchFamily="18" charset="0"/>
              </a:rPr>
              <a:t>Общественное обсуждение и общественные (публичные) </a:t>
            </a:r>
            <a:r>
              <a:rPr lang="ru-RU" sz="72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слушания проводятся </a:t>
            </a:r>
            <a:r>
              <a:rPr lang="ru-RU" sz="7200" dirty="0">
                <a:solidFill>
                  <a:srgbClr val="000000"/>
                </a:solidFill>
                <a:latin typeface="Times New Roman" panose="02020603050405020304" pitchFamily="18" charset="0"/>
              </a:rPr>
              <a:t>публично и открыто. Участники вправе свободно выражать </a:t>
            </a:r>
            <a:r>
              <a:rPr lang="ru-RU" sz="72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свое мнение </a:t>
            </a:r>
            <a:r>
              <a:rPr lang="ru-RU" sz="7200" dirty="0">
                <a:solidFill>
                  <a:srgbClr val="000000"/>
                </a:solidFill>
                <a:latin typeface="Times New Roman" panose="02020603050405020304" pitchFamily="18" charset="0"/>
              </a:rPr>
              <a:t>и вносить предложения по вопросам, вынесенным на рассмотрение.</a:t>
            </a:r>
            <a:br>
              <a:rPr lang="ru-RU" sz="72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7200" dirty="0">
                <a:solidFill>
                  <a:srgbClr val="000000"/>
                </a:solidFill>
                <a:latin typeface="Times New Roman" panose="02020603050405020304" pitchFamily="18" charset="0"/>
              </a:rPr>
              <a:t>Организаторы общественного обсуждения и общественных (</a:t>
            </a:r>
            <a:r>
              <a:rPr lang="ru-RU" sz="72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публичных) слушаний </a:t>
            </a:r>
            <a:r>
              <a:rPr lang="ru-RU" sz="7200" dirty="0">
                <a:solidFill>
                  <a:srgbClr val="000000"/>
                </a:solidFill>
                <a:latin typeface="Times New Roman" panose="02020603050405020304" pitchFamily="18" charset="0"/>
              </a:rPr>
              <a:t>заблаговременно обнародуют информацию о вопросах, </a:t>
            </a:r>
            <a:r>
              <a:rPr lang="ru-RU" sz="72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выносимых на </a:t>
            </a:r>
            <a:r>
              <a:rPr lang="ru-RU" sz="7200" dirty="0">
                <a:solidFill>
                  <a:srgbClr val="000000"/>
                </a:solidFill>
                <a:latin typeface="Times New Roman" panose="02020603050405020304" pitchFamily="18" charset="0"/>
              </a:rPr>
              <a:t>обсуждение, сроке, порядке проведения и определения </a:t>
            </a:r>
            <a:r>
              <a:rPr lang="ru-RU" sz="72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результатов.</a:t>
            </a:r>
            <a:br>
              <a:rPr lang="ru-RU" sz="72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72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При этом </a:t>
            </a:r>
            <a:r>
              <a:rPr lang="ru-RU" sz="7200" dirty="0">
                <a:solidFill>
                  <a:srgbClr val="000000"/>
                </a:solidFill>
                <a:latin typeface="Times New Roman" panose="02020603050405020304" pitchFamily="18" charset="0"/>
              </a:rPr>
              <a:t>обеспечивается всем участникам свободный доступ к имеющимся </a:t>
            </a:r>
            <a:r>
              <a:rPr lang="ru-RU" sz="72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в распоряжении </a:t>
            </a:r>
            <a:r>
              <a:rPr lang="ru-RU" sz="7200" dirty="0">
                <a:solidFill>
                  <a:srgbClr val="000000"/>
                </a:solidFill>
                <a:latin typeface="Times New Roman" panose="02020603050405020304" pitchFamily="18" charset="0"/>
              </a:rPr>
              <a:t>организаторов материалам, касающимся вопросов, </a:t>
            </a:r>
            <a:r>
              <a:rPr lang="ru-RU" sz="72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выносимых на </a:t>
            </a:r>
            <a:r>
              <a:rPr lang="ru-RU" sz="7200" dirty="0">
                <a:solidFill>
                  <a:srgbClr val="000000"/>
                </a:solidFill>
                <a:latin typeface="Times New Roman" panose="02020603050405020304" pitchFamily="18" charset="0"/>
              </a:rPr>
              <a:t>обсуждение.</a:t>
            </a:r>
            <a:br>
              <a:rPr lang="ru-RU" sz="72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72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По </a:t>
            </a:r>
            <a:r>
              <a:rPr lang="ru-RU" sz="7200" dirty="0">
                <a:solidFill>
                  <a:srgbClr val="000000"/>
                </a:solidFill>
                <a:latin typeface="Times New Roman" panose="02020603050405020304" pitchFamily="18" charset="0"/>
              </a:rPr>
              <a:t>результатам общественного обсуждения (общественных (публичных</a:t>
            </a:r>
            <a:r>
              <a:rPr lang="ru-RU" sz="72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)</a:t>
            </a:r>
            <a:r>
              <a:rPr lang="ru-RU" sz="7200" dirty="0">
                <a:solidFill>
                  <a:srgbClr val="000000"/>
                </a:solidFill>
                <a:latin typeface="Times New Roman" panose="02020603050405020304" pitchFamily="18" charset="0"/>
              </a:rPr>
              <a:t> слушаний) итоговые документы (протоколы) направляются на рассмотрение </a:t>
            </a:r>
            <a:r>
              <a:rPr lang="ru-RU" sz="72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в органы </a:t>
            </a:r>
            <a:r>
              <a:rPr lang="ru-RU" sz="7200" dirty="0">
                <a:solidFill>
                  <a:srgbClr val="000000"/>
                </a:solidFill>
                <a:latin typeface="Times New Roman" panose="02020603050405020304" pitchFamily="18" charset="0"/>
              </a:rPr>
              <a:t>государственной власти или органы местного самоуправления </a:t>
            </a:r>
            <a:r>
              <a:rPr lang="ru-RU" sz="72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и</a:t>
            </a:r>
            <a:r>
              <a:rPr lang="ru-RU" sz="7200" dirty="0">
                <a:solidFill>
                  <a:srgbClr val="000000"/>
                </a:solidFill>
                <a:latin typeface="Times New Roman" panose="02020603050405020304" pitchFamily="18" charset="0"/>
              </a:rPr>
              <a:t> обнародуются в соответствии с Федеральным законом №212, в том числе</a:t>
            </a:r>
            <a:br>
              <a:rPr lang="ru-RU" sz="72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7200" dirty="0">
                <a:solidFill>
                  <a:srgbClr val="000000"/>
                </a:solidFill>
                <a:latin typeface="Times New Roman" panose="02020603050405020304" pitchFamily="18" charset="0"/>
              </a:rPr>
              <a:t>размещаются в информационно-телекоммуникационной сети «Интернет».</a:t>
            </a:r>
            <a:br>
              <a:rPr lang="ru-RU" sz="72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7200" dirty="0">
                <a:solidFill>
                  <a:srgbClr val="000000"/>
                </a:solidFill>
                <a:latin typeface="Times New Roman" panose="02020603050405020304" pitchFamily="18" charset="0"/>
              </a:rPr>
              <a:t/>
            </a:r>
            <a:br>
              <a:rPr lang="ru-RU" sz="72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/>
            </a:r>
            <a:b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/>
            </a:r>
            <a:b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449856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Литература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278082"/>
            <a:ext cx="10515600" cy="489888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000" dirty="0" smtClean="0"/>
              <a:t>1</a:t>
            </a:r>
            <a:r>
              <a:rPr lang="ru-RU" sz="2000" dirty="0"/>
              <a:t>. Развитие государственно-общественного управления в региональной системе образования: учебно-методическое пособие / С.Г. Алексеев, Ю.А. </a:t>
            </a:r>
            <a:r>
              <a:rPr lang="ru-RU" sz="2000" dirty="0" err="1"/>
              <a:t>Бурдельная</a:t>
            </a:r>
            <a:r>
              <a:rPr lang="ru-RU" sz="2000" dirty="0"/>
              <a:t>, Т.В. Головина. – Омск : БОУДПО «ИРООО», 2009. – 96 с..</a:t>
            </a:r>
            <a:br>
              <a:rPr lang="ru-RU" sz="2000" dirty="0"/>
            </a:br>
            <a:r>
              <a:rPr lang="ru-RU" sz="2000" dirty="0" smtClean="0"/>
              <a:t>2</a:t>
            </a:r>
            <a:r>
              <a:rPr lang="ru-RU" sz="2000" dirty="0"/>
              <a:t>. </a:t>
            </a:r>
            <a:r>
              <a:rPr lang="ru-RU" sz="2000" dirty="0" err="1"/>
              <a:t>Вычужанова</a:t>
            </a:r>
            <a:r>
              <a:rPr lang="ru-RU" sz="2000" dirty="0"/>
              <a:t> , С . С . Государственно–общественное управление образованием : заказ образованию, участие и ответственность, публичный отчет как форма взаимодействия школы с общественностью / С. С. </a:t>
            </a:r>
            <a:r>
              <a:rPr lang="ru-RU" sz="2000" dirty="0" err="1"/>
              <a:t>Вычужанова</a:t>
            </a:r>
            <a:r>
              <a:rPr lang="ru-RU" sz="2000" dirty="0"/>
              <a:t> , М. В. Гончарова, М. В. Гончарова // Управление качеством образования : теория и практика эффективного администрирования. – 2009. – № 2. – С. 70—77..</a:t>
            </a:r>
            <a:br>
              <a:rPr lang="ru-RU" sz="2000" dirty="0"/>
            </a:br>
            <a:r>
              <a:rPr lang="ru-RU" sz="2000" dirty="0" smtClean="0"/>
              <a:t>3</a:t>
            </a:r>
            <a:r>
              <a:rPr lang="ru-RU" sz="2000" dirty="0"/>
              <a:t>. Третьяков, П.И., Белая, К.Ю. Дошкольное образовательное учреждение (Технологии управления образованием) /П.И. Третьяков, К.Ю. Белая. М.: Новая школа, 2003..</a:t>
            </a:r>
            <a:br>
              <a:rPr lang="ru-RU" sz="2000" dirty="0"/>
            </a:br>
            <a:r>
              <a:rPr lang="ru-RU" sz="2000" dirty="0" smtClean="0"/>
              <a:t>4</a:t>
            </a:r>
            <a:r>
              <a:rPr lang="ru-RU" sz="2000" dirty="0"/>
              <a:t>. Управляющий совет: организация деятельности и этика взаимодействия. Позиция «дружелюбного критика» / Под ред. А.М. Моисеева. М., 2007..</a:t>
            </a:r>
            <a:br>
              <a:rPr lang="ru-RU" sz="2000" dirty="0"/>
            </a:br>
            <a:r>
              <a:rPr lang="ru-RU" sz="2000" dirty="0" smtClean="0"/>
              <a:t>5</a:t>
            </a:r>
            <a:r>
              <a:rPr lang="ru-RU" sz="2000" dirty="0"/>
              <a:t>. Новиков Д.А. Модели и механизмы управления образовательными сетями и комплексами / Д.А. Новиков, Н.П. Глотова. – М., 2004.</a:t>
            </a:r>
          </a:p>
          <a:p>
            <a:pPr marL="0" indent="0">
              <a:buNone/>
            </a:pPr>
            <a:r>
              <a:rPr lang="ru-RU" sz="2000" dirty="0" smtClean="0"/>
              <a:t>6.</a:t>
            </a:r>
            <a:r>
              <a:rPr lang="ru-RU" sz="2000" dirty="0"/>
              <a:t> </a:t>
            </a:r>
            <a:r>
              <a:rPr lang="ru-RU" sz="2000" b="1" u="sng" dirty="0">
                <a:hlinkClick r:id="rId2"/>
              </a:rPr>
              <a:t>http://</a:t>
            </a:r>
            <a:r>
              <a:rPr lang="ru-RU" sz="2000" b="1" u="sng" dirty="0" smtClean="0">
                <a:hlinkClick r:id="rId2"/>
              </a:rPr>
              <a:t>www.gouo.ru/AZBUKA_GOU</a:t>
            </a:r>
            <a:endParaRPr lang="ru-RU" sz="2000" b="1" u="sng" dirty="0" smtClean="0"/>
          </a:p>
          <a:p>
            <a:pPr marL="0" indent="0">
              <a:buNone/>
            </a:pPr>
            <a:r>
              <a:rPr lang="ru-RU" sz="2000" b="1" dirty="0" smtClean="0"/>
              <a:t>7.</a:t>
            </a:r>
            <a:r>
              <a:rPr lang="ru-RU" sz="2000" b="1" i="1" u="sng" dirty="0">
                <a:hlinkClick r:id="rId3"/>
              </a:rPr>
              <a:t> https://ardon3.tvoysadik.ru/?section_id=769&amp;</a:t>
            </a:r>
            <a:endParaRPr lang="ru-RU" sz="2000" dirty="0"/>
          </a:p>
          <a:p>
            <a:pPr marL="0" indent="0">
              <a:buNone/>
            </a:pPr>
            <a:endParaRPr lang="ru-RU" sz="2000" dirty="0"/>
          </a:p>
          <a:p>
            <a:endParaRPr lang="ru-RU" sz="2000" dirty="0" smtClean="0"/>
          </a:p>
          <a:p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99489089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265</TotalTime>
  <Words>294</Words>
  <Application>Microsoft Office PowerPoint</Application>
  <PresentationFormat>Широкоэкранный</PresentationFormat>
  <Paragraphs>39</Paragraphs>
  <Slides>11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6" baseType="lpstr">
      <vt:lpstr>Arial</vt:lpstr>
      <vt:lpstr>Calibri</vt:lpstr>
      <vt:lpstr>Calibri Light</vt:lpstr>
      <vt:lpstr>Times New Roman</vt:lpstr>
      <vt:lpstr>Office Theme</vt:lpstr>
      <vt:lpstr> Общественный контроль в сфере образования   </vt:lpstr>
      <vt:lpstr>План</vt:lpstr>
      <vt:lpstr> 1. Независимая оценка качества образования – действенный общественный механизм контроля качества образования</vt:lpstr>
      <vt:lpstr>1. Независимая оценка качества образования – действенный общественный механизм контроля качества образования</vt:lpstr>
      <vt:lpstr>Нормативно-правовое обеспечение мероприятий по независимой оценке качества образования</vt:lpstr>
      <vt:lpstr>Общественный контроль в сфере образования</vt:lpstr>
      <vt:lpstr>Общественный мониторинг </vt:lpstr>
      <vt:lpstr> Общественная проверка </vt:lpstr>
      <vt:lpstr> Общественная экспертиза</vt:lpstr>
      <vt:lpstr> Общественное обсуждение</vt:lpstr>
      <vt:lpstr>Литература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Диагностика и мониторинг в деятельности педагога ДОО</dc:title>
  <dc:creator>рлв</dc:creator>
  <cp:lastModifiedBy>рлв</cp:lastModifiedBy>
  <cp:revision>35</cp:revision>
  <dcterms:created xsi:type="dcterms:W3CDTF">2018-10-16T16:37:19Z</dcterms:created>
  <dcterms:modified xsi:type="dcterms:W3CDTF">2022-06-06T14:44:35Z</dcterms:modified>
</cp:coreProperties>
</file>