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70" r:id="rId5"/>
    <p:sldId id="260" r:id="rId6"/>
    <p:sldId id="262" r:id="rId7"/>
    <p:sldId id="265" r:id="rId8"/>
    <p:sldId id="268" r:id="rId9"/>
    <p:sldId id="271" r:id="rId10"/>
    <p:sldId id="272" r:id="rId11"/>
    <p:sldId id="273" r:id="rId12"/>
    <p:sldId id="274" r:id="rId13"/>
    <p:sldId id="275" r:id="rId14"/>
    <p:sldId id="276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9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4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2D8453-CE3F-4626-A275-53843BC819C6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A04032-91A4-499A-959F-4652A4856DDA}">
      <dgm:prSet phldrT="[Текст]" custT="1"/>
      <dgm:spPr/>
      <dgm:t>
        <a:bodyPr/>
        <a:lstStyle/>
        <a:p>
          <a:r>
            <a:rPr lang="ru-RU" sz="2800" dirty="0" smtClean="0"/>
            <a:t>Задачи ГОУО</a:t>
          </a:r>
          <a:endParaRPr lang="ru-RU" sz="2800" dirty="0"/>
        </a:p>
      </dgm:t>
    </dgm:pt>
    <dgm:pt modelId="{513292EF-61C6-4C5E-B490-17547C897A40}" type="parTrans" cxnId="{3CE43326-9DF3-40BA-9CE9-FA02F20CDB1C}">
      <dgm:prSet/>
      <dgm:spPr/>
      <dgm:t>
        <a:bodyPr/>
        <a:lstStyle/>
        <a:p>
          <a:endParaRPr lang="ru-RU"/>
        </a:p>
      </dgm:t>
    </dgm:pt>
    <dgm:pt modelId="{536F411B-3F7F-4E8E-87D0-A89DD5104BA3}" type="sibTrans" cxnId="{3CE43326-9DF3-40BA-9CE9-FA02F20CDB1C}">
      <dgm:prSet/>
      <dgm:spPr/>
      <dgm:t>
        <a:bodyPr/>
        <a:lstStyle/>
        <a:p>
          <a:endParaRPr lang="ru-RU"/>
        </a:p>
      </dgm:t>
    </dgm:pt>
    <dgm:pt modelId="{B0A4A139-561E-402E-9328-58082DE574E5}">
      <dgm:prSet phldrT="[Текст]" custT="1"/>
      <dgm:spPr/>
      <dgm:t>
        <a:bodyPr/>
        <a:lstStyle/>
        <a:p>
          <a:r>
            <a:rPr lang="ru-RU" sz="1800" dirty="0" smtClean="0"/>
            <a:t>Вовлечение общественности в формирование и реализацию образовательной политики</a:t>
          </a:r>
          <a:endParaRPr lang="ru-RU" sz="1800" dirty="0"/>
        </a:p>
      </dgm:t>
    </dgm:pt>
    <dgm:pt modelId="{26326016-4789-4379-997C-2E25EA43F1A1}" type="parTrans" cxnId="{78D99594-65BA-4C47-BB26-C7DE6150BD30}">
      <dgm:prSet/>
      <dgm:spPr/>
      <dgm:t>
        <a:bodyPr/>
        <a:lstStyle/>
        <a:p>
          <a:endParaRPr lang="ru-RU"/>
        </a:p>
      </dgm:t>
    </dgm:pt>
    <dgm:pt modelId="{5348CC15-4E99-4234-9B9C-2792BAA0AFBD}" type="sibTrans" cxnId="{78D99594-65BA-4C47-BB26-C7DE6150BD30}">
      <dgm:prSet/>
      <dgm:spPr/>
      <dgm:t>
        <a:bodyPr/>
        <a:lstStyle/>
        <a:p>
          <a:endParaRPr lang="ru-RU"/>
        </a:p>
      </dgm:t>
    </dgm:pt>
    <dgm:pt modelId="{C6EB817E-E155-4FD2-B400-290AAD135696}">
      <dgm:prSet phldrT="[Текст]" custT="1"/>
      <dgm:spPr/>
      <dgm:t>
        <a:bodyPr/>
        <a:lstStyle/>
        <a:p>
          <a:r>
            <a:rPr lang="ru-RU" sz="1800" dirty="0" smtClean="0"/>
            <a:t>Повышение эффективности государственной политики в сфере образования</a:t>
          </a:r>
          <a:endParaRPr lang="ru-RU" sz="1800" dirty="0"/>
        </a:p>
      </dgm:t>
    </dgm:pt>
    <dgm:pt modelId="{5C2B5D98-C2F6-4DC9-8CA8-45340AEDA1B8}" type="parTrans" cxnId="{4379CFBA-5AED-4139-A76C-ADA2933ADAAF}">
      <dgm:prSet/>
      <dgm:spPr/>
      <dgm:t>
        <a:bodyPr/>
        <a:lstStyle/>
        <a:p>
          <a:endParaRPr lang="ru-RU"/>
        </a:p>
      </dgm:t>
    </dgm:pt>
    <dgm:pt modelId="{96138237-9072-4160-B01D-98456693032D}" type="sibTrans" cxnId="{4379CFBA-5AED-4139-A76C-ADA2933ADAAF}">
      <dgm:prSet/>
      <dgm:spPr/>
      <dgm:t>
        <a:bodyPr/>
        <a:lstStyle/>
        <a:p>
          <a:endParaRPr lang="ru-RU"/>
        </a:p>
      </dgm:t>
    </dgm:pt>
    <dgm:pt modelId="{960EC29A-F5AB-448F-AA02-7C28E7382D5D}">
      <dgm:prSet phldrT="[Текст]" custT="1"/>
      <dgm:spPr/>
      <dgm:t>
        <a:bodyPr/>
        <a:lstStyle/>
        <a:p>
          <a:r>
            <a:rPr lang="ru-RU" sz="1800" dirty="0" smtClean="0"/>
            <a:t>Удовлетворение образовательных потребностей и интересов всех категорий участников образовательных отношений</a:t>
          </a:r>
          <a:endParaRPr lang="ru-RU" sz="1800" dirty="0"/>
        </a:p>
      </dgm:t>
    </dgm:pt>
    <dgm:pt modelId="{3C8FA7E6-8977-4A77-BA79-4298978D97E6}" type="parTrans" cxnId="{B6F2D2F7-91B3-45F3-9870-74F612B538D3}">
      <dgm:prSet/>
      <dgm:spPr/>
      <dgm:t>
        <a:bodyPr/>
        <a:lstStyle/>
        <a:p>
          <a:endParaRPr lang="ru-RU"/>
        </a:p>
      </dgm:t>
    </dgm:pt>
    <dgm:pt modelId="{DA95A47B-3072-4ED0-9DC4-5A943271F5D3}" type="sibTrans" cxnId="{B6F2D2F7-91B3-45F3-9870-74F612B538D3}">
      <dgm:prSet/>
      <dgm:spPr/>
      <dgm:t>
        <a:bodyPr/>
        <a:lstStyle/>
        <a:p>
          <a:endParaRPr lang="ru-RU"/>
        </a:p>
      </dgm:t>
    </dgm:pt>
    <dgm:pt modelId="{CEB85F5E-4182-42EF-8C78-5692C685BF1A}" type="pres">
      <dgm:prSet presAssocID="{FB2D8453-CE3F-4626-A275-53843BC819C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91850B-339E-439D-8470-4E5FB772FE66}" type="pres">
      <dgm:prSet presAssocID="{0CA04032-91A4-499A-959F-4652A4856DDA}" presName="roof" presStyleLbl="dkBgShp" presStyleIdx="0" presStyleCnt="2"/>
      <dgm:spPr/>
      <dgm:t>
        <a:bodyPr/>
        <a:lstStyle/>
        <a:p>
          <a:endParaRPr lang="ru-RU"/>
        </a:p>
      </dgm:t>
    </dgm:pt>
    <dgm:pt modelId="{04ADFB46-9EDB-482A-A3CE-C3E0C9A48259}" type="pres">
      <dgm:prSet presAssocID="{0CA04032-91A4-499A-959F-4652A4856DDA}" presName="pillars" presStyleCnt="0"/>
      <dgm:spPr/>
    </dgm:pt>
    <dgm:pt modelId="{019A33FA-9907-4606-BBE3-B31C10F0CE4C}" type="pres">
      <dgm:prSet presAssocID="{0CA04032-91A4-499A-959F-4652A4856DDA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2341AE-CFBD-462F-983A-399A8AB0F55A}" type="pres">
      <dgm:prSet presAssocID="{C6EB817E-E155-4FD2-B400-290AAD135696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5DFD83-93F8-4518-B113-9BB28F658C1C}" type="pres">
      <dgm:prSet presAssocID="{960EC29A-F5AB-448F-AA02-7C28E7382D5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CAD8B1-C783-40F4-BFDD-48C1F8A6FB11}" type="pres">
      <dgm:prSet presAssocID="{0CA04032-91A4-499A-959F-4652A4856DDA}" presName="base" presStyleLbl="dkBgShp" presStyleIdx="1" presStyleCnt="2"/>
      <dgm:spPr/>
    </dgm:pt>
  </dgm:ptLst>
  <dgm:cxnLst>
    <dgm:cxn modelId="{2C46119D-D716-4F5F-8743-4DFC20D7EBE7}" type="presOf" srcId="{C6EB817E-E155-4FD2-B400-290AAD135696}" destId="{812341AE-CFBD-462F-983A-399A8AB0F55A}" srcOrd="0" destOrd="0" presId="urn:microsoft.com/office/officeart/2005/8/layout/hList3"/>
    <dgm:cxn modelId="{4379CFBA-5AED-4139-A76C-ADA2933ADAAF}" srcId="{0CA04032-91A4-499A-959F-4652A4856DDA}" destId="{C6EB817E-E155-4FD2-B400-290AAD135696}" srcOrd="1" destOrd="0" parTransId="{5C2B5D98-C2F6-4DC9-8CA8-45340AEDA1B8}" sibTransId="{96138237-9072-4160-B01D-98456693032D}"/>
    <dgm:cxn modelId="{78D99594-65BA-4C47-BB26-C7DE6150BD30}" srcId="{0CA04032-91A4-499A-959F-4652A4856DDA}" destId="{B0A4A139-561E-402E-9328-58082DE574E5}" srcOrd="0" destOrd="0" parTransId="{26326016-4789-4379-997C-2E25EA43F1A1}" sibTransId="{5348CC15-4E99-4234-9B9C-2792BAA0AFBD}"/>
    <dgm:cxn modelId="{111938DD-D058-4726-A88B-952ABF06AB6E}" type="presOf" srcId="{0CA04032-91A4-499A-959F-4652A4856DDA}" destId="{FA91850B-339E-439D-8470-4E5FB772FE66}" srcOrd="0" destOrd="0" presId="urn:microsoft.com/office/officeart/2005/8/layout/hList3"/>
    <dgm:cxn modelId="{3CE43326-9DF3-40BA-9CE9-FA02F20CDB1C}" srcId="{FB2D8453-CE3F-4626-A275-53843BC819C6}" destId="{0CA04032-91A4-499A-959F-4652A4856DDA}" srcOrd="0" destOrd="0" parTransId="{513292EF-61C6-4C5E-B490-17547C897A40}" sibTransId="{536F411B-3F7F-4E8E-87D0-A89DD5104BA3}"/>
    <dgm:cxn modelId="{B6F2D2F7-91B3-45F3-9870-74F612B538D3}" srcId="{0CA04032-91A4-499A-959F-4652A4856DDA}" destId="{960EC29A-F5AB-448F-AA02-7C28E7382D5D}" srcOrd="2" destOrd="0" parTransId="{3C8FA7E6-8977-4A77-BA79-4298978D97E6}" sibTransId="{DA95A47B-3072-4ED0-9DC4-5A943271F5D3}"/>
    <dgm:cxn modelId="{1EB50399-D0CB-4E9D-AB4F-D1EC5DB6D478}" type="presOf" srcId="{FB2D8453-CE3F-4626-A275-53843BC819C6}" destId="{CEB85F5E-4182-42EF-8C78-5692C685BF1A}" srcOrd="0" destOrd="0" presId="urn:microsoft.com/office/officeart/2005/8/layout/hList3"/>
    <dgm:cxn modelId="{1D27C48A-C036-47D1-AB85-DF7AE3CF32C3}" type="presOf" srcId="{B0A4A139-561E-402E-9328-58082DE574E5}" destId="{019A33FA-9907-4606-BBE3-B31C10F0CE4C}" srcOrd="0" destOrd="0" presId="urn:microsoft.com/office/officeart/2005/8/layout/hList3"/>
    <dgm:cxn modelId="{2D0B3FF0-334B-4B90-A3B1-479DFCF6F9F8}" type="presOf" srcId="{960EC29A-F5AB-448F-AA02-7C28E7382D5D}" destId="{DF5DFD83-93F8-4518-B113-9BB28F658C1C}" srcOrd="0" destOrd="0" presId="urn:microsoft.com/office/officeart/2005/8/layout/hList3"/>
    <dgm:cxn modelId="{E2B4BFFA-0CBC-4E42-B5F3-78294645C11A}" type="presParOf" srcId="{CEB85F5E-4182-42EF-8C78-5692C685BF1A}" destId="{FA91850B-339E-439D-8470-4E5FB772FE66}" srcOrd="0" destOrd="0" presId="urn:microsoft.com/office/officeart/2005/8/layout/hList3"/>
    <dgm:cxn modelId="{10E5F2C9-B1A9-471C-8039-A5C03DD503A4}" type="presParOf" srcId="{CEB85F5E-4182-42EF-8C78-5692C685BF1A}" destId="{04ADFB46-9EDB-482A-A3CE-C3E0C9A48259}" srcOrd="1" destOrd="0" presId="urn:microsoft.com/office/officeart/2005/8/layout/hList3"/>
    <dgm:cxn modelId="{EE4BA2E6-4E1B-4D8F-821B-9B6A83184A1B}" type="presParOf" srcId="{04ADFB46-9EDB-482A-A3CE-C3E0C9A48259}" destId="{019A33FA-9907-4606-BBE3-B31C10F0CE4C}" srcOrd="0" destOrd="0" presId="urn:microsoft.com/office/officeart/2005/8/layout/hList3"/>
    <dgm:cxn modelId="{C1714978-4C4C-4DC6-8366-5C81EB773B3A}" type="presParOf" srcId="{04ADFB46-9EDB-482A-A3CE-C3E0C9A48259}" destId="{812341AE-CFBD-462F-983A-399A8AB0F55A}" srcOrd="1" destOrd="0" presId="urn:microsoft.com/office/officeart/2005/8/layout/hList3"/>
    <dgm:cxn modelId="{C250E37A-BCC4-43DA-A5EA-746B9681F574}" type="presParOf" srcId="{04ADFB46-9EDB-482A-A3CE-C3E0C9A48259}" destId="{DF5DFD83-93F8-4518-B113-9BB28F658C1C}" srcOrd="2" destOrd="0" presId="urn:microsoft.com/office/officeart/2005/8/layout/hList3"/>
    <dgm:cxn modelId="{3F8070AE-2DA0-4322-9E59-88F93E680D36}" type="presParOf" srcId="{CEB85F5E-4182-42EF-8C78-5692C685BF1A}" destId="{3BCAD8B1-C783-40F4-BFDD-48C1F8A6FB1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166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088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244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392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631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72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30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646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448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626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890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C2923-60B9-46B0-9F18-3A7BA0221057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F4EA3-16D0-42C7-9460-CEED1ADC5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360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uo.ru/AZBUKA_GO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35431"/>
            <a:ext cx="9144000" cy="2874532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Государственно-общественное управление в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образовании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/>
          <a:lstStyle/>
          <a:p>
            <a:r>
              <a:rPr lang="ru-RU" dirty="0" smtClean="0"/>
              <a:t>Корепанова Марина </a:t>
            </a:r>
            <a:r>
              <a:rPr lang="ru-RU" dirty="0" smtClean="0"/>
              <a:t>Васильевна,</a:t>
            </a:r>
          </a:p>
          <a:p>
            <a:r>
              <a:rPr lang="ru-RU" smtClean="0"/>
              <a:t>доктор </a:t>
            </a:r>
            <a:r>
              <a:rPr lang="ru-RU" dirty="0" smtClean="0"/>
              <a:t>педагогических наук, </a:t>
            </a:r>
            <a:r>
              <a:rPr lang="ru-RU" dirty="0" err="1" smtClean="0"/>
              <a:t>професор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00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9486"/>
            <a:ext cx="10515600" cy="1146874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86360"/>
            <a:ext cx="10515600" cy="56878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Сущность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причины государственно-общественного управления образованием в РФ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Основные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государственного управления образованием в РФ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Основные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общественного управления образованием в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РФ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Основные признаки государственно-общественного управления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образованием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государственно-общественного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образованием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Формы государственно-общественного управления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образованием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Нормативно-правовые основания внедрения форм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общественного участия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образовании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28600">
              <a:lnSpc>
                <a:spcPct val="100000"/>
              </a:lnSpc>
              <a:spcBef>
                <a:spcPts val="0"/>
              </a:spcBef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70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45473"/>
            <a:ext cx="10515600" cy="1049483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Сущность 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причины государственно-общественного управления образованием в РФ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02773"/>
            <a:ext cx="10515600" cy="5320145"/>
          </a:xfrm>
        </p:spPr>
        <p:txBody>
          <a:bodyPr>
            <a:normAutofit fontScale="85000" lnSpcReduction="10000"/>
          </a:bodyPr>
          <a:lstStyle/>
          <a:p>
            <a:r>
              <a:rPr lang="ru-RU" sz="2000" dirty="0"/>
              <a:t>Государственно-общественное управление образованием (далее – ГОУО) – это особый тип взаимодействия государства и общества, предполагающий постоянное и ответственное участие в управлении субъектов, выражающих и представляющих интересы государства в сфере образования, и субъектов, выражающих и представляющих интересы населения, бизнеса, родителей и непосредственно самих учащихся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Термин </a:t>
            </a:r>
            <a:r>
              <a:rPr lang="ru-RU" sz="2000" dirty="0"/>
              <a:t>«государственно-общественное управление образованием» появляется на волне демократизации школы в образовательных дискуссиях конца 80-х гг. ХХ века (Февральский 1988 г. Пленум ЦК КПСС; Всесоюзный съезд работников народного образования (декабрь 1988 г.); Закон РФ «Об образовании» (1992-2012, ст.2)), когда демократический, государственно-общественный характер управления образованием был провозглашен в качестве одного из принципов государственной политики РФ в области образования.</a:t>
            </a:r>
          </a:p>
          <a:p>
            <a:r>
              <a:rPr lang="ru-RU" sz="2000" b="1" dirty="0" smtClean="0"/>
              <a:t>Достоинства государственного управления образованием</a:t>
            </a:r>
            <a:r>
              <a:rPr lang="ru-RU" sz="2000" dirty="0" smtClean="0"/>
              <a:t>: государство </a:t>
            </a:r>
            <a:r>
              <a:rPr lang="ru-RU" sz="2000" dirty="0"/>
              <a:t>выступает гарантом реализации прав участников образовательного процесса, в том числе права ребёнка на качественное образование. Государство способно обеспечить единство требований и преемственность образовательных стандартов в разных типах образовательных организаций, централизованно осуществлять финансирование образования и т.д</a:t>
            </a:r>
            <a:r>
              <a:rPr lang="ru-RU" sz="2000" dirty="0" smtClean="0"/>
              <a:t>.</a:t>
            </a:r>
          </a:p>
          <a:p>
            <a:r>
              <a:rPr lang="ru-RU" sz="2000" b="1" dirty="0"/>
              <a:t>Недостатки  государственного управления образованием</a:t>
            </a:r>
            <a:r>
              <a:rPr lang="ru-RU" sz="2000" dirty="0"/>
              <a:t>: </a:t>
            </a:r>
            <a:r>
              <a:rPr lang="ru-RU" sz="2000" dirty="0" smtClean="0"/>
              <a:t>государственное </a:t>
            </a:r>
            <a:r>
              <a:rPr lang="ru-RU" sz="2000" dirty="0"/>
              <a:t>управление с его громоздким бюрократическим аппаратом неспособно достаточно быстро реагировать на происходящие в обществе изменения и учитывать специфику каждого города, района, конкретной </a:t>
            </a:r>
            <a:r>
              <a:rPr lang="ru-RU" sz="2000" dirty="0" smtClean="0"/>
              <a:t>ОО. </a:t>
            </a:r>
            <a:r>
              <a:rPr lang="ru-RU" sz="2000" dirty="0"/>
              <a:t>Поэтому в современной России управление системой образования является государственно-общественным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Государственно-общественное управление образованием может осуществляться как путем создания раздельных, но взаимодействующих органов и форм государственного и общественного управления образованием, так и путем создания совместных органов и форм государственно-общественного управления образованием.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1901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3518"/>
            <a:ext cx="10515600" cy="550718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 образовании в Российской Федерации»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40328"/>
            <a:ext cx="10515600" cy="5953990"/>
          </a:xfrm>
        </p:spPr>
        <p:txBody>
          <a:bodyPr>
            <a:noAutofit/>
          </a:bodyPr>
          <a:lstStyle/>
          <a:p>
            <a:r>
              <a:rPr lang="ru-RU" sz="1600" dirty="0"/>
              <a:t>В статье 89 «Управление системой образования» </a:t>
            </a:r>
            <a:r>
              <a:rPr lang="ru-RU" sz="1600" dirty="0" smtClean="0"/>
              <a:t>ФЗ «</a:t>
            </a:r>
            <a:r>
              <a:rPr lang="ru-RU" sz="1600" dirty="0"/>
              <a:t>Об образовании в Российской Федерации» зафиксировано: «Управление системой образования осуществляется на принципах законности, демократии, автономии образовательных организаций, информационной открытости системы образования и учета общественного мнения и носит государственно-общественный характер».</a:t>
            </a:r>
          </a:p>
          <a:p>
            <a:r>
              <a:rPr lang="ru-RU" sz="1600" dirty="0" smtClean="0"/>
              <a:t>В </a:t>
            </a:r>
            <a:r>
              <a:rPr lang="ru-RU" sz="1600" dirty="0"/>
              <a:t>статье </a:t>
            </a:r>
            <a:r>
              <a:rPr lang="ru-RU" sz="1600" dirty="0" smtClean="0"/>
              <a:t>26, </a:t>
            </a:r>
            <a:r>
              <a:rPr lang="ru-RU" sz="1600" dirty="0"/>
              <a:t>посвященной управлению образовательными организациями, четко обозначено место государственно-общественного управления образованием и его органов в управлении школой:</a:t>
            </a:r>
          </a:p>
          <a:p>
            <a:r>
              <a:rPr lang="ru-RU" sz="1600" dirty="0" smtClean="0"/>
              <a:t>«</a:t>
            </a:r>
            <a:r>
              <a:rPr lang="ru-RU" sz="1600" dirty="0"/>
              <a:t>3. Единоличным исполнительным органом образовательной организации является руководитель образовательной организации (ректор, директор, заведующий, начальник или иной руководитель), который осуществляет текущее руководство деятельностью образовательной организации.</a:t>
            </a:r>
          </a:p>
          <a:p>
            <a:r>
              <a:rPr lang="ru-RU" sz="1600" dirty="0" smtClean="0"/>
              <a:t>4</a:t>
            </a:r>
            <a:r>
              <a:rPr lang="ru-RU" sz="1600" dirty="0"/>
              <a:t>. В образовательной организации формируются коллегиальные органы управления, к которым относятся общее собрание (конференция) работников образовательной организации…, педагогический совет …, а также могут формироваться попечительский совет, управляющий совет, наблюдательный совет и другие коллегиальные органы управления, предусмотренные уставом…</a:t>
            </a:r>
          </a:p>
          <a:p>
            <a:r>
              <a:rPr lang="ru-RU" sz="1600" dirty="0" smtClean="0"/>
              <a:t>5</a:t>
            </a:r>
            <a:r>
              <a:rPr lang="ru-RU" sz="1600" dirty="0"/>
              <a:t>. Структура, порядок формирования, срок полномочий и компетенция органов управления образовательной организацией, порядок принятия ими решений </a:t>
            </a:r>
            <a:r>
              <a:rPr lang="ru-RU" sz="1600" dirty="0" smtClean="0"/>
              <a:t>устанавливаются </a:t>
            </a:r>
            <a:r>
              <a:rPr lang="ru-RU" sz="1600" dirty="0"/>
              <a:t>уставом образовательной организации в соответствии с законодательством Российской Федерации.</a:t>
            </a:r>
          </a:p>
          <a:p>
            <a:r>
              <a:rPr lang="ru-RU" sz="1600" dirty="0" smtClean="0"/>
              <a:t>6</a:t>
            </a:r>
            <a:r>
              <a:rPr lang="ru-RU" sz="1600" dirty="0"/>
              <a:t>. В целях учета мнения обучающихся, родителей (законных представителей) несовершеннолетних обучающихся и педагогических работников по вопросам управления образовательной организацией и при принятии образовательной организацией локальных нормативных актов, затрагивающих их права и законные интересы, по инициативе обучающихся, родителей (законных представителей) </a:t>
            </a:r>
            <a:r>
              <a:rPr lang="ru-RU" sz="1600" dirty="0" smtClean="0"/>
              <a:t>: </a:t>
            </a:r>
            <a:r>
              <a:rPr lang="ru-RU" sz="1600" dirty="0"/>
              <a:t>создаются советы обучающихся…, советы родителей (законных представителей) несовершеннолетних обучающихся или иные органы…</a:t>
            </a:r>
          </a:p>
          <a:p>
            <a:r>
              <a:rPr lang="ru-RU" sz="1600" dirty="0" smtClean="0"/>
              <a:t>Таким </a:t>
            </a:r>
            <a:r>
              <a:rPr lang="ru-RU" sz="1600" dirty="0"/>
              <a:t>образом, Закон четко отличает органы коллегиального управления школой от представительных органов (органов самоуправления) отдельных групп участников образовательных отношений.</a:t>
            </a:r>
          </a:p>
        </p:txBody>
      </p:sp>
    </p:spTree>
    <p:extLst>
      <p:ext uri="{BB962C8B-B14F-4D97-AF65-F5344CB8AC3E}">
        <p14:creationId xmlns:p14="http://schemas.microsoft.com/office/powerpoint/2010/main" val="372704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70482"/>
            <a:ext cx="9144000" cy="733528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признаки государственного управления образованием в РФ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5431" y="904010"/>
            <a:ext cx="10032569" cy="435379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000" dirty="0"/>
              <a:t>Основными признаками государственного управления образованием в современной России являются:</a:t>
            </a:r>
          </a:p>
          <a:p>
            <a:pPr algn="just"/>
            <a:r>
              <a:rPr lang="ru-RU" sz="2000" dirty="0" smtClean="0"/>
              <a:t>- </a:t>
            </a:r>
            <a:r>
              <a:rPr lang="ru-RU" sz="2000" dirty="0"/>
              <a:t>единая государственная политика в области образования, зафиксированная в ФЗ «Об образовании в Российской Федерации» (2012), конкретизированная нормативных документах Министерства образования и науки РФ и иных нормативных актах федерального уровня;</a:t>
            </a:r>
          </a:p>
          <a:p>
            <a:pPr algn="just"/>
            <a:r>
              <a:rPr lang="ru-RU" sz="2000" dirty="0" smtClean="0"/>
              <a:t>- </a:t>
            </a:r>
            <a:r>
              <a:rPr lang="ru-RU" sz="2000" dirty="0"/>
              <a:t>федеральные государственные образовательные стандарты для всех типов государственных, ведомственных и муниципальных образовательных учреждений;</a:t>
            </a:r>
          </a:p>
          <a:p>
            <a:pPr algn="just"/>
            <a:r>
              <a:rPr lang="ru-RU" sz="2000" dirty="0" smtClean="0"/>
              <a:t>- </a:t>
            </a:r>
            <a:r>
              <a:rPr lang="ru-RU" sz="2000" dirty="0"/>
              <a:t>государственный контроль качества образования в государственных, ведомственных и муниципальных образовательных учреждениях; государственное лицензирование; государственная аккредитация образовательной деятельности;</a:t>
            </a:r>
          </a:p>
          <a:p>
            <a:pPr algn="just"/>
            <a:r>
              <a:rPr lang="ru-RU" sz="2000" dirty="0" smtClean="0"/>
              <a:t>- </a:t>
            </a:r>
            <a:r>
              <a:rPr lang="ru-RU" sz="2000" dirty="0"/>
              <a:t>государственные органы управления образованием: федеральные; ведомственные, республиканские (республик в составе РФ); краевые, областные, городов федерального подчинения (Москвы, Санкт-Петербурга, Севастополя), автономных областей и автономных округов.</a:t>
            </a:r>
          </a:p>
          <a:p>
            <a:pPr algn="just"/>
            <a:r>
              <a:rPr lang="ru-RU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2536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4692"/>
            <a:ext cx="10515600" cy="6442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признаки общественного управления образованием в РФ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68928"/>
            <a:ext cx="10515600" cy="5408035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основным признакам общественного управления образованием в Российской Федерации относятся: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общественных организаций, производственно-коммерческих структур в разработке и осуществлении федеральных, региональных и муниципальных целевых программ в области образования;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диверсификация (лат. – разнообразие, разностороннее развитие) образовательных учреждений: развитие различных типов образовательных учреждений, в том числе негосударственных (частных, религиозных и др.);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образованием на муниципальном уровне (в городе или районе) осуществляется отделом образования при городской (районной) администрации и курируется выборными представителями: главой администрации, депутатами городской или районной думы, представителями общественных организаций;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образовательными организациями осуществляется советами школ, учёными советами вузов, факультетов или попечительскими советами, включающими представителей общественности, при ученическом, студенческом, родительского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соуправлении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в каждой образовательной организации своего устава как основного документа, регламентирующего её деятельность;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независимого оценивания организаций, осуществляющих образовательную деятельность; профессионально-общественная аккредитация образовательных программ, общественная аккредитация образовательных организаций.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25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279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признаки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государственно-общественного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07918"/>
            <a:ext cx="10515600" cy="5169045"/>
          </a:xfrm>
        </p:spPr>
        <p:txBody>
          <a:bodyPr>
            <a:normAutofit lnSpcReduction="10000"/>
          </a:bodyPr>
          <a:lstStyle/>
          <a:p>
            <a:r>
              <a:rPr lang="ru-RU" sz="2000" dirty="0"/>
              <a:t>совместная деятельность государственных и общественных структур по</a:t>
            </a:r>
          </a:p>
          <a:p>
            <a:pPr marL="0" indent="0">
              <a:buNone/>
            </a:pPr>
            <a:r>
              <a:rPr lang="ru-RU" sz="2000" dirty="0"/>
              <a:t>управлению образовательными организациями;</a:t>
            </a:r>
          </a:p>
          <a:p>
            <a:r>
              <a:rPr lang="ru-RU" sz="2000" dirty="0"/>
              <a:t>процедура принятия решений, которая включает обязательное</a:t>
            </a:r>
          </a:p>
          <a:p>
            <a:pPr marL="0" indent="0">
              <a:buNone/>
            </a:pPr>
            <a:r>
              <a:rPr lang="ru-RU" sz="2000" dirty="0"/>
              <a:t>согласование проектов решений с представителями общественности;</a:t>
            </a:r>
          </a:p>
          <a:p>
            <a:r>
              <a:rPr lang="ru-RU" sz="2000" dirty="0"/>
              <a:t>делегирование части властных полномочий органов управления</a:t>
            </a:r>
          </a:p>
          <a:p>
            <a:pPr marL="0" indent="0">
              <a:buNone/>
            </a:pPr>
            <a:r>
              <a:rPr lang="ru-RU" sz="2000" dirty="0"/>
              <a:t>образованием структурам, представляющим интересы определенных групп</a:t>
            </a:r>
          </a:p>
          <a:p>
            <a:pPr marL="0" indent="0">
              <a:buNone/>
            </a:pPr>
            <a:r>
              <a:rPr lang="ru-RU" sz="2000" dirty="0"/>
              <a:t>общественности;</a:t>
            </a:r>
          </a:p>
          <a:p>
            <a:r>
              <a:rPr lang="ru-RU" sz="2000" dirty="0"/>
              <a:t>разработка механизмов (способов) разрешения возникающих</a:t>
            </a:r>
          </a:p>
          <a:p>
            <a:pPr marL="0" indent="0">
              <a:buNone/>
            </a:pPr>
            <a:r>
              <a:rPr lang="ru-RU" sz="2000" dirty="0" smtClean="0"/>
              <a:t>противоречий </a:t>
            </a:r>
            <a:r>
              <a:rPr lang="ru-RU" sz="2000" dirty="0"/>
              <a:t>и конфликтов между государственными и общественными</a:t>
            </a:r>
          </a:p>
          <a:p>
            <a:pPr marL="0" indent="0">
              <a:buNone/>
            </a:pPr>
            <a:r>
              <a:rPr lang="ru-RU" sz="2000" dirty="0"/>
              <a:t>структурами управления.</a:t>
            </a:r>
          </a:p>
          <a:p>
            <a:r>
              <a:rPr lang="ru-RU" sz="2000" b="1" dirty="0"/>
              <a:t>Целью ГОУО </a:t>
            </a:r>
            <a:r>
              <a:rPr lang="ru-RU" sz="2000" dirty="0"/>
              <a:t>является оптимальное сочетание государственных и</a:t>
            </a:r>
          </a:p>
          <a:p>
            <a:pPr marL="0" indent="0">
              <a:buNone/>
            </a:pPr>
            <a:r>
              <a:rPr lang="ru-RU" sz="2000" dirty="0"/>
              <a:t>общественных начал в управлении образованием в интересах человека,</a:t>
            </a:r>
          </a:p>
          <a:p>
            <a:pPr marL="0" indent="0">
              <a:buNone/>
            </a:pPr>
            <a:r>
              <a:rPr lang="ru-RU" sz="2000" dirty="0"/>
              <a:t>общества и государства.</a:t>
            </a:r>
          </a:p>
        </p:txBody>
      </p:sp>
    </p:spTree>
    <p:extLst>
      <p:ext uri="{BB962C8B-B14F-4D97-AF65-F5344CB8AC3E}">
        <p14:creationId xmlns:p14="http://schemas.microsoft.com/office/powerpoint/2010/main" val="342734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56470100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68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011"/>
          </a:xfrm>
        </p:spPr>
        <p:txBody>
          <a:bodyPr>
            <a:normAutofit/>
          </a:bodyPr>
          <a:lstStyle/>
          <a:p>
            <a:r>
              <a:rPr lang="ru-RU" sz="2400" dirty="0"/>
              <a:t> </a:t>
            </a:r>
            <a:r>
              <a:rPr lang="ru-RU" sz="2400" b="1" dirty="0"/>
              <a:t>Формы государственно-общественного управления образованием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7136"/>
            <a:ext cx="10515600" cy="5189827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Органы ГОУО создаются на уровне региона,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муниципальных образований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и образовательных организаций и их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объединений. </a:t>
            </a:r>
          </a:p>
          <a:p>
            <a:pPr algn="just"/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На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уровне регионов и муниципалитетов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создаются региональные и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муниципальные государственно-общественные советы, общественные советы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 исполнительных органах государственной власти (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департаментах образования).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На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уровне образовательной организации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формируются коллегиальные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органы управления, к которым относятся: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общее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собрание (конференция) работников образовательной организации,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педагогический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совет, а также могут создаваться: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попечительский совет,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   - управляющий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совет,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     - наблюдательный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совет 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и другие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коллегиальные органы управления, предусмотренные уставом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соответствующей образовательной организации </a:t>
            </a:r>
            <a:b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5769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011"/>
          </a:xfrm>
        </p:spPr>
        <p:txBody>
          <a:bodyPr>
            <a:normAutofit/>
          </a:bodyPr>
          <a:lstStyle/>
          <a:p>
            <a:r>
              <a:rPr lang="ru-RU" sz="2400" dirty="0"/>
              <a:t> </a:t>
            </a:r>
            <a:r>
              <a:rPr lang="ru-RU" sz="2400" b="1" dirty="0"/>
              <a:t>Формы государственно-общественного управления образованием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7136"/>
            <a:ext cx="10515600" cy="518982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Региональные и муниципальные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общественные советы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по образованию являются формой участия населения в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осуществлении полномочий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субъекта Российской Федерации и местного самоуправления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 вопросам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непосредственного обеспечения образованием населения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региона (городского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округа, муниципального района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полномочия регионального государственно-общественного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совета: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1)согласование программы развития системы образования субъекта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Федерации, в том числе экспертная оценка программы;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разработка предложений по развитию системы оценки качества общего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образования, в том числе организация и проведение общественного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наблюдения деятельности образовательных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организаций;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рассмотрение предложений граждан о деятельности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образования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233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011"/>
          </a:xfrm>
        </p:spPr>
        <p:txBody>
          <a:bodyPr>
            <a:normAutofit/>
          </a:bodyPr>
          <a:lstStyle/>
          <a:p>
            <a:r>
              <a:rPr lang="ru-RU" sz="2400" dirty="0"/>
              <a:t> </a:t>
            </a:r>
            <a:r>
              <a:rPr lang="ru-RU" sz="2400" b="1" dirty="0"/>
              <a:t>Формы государственно-общественного управления образованием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7136"/>
            <a:ext cx="10515600" cy="518982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Общее собрание (конференция) работников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коллегиальных органов управления образовательной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организацией. Общее собрание создается на основании Устава образовательной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в целях расширения коллегиальных, демократических форм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управления, реализации права работников организации на участие в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управлении, а также развития и совершенствования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деятельности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постоянно действующим органом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коллегиального управления образовательной организацией, формируемым из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штатных педагогических работников образовательной организации, для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рассмотрения основных вопросов образовательного процесса.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Попечительский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коллегиальный орган управления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организацией, объединяющий на добровольной основе всех,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заинтересован в развитии образования и конкретной образовательной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организации. Порядок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и компетенция попечительского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совета определяются Уставом образовательной организации и Положением о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попечительском совете. В состав попечительского совета могут входить представители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органов, органов местного самоуправления, организаций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форм собственности, предпринимательских и научных кругов,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 массовой информации, общественных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объединений, педагогические работники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44985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011"/>
          </a:xfrm>
        </p:spPr>
        <p:txBody>
          <a:bodyPr>
            <a:normAutofit/>
          </a:bodyPr>
          <a:lstStyle/>
          <a:p>
            <a:r>
              <a:rPr lang="ru-RU" sz="2400" dirty="0"/>
              <a:t> </a:t>
            </a:r>
            <a:r>
              <a:rPr lang="ru-RU" sz="2400" b="1" dirty="0"/>
              <a:t>Формы государственно-общественного управления образованием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7136"/>
            <a:ext cx="10515600" cy="518982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Управляющий совет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представительный коллегиальный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 государственно-общественного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образовательной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организацией, имеющий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определенные уставом полномочия по решению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вопросов функционирования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развития образовательной организации, формируемый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представителей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учредителя, руководства и работников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обучающихся старше 14 лет и родителей 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законных представителей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обучающихся, не достигших возраста 18 лет, а также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представителей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местного сообщества. Управляющий совет вправе разрабатывать, принимать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вносить рекомендации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учредителю и руководителю образовательной организации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вопросам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управления образовательной организации, отнесенным 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 компетенции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законодательством и Уставом образовательной организации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Наблюдательный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представительным коллегиальным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органом государственно-общественного управления образовательной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организации, осуществляющим в соответствии с Уставом решение отдельных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вопросов по управлению образовательной организацией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 родителей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коллегиальный орган управления образовательной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организации, создаваемый с целью учета мнения родителей (законных представителей) обучающихся по вопросам управления образовательной организацией и при принятии локальных нормативных актов, затрагивающих права и законные интересы обучающихся и их родителей (законных представителей).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562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201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/>
              <a:t> </a:t>
            </a:r>
            <a:r>
              <a:rPr lang="ru-RU" sz="2400" b="1" dirty="0"/>
              <a:t>Нормативно-правовые основания внедрения форм общественного</a:t>
            </a:r>
            <a:br>
              <a:rPr lang="ru-RU" sz="2400" b="1" dirty="0"/>
            </a:br>
            <a:r>
              <a:rPr lang="ru-RU" sz="2400" b="1" dirty="0"/>
              <a:t>участия в образовании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7136"/>
            <a:ext cx="10515600" cy="5189827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Федеральным законом от 29 декабря 2012 г. № 273-ФЗ (ред. 31.12.2014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образовании в Российской Федерации» (далее – Закон)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 открытый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коллегиальных форм управления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Право самостоятельно определять их перечень, наименование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компетенции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оставлено за образовательной организацией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уставе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организации должна содержаться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структуре и компетенции органов управления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и о коллегиальных органах, порядке 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сроках полномочий (ст.25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ФЗ «Об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образовании в Российской Федерации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деятельности ГОУП: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общественности в управлении образовательной организацией;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публичная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отчетность муниципальных образовательных организаций;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общественная экспертиза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организаций;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обучение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общественных управляющих и их статус;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учредителя в государственно-общественном управлении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организаций.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каждому из вышеперечисленных направлений может быть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 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 отдельный специальный нормативный правовой акт органа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местного самоуправления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все указанные направления можно объединить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едином муниципальном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нормативном акте о </a:t>
            </a:r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государственно-общественном </a:t>
            </a:r>
            <a: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управлении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сети муниципальных образовательных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8551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1</a:t>
            </a:r>
            <a:r>
              <a:rPr lang="ru-RU" sz="2000" dirty="0"/>
              <a:t>. Развитие государственно-общественного управления в региональной системе образования: учебно-методическое пособие / С.Г. Алексеев, Ю.А. </a:t>
            </a:r>
            <a:r>
              <a:rPr lang="ru-RU" sz="2000" dirty="0" err="1"/>
              <a:t>Бурдельная</a:t>
            </a:r>
            <a:r>
              <a:rPr lang="ru-RU" sz="2000" dirty="0"/>
              <a:t>, Т.В. Головина. – Омск : БОУДПО «ИРООО», 2009. – 96 с..</a:t>
            </a:r>
            <a:br>
              <a:rPr lang="ru-RU" sz="2000" dirty="0"/>
            </a:br>
            <a:r>
              <a:rPr lang="ru-RU" sz="2000" dirty="0" smtClean="0"/>
              <a:t>2</a:t>
            </a:r>
            <a:r>
              <a:rPr lang="ru-RU" sz="2000" dirty="0"/>
              <a:t>. </a:t>
            </a:r>
            <a:r>
              <a:rPr lang="ru-RU" sz="2000" dirty="0" err="1"/>
              <a:t>Вычужанова</a:t>
            </a:r>
            <a:r>
              <a:rPr lang="ru-RU" sz="2000" dirty="0"/>
              <a:t> , С . С . Государственно–общественное управление образованием : заказ образованию, участие и ответственность, публичный отчет как форма взаимодействия школы с общественностью / С. С. </a:t>
            </a:r>
            <a:r>
              <a:rPr lang="ru-RU" sz="2000" dirty="0" err="1"/>
              <a:t>Вычужанова</a:t>
            </a:r>
            <a:r>
              <a:rPr lang="ru-RU" sz="2000" dirty="0"/>
              <a:t> , М. В. Гончарова, М. В. Гончарова // Управление качеством образования : теория и практика эффективного администрирования. – 2009. – № 2. – С. 70—77..</a:t>
            </a:r>
            <a:br>
              <a:rPr lang="ru-RU" sz="2000" dirty="0"/>
            </a:br>
            <a:r>
              <a:rPr lang="ru-RU" sz="2000" dirty="0" smtClean="0"/>
              <a:t>3</a:t>
            </a:r>
            <a:r>
              <a:rPr lang="ru-RU" sz="2000" dirty="0"/>
              <a:t>. Третьяков, П.И., Белая, К.Ю. Дошкольное образовательное учреждение (Технологии управления образованием) /П.И. Третьяков, К.Ю. Белая. М.: Новая школа, 2003..</a:t>
            </a:r>
            <a:br>
              <a:rPr lang="ru-RU" sz="2000" dirty="0"/>
            </a:br>
            <a:r>
              <a:rPr lang="ru-RU" sz="2000" dirty="0" smtClean="0"/>
              <a:t>4</a:t>
            </a:r>
            <a:r>
              <a:rPr lang="ru-RU" sz="2000" dirty="0"/>
              <a:t>. Управляющий совет: организация деятельности и этика взаимодействия. Позиция «дружелюбного критика» / Под ред. А.М. Моисеева. М., 2007..</a:t>
            </a:r>
            <a:br>
              <a:rPr lang="ru-RU" sz="2000" dirty="0"/>
            </a:br>
            <a:r>
              <a:rPr lang="ru-RU" sz="2000" dirty="0" smtClean="0"/>
              <a:t>5</a:t>
            </a:r>
            <a:r>
              <a:rPr lang="ru-RU" sz="2000" dirty="0"/>
              <a:t>. Новиков Д.А. Модели и механизмы управления образовательными сетями и комплексами / Д.А. Новиков, Н.П. Глотова. – М., 2004.</a:t>
            </a:r>
          </a:p>
          <a:p>
            <a:pPr marL="0" indent="0">
              <a:buNone/>
            </a:pPr>
            <a:r>
              <a:rPr lang="ru-RU" sz="2000" dirty="0" smtClean="0"/>
              <a:t>6.</a:t>
            </a:r>
            <a:r>
              <a:rPr lang="ru-RU" sz="2000" dirty="0"/>
              <a:t> </a:t>
            </a:r>
            <a:r>
              <a:rPr lang="ru-RU" sz="2000" b="1" u="sng" dirty="0">
                <a:hlinkClick r:id="rId2"/>
              </a:rPr>
              <a:t>http://www.gouo.ru/AZBUKA_GOU</a:t>
            </a:r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13903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1463</Words>
  <Application>Microsoft Office PowerPoint</Application>
  <PresentationFormat>Широкоэкранный</PresentationFormat>
  <Paragraphs>96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Office Theme</vt:lpstr>
      <vt:lpstr>   Государственно-общественное управление в образовании</vt:lpstr>
      <vt:lpstr>План</vt:lpstr>
      <vt:lpstr> 1. Сущность и причины государственно-общественного управления образованием в РФ</vt:lpstr>
      <vt:lpstr>Федеральный закон «Об образовании в Российской Федерации» </vt:lpstr>
      <vt:lpstr>Основные признаки государственного управления образованием в РФ</vt:lpstr>
      <vt:lpstr>Основные признаки общественного управления образованием в РФ</vt:lpstr>
      <vt:lpstr>Основные признаки государственно-общественного управления образованием</vt:lpstr>
      <vt:lpstr>Презентация PowerPoint</vt:lpstr>
      <vt:lpstr> Формы государственно-общественного управления образованием</vt:lpstr>
      <vt:lpstr> Формы государственно-общественного управления образованием</vt:lpstr>
      <vt:lpstr> Формы государственно-общественного управления образованием</vt:lpstr>
      <vt:lpstr> Формы государственно-общественного управления образованием</vt:lpstr>
      <vt:lpstr> Нормативно-правовые основания внедрения форм общественного участия в образовании</vt:lpstr>
      <vt:lpstr>Литература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Диагностика и мониторинг в деятельности педагога ДОО</dc:title>
  <dc:creator>рлв</dc:creator>
  <cp:lastModifiedBy>рлв</cp:lastModifiedBy>
  <cp:revision>30</cp:revision>
  <dcterms:created xsi:type="dcterms:W3CDTF">2018-10-16T16:37:19Z</dcterms:created>
  <dcterms:modified xsi:type="dcterms:W3CDTF">2022-06-06T14:45:27Z</dcterms:modified>
</cp:coreProperties>
</file>