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62" r:id="rId5"/>
    <p:sldId id="266" r:id="rId6"/>
    <p:sldId id="267" r:id="rId7"/>
    <p:sldId id="268" r:id="rId8"/>
    <p:sldId id="263" r:id="rId9"/>
    <p:sldId id="265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0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8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804DB5-05E1-445E-9B40-8430B89B673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B2B2256-C3FF-4147-A7A2-F4F1155E69DD}">
      <dgm:prSet phldrT="[Текст]" custT="1"/>
      <dgm:spPr>
        <a:solidFill>
          <a:schemeClr val="accent4"/>
        </a:solidFill>
      </dgm:spPr>
      <dgm:t>
        <a:bodyPr/>
        <a:lstStyle/>
        <a:p>
          <a:r>
            <a:rPr lang="ru-RU" sz="2800" b="1" dirty="0" smtClean="0">
              <a:solidFill>
                <a:schemeClr val="tx1"/>
              </a:solidFill>
            </a:rPr>
            <a:t>Цифровая грамотность</a:t>
          </a:r>
          <a:endParaRPr lang="ru-RU" sz="2800" b="1" dirty="0">
            <a:solidFill>
              <a:schemeClr val="tx1"/>
            </a:solidFill>
          </a:endParaRPr>
        </a:p>
      </dgm:t>
    </dgm:pt>
    <dgm:pt modelId="{2FC1FDBD-A58C-4940-8940-BEE7A1DABDA7}" type="parTrans" cxnId="{5B837D40-3AD8-481B-AAD7-DCB2A4B1136F}">
      <dgm:prSet/>
      <dgm:spPr/>
      <dgm:t>
        <a:bodyPr/>
        <a:lstStyle/>
        <a:p>
          <a:endParaRPr lang="ru-RU"/>
        </a:p>
      </dgm:t>
    </dgm:pt>
    <dgm:pt modelId="{687C7539-CC26-4073-B8FB-7288CE78B8F6}" type="sibTrans" cxnId="{5B837D40-3AD8-481B-AAD7-DCB2A4B1136F}">
      <dgm:prSet/>
      <dgm:spPr/>
      <dgm:t>
        <a:bodyPr/>
        <a:lstStyle/>
        <a:p>
          <a:endParaRPr lang="ru-RU"/>
        </a:p>
      </dgm:t>
    </dgm:pt>
    <dgm:pt modelId="{31577CC8-5AF3-4AA2-A256-7223515A2A54}">
      <dgm:prSet phldrT="[Текст]" custT="1"/>
      <dgm:spPr/>
      <dgm:t>
        <a:bodyPr/>
        <a:lstStyle/>
        <a:p>
          <a:r>
            <a:rPr lang="ru-RU" sz="2400" dirty="0" smtClean="0"/>
            <a:t>это способность безопасно и надлежащим образом управлять информацией, понимать и интегрировать ее, обмениваться ей, оценивать и создавать информацию и получать доступ к ней с помощью цифровых устройств и сетевых технологий для участия в экономической и социальной жизни</a:t>
          </a:r>
          <a:endParaRPr lang="ru-RU" sz="2400" dirty="0"/>
        </a:p>
      </dgm:t>
    </dgm:pt>
    <dgm:pt modelId="{1D78BFD9-7979-426B-A2C6-BBB846128A43}" type="parTrans" cxnId="{352D712A-433F-4A43-B978-40ACE9852B4A}">
      <dgm:prSet/>
      <dgm:spPr/>
      <dgm:t>
        <a:bodyPr/>
        <a:lstStyle/>
        <a:p>
          <a:endParaRPr lang="ru-RU"/>
        </a:p>
      </dgm:t>
    </dgm:pt>
    <dgm:pt modelId="{BF3EE5D3-96F4-4DB7-AC29-B9EFA956460E}" type="sibTrans" cxnId="{352D712A-433F-4A43-B978-40ACE9852B4A}">
      <dgm:prSet/>
      <dgm:spPr/>
      <dgm:t>
        <a:bodyPr/>
        <a:lstStyle/>
        <a:p>
          <a:endParaRPr lang="ru-RU"/>
        </a:p>
      </dgm:t>
    </dgm:pt>
    <dgm:pt modelId="{56959537-03D4-4AB6-B542-E253F8794519}">
      <dgm:prSet phldrT="[Текст]" custT="1"/>
      <dgm:spPr/>
      <dgm:t>
        <a:bodyPr/>
        <a:lstStyle/>
        <a:p>
          <a:r>
            <a:rPr lang="ru-RU" sz="2800" b="1" dirty="0" smtClean="0">
              <a:solidFill>
                <a:schemeClr val="tx1"/>
              </a:solidFill>
            </a:rPr>
            <a:t>ИКТ-компетенции педагога</a:t>
          </a:r>
          <a:endParaRPr lang="ru-RU" sz="2800" b="1" dirty="0">
            <a:solidFill>
              <a:schemeClr val="tx1"/>
            </a:solidFill>
          </a:endParaRPr>
        </a:p>
      </dgm:t>
    </dgm:pt>
    <dgm:pt modelId="{6A6FF20F-E792-4EBD-9935-3CC48F9D609F}" type="parTrans" cxnId="{5B26A25C-F7E1-42AD-9757-4DE993FC62D4}">
      <dgm:prSet/>
      <dgm:spPr/>
      <dgm:t>
        <a:bodyPr/>
        <a:lstStyle/>
        <a:p>
          <a:endParaRPr lang="ru-RU"/>
        </a:p>
      </dgm:t>
    </dgm:pt>
    <dgm:pt modelId="{A3E3FF10-3931-4F7A-9B08-64198C017045}" type="sibTrans" cxnId="{5B26A25C-F7E1-42AD-9757-4DE993FC62D4}">
      <dgm:prSet/>
      <dgm:spPr/>
      <dgm:t>
        <a:bodyPr/>
        <a:lstStyle/>
        <a:p>
          <a:endParaRPr lang="ru-RU"/>
        </a:p>
      </dgm:t>
    </dgm:pt>
    <dgm:pt modelId="{9981011C-CE79-4166-8BA2-14787AA0BB63}">
      <dgm:prSet phldrT="[Текст]"/>
      <dgm:spPr/>
      <dgm:t>
        <a:bodyPr/>
        <a:lstStyle/>
        <a:p>
          <a:r>
            <a:rPr lang="ru-RU" dirty="0" smtClean="0"/>
            <a:t> система прикладных знаний, навыков и установок, позволяющих организовать все стадии педагогической работы и улучшить качество обучения на основе возможностей, предоставляемых цифровыми технологиями (индивидуализация обучения, техническое решение творческих задач, интерактивная проектная работа и др.)</a:t>
          </a:r>
          <a:endParaRPr lang="ru-RU" dirty="0"/>
        </a:p>
      </dgm:t>
    </dgm:pt>
    <dgm:pt modelId="{76297452-1BBC-44CA-95E5-53A5790355EC}" type="parTrans" cxnId="{1076C692-76DF-45B6-B33F-6AEB0E09848E}">
      <dgm:prSet/>
      <dgm:spPr/>
      <dgm:t>
        <a:bodyPr/>
        <a:lstStyle/>
        <a:p>
          <a:endParaRPr lang="ru-RU"/>
        </a:p>
      </dgm:t>
    </dgm:pt>
    <dgm:pt modelId="{45A20FAE-74FD-422F-8976-1055AD6DCDE9}" type="sibTrans" cxnId="{1076C692-76DF-45B6-B33F-6AEB0E09848E}">
      <dgm:prSet/>
      <dgm:spPr/>
      <dgm:t>
        <a:bodyPr/>
        <a:lstStyle/>
        <a:p>
          <a:endParaRPr lang="ru-RU"/>
        </a:p>
      </dgm:t>
    </dgm:pt>
    <dgm:pt modelId="{83F8EBEB-8D65-4F1E-852F-6B03D7EE4860}">
      <dgm:prSet custT="1"/>
      <dgm:spPr/>
      <dgm:t>
        <a:bodyPr/>
        <a:lstStyle/>
        <a:p>
          <a:r>
            <a:rPr lang="ru-RU" sz="2400" dirty="0" smtClean="0"/>
            <a:t> не имеет профессии</a:t>
          </a:r>
          <a:endParaRPr lang="ru-RU" sz="2400" dirty="0"/>
        </a:p>
      </dgm:t>
    </dgm:pt>
    <dgm:pt modelId="{6369E125-146B-41B0-BBA0-72EA39F92DA6}" type="parTrans" cxnId="{DD6F4749-DB50-4591-8A50-509C3C1ED4BF}">
      <dgm:prSet/>
      <dgm:spPr/>
      <dgm:t>
        <a:bodyPr/>
        <a:lstStyle/>
        <a:p>
          <a:endParaRPr lang="ru-RU"/>
        </a:p>
      </dgm:t>
    </dgm:pt>
    <dgm:pt modelId="{227A41BD-9751-40A2-9468-94C7059F63A5}" type="sibTrans" cxnId="{DD6F4749-DB50-4591-8A50-509C3C1ED4BF}">
      <dgm:prSet/>
      <dgm:spPr/>
      <dgm:t>
        <a:bodyPr/>
        <a:lstStyle/>
        <a:p>
          <a:endParaRPr lang="ru-RU"/>
        </a:p>
      </dgm:t>
    </dgm:pt>
    <dgm:pt modelId="{33BF8029-37DE-4E27-B6CB-437F0EB9B9B4}" type="pres">
      <dgm:prSet presAssocID="{B8804DB5-05E1-445E-9B40-8430B89B673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F20B390-60A5-45DF-BF06-D99B2CABCF00}" type="pres">
      <dgm:prSet presAssocID="{9B2B2256-C3FF-4147-A7A2-F4F1155E69DD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758808-5E68-49A4-B026-C09FCFF5BA5F}" type="pres">
      <dgm:prSet presAssocID="{9B2B2256-C3FF-4147-A7A2-F4F1155E69DD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966E4E-0880-4233-AF7E-B4CD8C6F2E90}" type="pres">
      <dgm:prSet presAssocID="{56959537-03D4-4AB6-B542-E253F8794519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A07C4F-AB8C-4350-AFA3-890E285A63B7}" type="pres">
      <dgm:prSet presAssocID="{56959537-03D4-4AB6-B542-E253F8794519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52D712A-433F-4A43-B978-40ACE9852B4A}" srcId="{9B2B2256-C3FF-4147-A7A2-F4F1155E69DD}" destId="{31577CC8-5AF3-4AA2-A256-7223515A2A54}" srcOrd="0" destOrd="0" parTransId="{1D78BFD9-7979-426B-A2C6-BBB846128A43}" sibTransId="{BF3EE5D3-96F4-4DB7-AC29-B9EFA956460E}"/>
    <dgm:cxn modelId="{2E17AD16-0C28-4310-9597-6717DF631F54}" type="presOf" srcId="{9B2B2256-C3FF-4147-A7A2-F4F1155E69DD}" destId="{5F20B390-60A5-45DF-BF06-D99B2CABCF00}" srcOrd="0" destOrd="0" presId="urn:microsoft.com/office/officeart/2005/8/layout/vList2"/>
    <dgm:cxn modelId="{BBB60A68-E23F-4610-BCF7-34371835B7A8}" type="presOf" srcId="{56959537-03D4-4AB6-B542-E253F8794519}" destId="{CC966E4E-0880-4233-AF7E-B4CD8C6F2E90}" srcOrd="0" destOrd="0" presId="urn:microsoft.com/office/officeart/2005/8/layout/vList2"/>
    <dgm:cxn modelId="{1076C692-76DF-45B6-B33F-6AEB0E09848E}" srcId="{56959537-03D4-4AB6-B542-E253F8794519}" destId="{9981011C-CE79-4166-8BA2-14787AA0BB63}" srcOrd="0" destOrd="0" parTransId="{76297452-1BBC-44CA-95E5-53A5790355EC}" sibTransId="{45A20FAE-74FD-422F-8976-1055AD6DCDE9}"/>
    <dgm:cxn modelId="{5B26A25C-F7E1-42AD-9757-4DE993FC62D4}" srcId="{B8804DB5-05E1-445E-9B40-8430B89B6738}" destId="{56959537-03D4-4AB6-B542-E253F8794519}" srcOrd="1" destOrd="0" parTransId="{6A6FF20F-E792-4EBD-9935-3CC48F9D609F}" sibTransId="{A3E3FF10-3931-4F7A-9B08-64198C017045}"/>
    <dgm:cxn modelId="{B8782356-6FFF-4EEA-B1A9-E0178DBA19C8}" type="presOf" srcId="{9981011C-CE79-4166-8BA2-14787AA0BB63}" destId="{B6A07C4F-AB8C-4350-AFA3-890E285A63B7}" srcOrd="0" destOrd="0" presId="urn:microsoft.com/office/officeart/2005/8/layout/vList2"/>
    <dgm:cxn modelId="{321EE1E3-BFDC-4B5C-B4A6-CA13982D2BF2}" type="presOf" srcId="{B8804DB5-05E1-445E-9B40-8430B89B6738}" destId="{33BF8029-37DE-4E27-B6CB-437F0EB9B9B4}" srcOrd="0" destOrd="0" presId="urn:microsoft.com/office/officeart/2005/8/layout/vList2"/>
    <dgm:cxn modelId="{DD6F4749-DB50-4591-8A50-509C3C1ED4BF}" srcId="{9B2B2256-C3FF-4147-A7A2-F4F1155E69DD}" destId="{83F8EBEB-8D65-4F1E-852F-6B03D7EE4860}" srcOrd="1" destOrd="0" parTransId="{6369E125-146B-41B0-BBA0-72EA39F92DA6}" sibTransId="{227A41BD-9751-40A2-9468-94C7059F63A5}"/>
    <dgm:cxn modelId="{9E04B8BD-91B7-4B39-8A31-AEEF9E2DCC99}" type="presOf" srcId="{83F8EBEB-8D65-4F1E-852F-6B03D7EE4860}" destId="{62758808-5E68-49A4-B026-C09FCFF5BA5F}" srcOrd="0" destOrd="1" presId="urn:microsoft.com/office/officeart/2005/8/layout/vList2"/>
    <dgm:cxn modelId="{5B837D40-3AD8-481B-AAD7-DCB2A4B1136F}" srcId="{B8804DB5-05E1-445E-9B40-8430B89B6738}" destId="{9B2B2256-C3FF-4147-A7A2-F4F1155E69DD}" srcOrd="0" destOrd="0" parTransId="{2FC1FDBD-A58C-4940-8940-BEE7A1DABDA7}" sibTransId="{687C7539-CC26-4073-B8FB-7288CE78B8F6}"/>
    <dgm:cxn modelId="{83BE58F7-FB81-4A3C-ABA2-9F139D1D5320}" type="presOf" srcId="{31577CC8-5AF3-4AA2-A256-7223515A2A54}" destId="{62758808-5E68-49A4-B026-C09FCFF5BA5F}" srcOrd="0" destOrd="0" presId="urn:microsoft.com/office/officeart/2005/8/layout/vList2"/>
    <dgm:cxn modelId="{0B80AE35-AE8D-4E67-9BE9-A46BF3A29933}" type="presParOf" srcId="{33BF8029-37DE-4E27-B6CB-437F0EB9B9B4}" destId="{5F20B390-60A5-45DF-BF06-D99B2CABCF00}" srcOrd="0" destOrd="0" presId="urn:microsoft.com/office/officeart/2005/8/layout/vList2"/>
    <dgm:cxn modelId="{F4946C6F-BCD6-4A7D-B4A8-32E14B3711F5}" type="presParOf" srcId="{33BF8029-37DE-4E27-B6CB-437F0EB9B9B4}" destId="{62758808-5E68-49A4-B026-C09FCFF5BA5F}" srcOrd="1" destOrd="0" presId="urn:microsoft.com/office/officeart/2005/8/layout/vList2"/>
    <dgm:cxn modelId="{47B2DAD8-0906-4ED1-8836-CABFE1960C8D}" type="presParOf" srcId="{33BF8029-37DE-4E27-B6CB-437F0EB9B9B4}" destId="{CC966E4E-0880-4233-AF7E-B4CD8C6F2E90}" srcOrd="2" destOrd="0" presId="urn:microsoft.com/office/officeart/2005/8/layout/vList2"/>
    <dgm:cxn modelId="{F4182811-8CBD-40E1-962A-B2319FF00C92}" type="presParOf" srcId="{33BF8029-37DE-4E27-B6CB-437F0EB9B9B4}" destId="{B6A07C4F-AB8C-4350-AFA3-890E285A63B7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2CED8BD-B72D-4DE2-8B0C-F68D486AFAFA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D725D22-1F34-4C74-83BD-B8EAFE2E081D}">
      <dgm:prSet phldrT="[Текст]" custT="1"/>
      <dgm:spPr>
        <a:solidFill>
          <a:schemeClr val="accent2"/>
        </a:solidFill>
      </dgm:spPr>
      <dgm:t>
        <a:bodyPr/>
        <a:lstStyle/>
        <a:p>
          <a:r>
            <a:rPr lang="ru-RU" sz="2000" b="1" dirty="0" smtClean="0">
              <a:solidFill>
                <a:schemeClr val="tx1"/>
              </a:solidFill>
            </a:rPr>
            <a:t>ИНФОРМАЦИОННАЯ ГРАМОТНОСТЬ</a:t>
          </a:r>
          <a:endParaRPr lang="ru-RU" sz="2000" b="1" dirty="0">
            <a:solidFill>
              <a:schemeClr val="tx1"/>
            </a:solidFill>
          </a:endParaRPr>
        </a:p>
      </dgm:t>
    </dgm:pt>
    <dgm:pt modelId="{8B02697C-046C-4C82-ABC5-7BB373C4321A}" type="parTrans" cxnId="{851BECF1-2D19-47CC-9132-CB33C1423537}">
      <dgm:prSet/>
      <dgm:spPr/>
      <dgm:t>
        <a:bodyPr/>
        <a:lstStyle/>
        <a:p>
          <a:endParaRPr lang="ru-RU"/>
        </a:p>
      </dgm:t>
    </dgm:pt>
    <dgm:pt modelId="{281268FE-7FA6-45B3-872E-A58806525736}" type="sibTrans" cxnId="{851BECF1-2D19-47CC-9132-CB33C1423537}">
      <dgm:prSet/>
      <dgm:spPr/>
      <dgm:t>
        <a:bodyPr/>
        <a:lstStyle/>
        <a:p>
          <a:endParaRPr lang="ru-RU"/>
        </a:p>
      </dgm:t>
    </dgm:pt>
    <dgm:pt modelId="{25957009-60E5-432A-8D3E-3AE278D8264A}">
      <dgm:prSet phldrT="[Текст]" custT="1"/>
      <dgm:spPr>
        <a:solidFill>
          <a:schemeClr val="accent1"/>
        </a:solidFill>
      </dgm:spPr>
      <dgm:t>
        <a:bodyPr/>
        <a:lstStyle/>
        <a:p>
          <a:r>
            <a:rPr lang="ru-RU" sz="2000" b="1" dirty="0" smtClean="0">
              <a:solidFill>
                <a:schemeClr val="tx1"/>
              </a:solidFill>
            </a:rPr>
            <a:t>КОМПЬЮТЕРНАЯ ГРАМОТНОСТЬ</a:t>
          </a:r>
          <a:endParaRPr lang="ru-RU" sz="2000" b="1" dirty="0">
            <a:solidFill>
              <a:schemeClr val="tx1"/>
            </a:solidFill>
          </a:endParaRPr>
        </a:p>
      </dgm:t>
    </dgm:pt>
    <dgm:pt modelId="{F73FB64E-A729-4064-A85A-0D5B709B6578}" type="parTrans" cxnId="{D61F7B9E-9489-40DC-AE1B-E028604AC4B8}">
      <dgm:prSet/>
      <dgm:spPr/>
      <dgm:t>
        <a:bodyPr/>
        <a:lstStyle/>
        <a:p>
          <a:endParaRPr lang="ru-RU"/>
        </a:p>
      </dgm:t>
    </dgm:pt>
    <dgm:pt modelId="{86BD4F4C-9D17-4468-AB6D-4E1DBB5738A9}" type="sibTrans" cxnId="{D61F7B9E-9489-40DC-AE1B-E028604AC4B8}">
      <dgm:prSet/>
      <dgm:spPr/>
      <dgm:t>
        <a:bodyPr/>
        <a:lstStyle/>
        <a:p>
          <a:endParaRPr lang="ru-RU"/>
        </a:p>
      </dgm:t>
    </dgm:pt>
    <dgm:pt modelId="{470DB808-61DD-4898-8463-DE397D21C193}">
      <dgm:prSet phldrT="[Текст]" custT="1"/>
      <dgm:spPr>
        <a:solidFill>
          <a:schemeClr val="accent4"/>
        </a:solidFill>
      </dgm:spPr>
      <dgm:t>
        <a:bodyPr/>
        <a:lstStyle/>
        <a:p>
          <a:r>
            <a:rPr lang="ru-RU" sz="2000" b="1" dirty="0" smtClean="0">
              <a:solidFill>
                <a:schemeClr val="tx1"/>
              </a:solidFill>
            </a:rPr>
            <a:t>МЕДИА</a:t>
          </a:r>
        </a:p>
        <a:p>
          <a:r>
            <a:rPr lang="ru-RU" sz="2000" b="1" dirty="0" smtClean="0">
              <a:solidFill>
                <a:schemeClr val="tx1"/>
              </a:solidFill>
            </a:rPr>
            <a:t>ГРАМОТНОСТЬ</a:t>
          </a:r>
          <a:endParaRPr lang="ru-RU" sz="2000" b="1" dirty="0">
            <a:solidFill>
              <a:schemeClr val="tx1"/>
            </a:solidFill>
          </a:endParaRPr>
        </a:p>
      </dgm:t>
    </dgm:pt>
    <dgm:pt modelId="{963A8C66-D597-412E-BBEB-8CED674446F0}" type="parTrans" cxnId="{4C5198E5-9FCB-4F97-8576-09F4515E083D}">
      <dgm:prSet/>
      <dgm:spPr/>
      <dgm:t>
        <a:bodyPr/>
        <a:lstStyle/>
        <a:p>
          <a:endParaRPr lang="ru-RU"/>
        </a:p>
      </dgm:t>
    </dgm:pt>
    <dgm:pt modelId="{02E27C91-D6F7-44F4-A6E4-AA6E6B94B283}" type="sibTrans" cxnId="{4C5198E5-9FCB-4F97-8576-09F4515E083D}">
      <dgm:prSet/>
      <dgm:spPr/>
      <dgm:t>
        <a:bodyPr/>
        <a:lstStyle/>
        <a:p>
          <a:endParaRPr lang="ru-RU"/>
        </a:p>
      </dgm:t>
    </dgm:pt>
    <dgm:pt modelId="{ECDB7115-D015-4BD6-941F-777E77A808E7}">
      <dgm:prSet phldrT="[Текст]" custT="1"/>
      <dgm:spPr>
        <a:solidFill>
          <a:schemeClr val="accent6"/>
        </a:solidFill>
      </dgm:spPr>
      <dgm:t>
        <a:bodyPr/>
        <a:lstStyle/>
        <a:p>
          <a:r>
            <a:rPr lang="ru-RU" sz="2000" b="1" dirty="0" smtClean="0">
              <a:solidFill>
                <a:schemeClr val="tx1"/>
              </a:solidFill>
            </a:rPr>
            <a:t>КОММУНИКАТИВНАЯ ГРАМОТНОСТЬ</a:t>
          </a:r>
          <a:endParaRPr lang="ru-RU" sz="2000" b="1" dirty="0">
            <a:solidFill>
              <a:schemeClr val="tx1"/>
            </a:solidFill>
          </a:endParaRPr>
        </a:p>
      </dgm:t>
    </dgm:pt>
    <dgm:pt modelId="{66856CBE-057A-422F-808D-50B24BC94688}" type="parTrans" cxnId="{CC179E3E-A64B-44A5-BE31-75E3C579F01B}">
      <dgm:prSet/>
      <dgm:spPr/>
      <dgm:t>
        <a:bodyPr/>
        <a:lstStyle/>
        <a:p>
          <a:endParaRPr lang="ru-RU"/>
        </a:p>
      </dgm:t>
    </dgm:pt>
    <dgm:pt modelId="{7DCF29C2-AE98-402D-827C-50C4F00F7EF4}" type="sibTrans" cxnId="{CC179E3E-A64B-44A5-BE31-75E3C579F01B}">
      <dgm:prSet/>
      <dgm:spPr/>
      <dgm:t>
        <a:bodyPr/>
        <a:lstStyle/>
        <a:p>
          <a:endParaRPr lang="ru-RU"/>
        </a:p>
      </dgm:t>
    </dgm:pt>
    <dgm:pt modelId="{0B8F48E1-1B22-4DCF-8A9F-143A9D5820A0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ru-RU" sz="2000" b="1" dirty="0" smtClean="0">
              <a:solidFill>
                <a:schemeClr val="tx1"/>
              </a:solidFill>
            </a:rPr>
            <a:t>ОТНОШЕНИЕ  </a:t>
          </a:r>
        </a:p>
        <a:p>
          <a:r>
            <a:rPr lang="ru-RU" sz="2000" b="1" dirty="0" smtClean="0">
              <a:solidFill>
                <a:schemeClr val="tx1"/>
              </a:solidFill>
            </a:rPr>
            <a:t>К ТЕХНОЛОГИЧЕ СКИМ ИННОВАЦИЯМ</a:t>
          </a:r>
          <a:endParaRPr lang="ru-RU" sz="2000" b="1" dirty="0">
            <a:solidFill>
              <a:schemeClr val="tx1"/>
            </a:solidFill>
          </a:endParaRPr>
        </a:p>
      </dgm:t>
    </dgm:pt>
    <dgm:pt modelId="{C25C6DFE-1B2F-4775-9CD7-20C6DD02BC8A}" type="parTrans" cxnId="{F1708477-B579-4499-BE6E-9B6D691EE619}">
      <dgm:prSet/>
      <dgm:spPr/>
      <dgm:t>
        <a:bodyPr/>
        <a:lstStyle/>
        <a:p>
          <a:endParaRPr lang="ru-RU"/>
        </a:p>
      </dgm:t>
    </dgm:pt>
    <dgm:pt modelId="{260997B5-EC69-4A0B-93F6-0B45767B6433}" type="sibTrans" cxnId="{F1708477-B579-4499-BE6E-9B6D691EE619}">
      <dgm:prSet/>
      <dgm:spPr/>
      <dgm:t>
        <a:bodyPr/>
        <a:lstStyle/>
        <a:p>
          <a:endParaRPr lang="ru-RU"/>
        </a:p>
      </dgm:t>
    </dgm:pt>
    <dgm:pt modelId="{A90FBFB1-96F6-4988-8D37-7E5B5EEE80A4}" type="pres">
      <dgm:prSet presAssocID="{42CED8BD-B72D-4DE2-8B0C-F68D486AFAF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5E469C1-46AB-457A-B486-ED1CF7219E7B}" type="pres">
      <dgm:prSet presAssocID="{7D725D22-1F34-4C74-83BD-B8EAFE2E081D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BBD043-3B8F-4B16-B0F8-FE0DDE9FBD1F}" type="pres">
      <dgm:prSet presAssocID="{281268FE-7FA6-45B3-872E-A58806525736}" presName="sibTrans" presStyleCnt="0"/>
      <dgm:spPr/>
    </dgm:pt>
    <dgm:pt modelId="{D0567029-8467-4F36-98E1-3A420A698570}" type="pres">
      <dgm:prSet presAssocID="{25957009-60E5-432A-8D3E-3AE278D8264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5738BB-649E-4692-98A7-2935D8034AAA}" type="pres">
      <dgm:prSet presAssocID="{86BD4F4C-9D17-4468-AB6D-4E1DBB5738A9}" presName="sibTrans" presStyleCnt="0"/>
      <dgm:spPr/>
    </dgm:pt>
    <dgm:pt modelId="{40F1F0B9-AE56-4762-A7A8-EAF7FCF4FAE5}" type="pres">
      <dgm:prSet presAssocID="{470DB808-61DD-4898-8463-DE397D21C193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C98825-169E-4F4E-A41B-3777E252B3ED}" type="pres">
      <dgm:prSet presAssocID="{02E27C91-D6F7-44F4-A6E4-AA6E6B94B283}" presName="sibTrans" presStyleCnt="0"/>
      <dgm:spPr/>
    </dgm:pt>
    <dgm:pt modelId="{46279A3E-0E8B-40E1-91F1-7CCF4FC5DE33}" type="pres">
      <dgm:prSet presAssocID="{ECDB7115-D015-4BD6-941F-777E77A808E7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ACDD6C-3410-4B3E-80A8-ECDFAB18197F}" type="pres">
      <dgm:prSet presAssocID="{7DCF29C2-AE98-402D-827C-50C4F00F7EF4}" presName="sibTrans" presStyleCnt="0"/>
      <dgm:spPr/>
    </dgm:pt>
    <dgm:pt modelId="{E3214BC5-6C7B-41DE-8284-1AFBF93C2F52}" type="pres">
      <dgm:prSet presAssocID="{0B8F48E1-1B22-4DCF-8A9F-143A9D5820A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61F7B9E-9489-40DC-AE1B-E028604AC4B8}" srcId="{42CED8BD-B72D-4DE2-8B0C-F68D486AFAFA}" destId="{25957009-60E5-432A-8D3E-3AE278D8264A}" srcOrd="1" destOrd="0" parTransId="{F73FB64E-A729-4064-A85A-0D5B709B6578}" sibTransId="{86BD4F4C-9D17-4468-AB6D-4E1DBB5738A9}"/>
    <dgm:cxn modelId="{F1708477-B579-4499-BE6E-9B6D691EE619}" srcId="{42CED8BD-B72D-4DE2-8B0C-F68D486AFAFA}" destId="{0B8F48E1-1B22-4DCF-8A9F-143A9D5820A0}" srcOrd="4" destOrd="0" parTransId="{C25C6DFE-1B2F-4775-9CD7-20C6DD02BC8A}" sibTransId="{260997B5-EC69-4A0B-93F6-0B45767B6433}"/>
    <dgm:cxn modelId="{FFF5681E-C4EE-46EC-93A1-EF6C2F2DD873}" type="presOf" srcId="{470DB808-61DD-4898-8463-DE397D21C193}" destId="{40F1F0B9-AE56-4762-A7A8-EAF7FCF4FAE5}" srcOrd="0" destOrd="0" presId="urn:microsoft.com/office/officeart/2005/8/layout/default"/>
    <dgm:cxn modelId="{CC179E3E-A64B-44A5-BE31-75E3C579F01B}" srcId="{42CED8BD-B72D-4DE2-8B0C-F68D486AFAFA}" destId="{ECDB7115-D015-4BD6-941F-777E77A808E7}" srcOrd="3" destOrd="0" parTransId="{66856CBE-057A-422F-808D-50B24BC94688}" sibTransId="{7DCF29C2-AE98-402D-827C-50C4F00F7EF4}"/>
    <dgm:cxn modelId="{851BECF1-2D19-47CC-9132-CB33C1423537}" srcId="{42CED8BD-B72D-4DE2-8B0C-F68D486AFAFA}" destId="{7D725D22-1F34-4C74-83BD-B8EAFE2E081D}" srcOrd="0" destOrd="0" parTransId="{8B02697C-046C-4C82-ABC5-7BB373C4321A}" sibTransId="{281268FE-7FA6-45B3-872E-A58806525736}"/>
    <dgm:cxn modelId="{4C5198E5-9FCB-4F97-8576-09F4515E083D}" srcId="{42CED8BD-B72D-4DE2-8B0C-F68D486AFAFA}" destId="{470DB808-61DD-4898-8463-DE397D21C193}" srcOrd="2" destOrd="0" parTransId="{963A8C66-D597-412E-BBEB-8CED674446F0}" sibTransId="{02E27C91-D6F7-44F4-A6E4-AA6E6B94B283}"/>
    <dgm:cxn modelId="{121BCC85-0696-422E-A22E-5E5A18F36236}" type="presOf" srcId="{0B8F48E1-1B22-4DCF-8A9F-143A9D5820A0}" destId="{E3214BC5-6C7B-41DE-8284-1AFBF93C2F52}" srcOrd="0" destOrd="0" presId="urn:microsoft.com/office/officeart/2005/8/layout/default"/>
    <dgm:cxn modelId="{B091815D-31D1-49BB-A6F6-2FCDAD113572}" type="presOf" srcId="{7D725D22-1F34-4C74-83BD-B8EAFE2E081D}" destId="{B5E469C1-46AB-457A-B486-ED1CF7219E7B}" srcOrd="0" destOrd="0" presId="urn:microsoft.com/office/officeart/2005/8/layout/default"/>
    <dgm:cxn modelId="{9D41AE33-4952-4C81-8454-CB6C1E1CEF23}" type="presOf" srcId="{25957009-60E5-432A-8D3E-3AE278D8264A}" destId="{D0567029-8467-4F36-98E1-3A420A698570}" srcOrd="0" destOrd="0" presId="urn:microsoft.com/office/officeart/2005/8/layout/default"/>
    <dgm:cxn modelId="{9C77796E-BF1B-4D58-95D7-5BD8D3324D1F}" type="presOf" srcId="{42CED8BD-B72D-4DE2-8B0C-F68D486AFAFA}" destId="{A90FBFB1-96F6-4988-8D37-7E5B5EEE80A4}" srcOrd="0" destOrd="0" presId="urn:microsoft.com/office/officeart/2005/8/layout/default"/>
    <dgm:cxn modelId="{05E41F87-C98E-48FE-91FC-FECBE98A4621}" type="presOf" srcId="{ECDB7115-D015-4BD6-941F-777E77A808E7}" destId="{46279A3E-0E8B-40E1-91F1-7CCF4FC5DE33}" srcOrd="0" destOrd="0" presId="urn:microsoft.com/office/officeart/2005/8/layout/default"/>
    <dgm:cxn modelId="{669E7D13-CB10-4641-B208-50FCA27B5D63}" type="presParOf" srcId="{A90FBFB1-96F6-4988-8D37-7E5B5EEE80A4}" destId="{B5E469C1-46AB-457A-B486-ED1CF7219E7B}" srcOrd="0" destOrd="0" presId="urn:microsoft.com/office/officeart/2005/8/layout/default"/>
    <dgm:cxn modelId="{39831223-1341-4A11-B54F-1E99A3BFE4BC}" type="presParOf" srcId="{A90FBFB1-96F6-4988-8D37-7E5B5EEE80A4}" destId="{77BBD043-3B8F-4B16-B0F8-FE0DDE9FBD1F}" srcOrd="1" destOrd="0" presId="urn:microsoft.com/office/officeart/2005/8/layout/default"/>
    <dgm:cxn modelId="{2CD2BD22-AE42-40DC-A4D6-55658947E2BB}" type="presParOf" srcId="{A90FBFB1-96F6-4988-8D37-7E5B5EEE80A4}" destId="{D0567029-8467-4F36-98E1-3A420A698570}" srcOrd="2" destOrd="0" presId="urn:microsoft.com/office/officeart/2005/8/layout/default"/>
    <dgm:cxn modelId="{485E2EB0-B275-46A5-8FC0-70AE36079833}" type="presParOf" srcId="{A90FBFB1-96F6-4988-8D37-7E5B5EEE80A4}" destId="{D45738BB-649E-4692-98A7-2935D8034AAA}" srcOrd="3" destOrd="0" presId="urn:microsoft.com/office/officeart/2005/8/layout/default"/>
    <dgm:cxn modelId="{F7EC86D0-81CA-49C1-BFDE-22764255A47E}" type="presParOf" srcId="{A90FBFB1-96F6-4988-8D37-7E5B5EEE80A4}" destId="{40F1F0B9-AE56-4762-A7A8-EAF7FCF4FAE5}" srcOrd="4" destOrd="0" presId="urn:microsoft.com/office/officeart/2005/8/layout/default"/>
    <dgm:cxn modelId="{3B4B0299-5D97-4ACD-AEED-27294E2CF643}" type="presParOf" srcId="{A90FBFB1-96F6-4988-8D37-7E5B5EEE80A4}" destId="{31C98825-169E-4F4E-A41B-3777E252B3ED}" srcOrd="5" destOrd="0" presId="urn:microsoft.com/office/officeart/2005/8/layout/default"/>
    <dgm:cxn modelId="{018B54F9-408E-4926-A93C-DFB5A9907DF0}" type="presParOf" srcId="{A90FBFB1-96F6-4988-8D37-7E5B5EEE80A4}" destId="{46279A3E-0E8B-40E1-91F1-7CCF4FC5DE33}" srcOrd="6" destOrd="0" presId="urn:microsoft.com/office/officeart/2005/8/layout/default"/>
    <dgm:cxn modelId="{0FBBB328-F981-4686-8B80-437B3F9F52E8}" type="presParOf" srcId="{A90FBFB1-96F6-4988-8D37-7E5B5EEE80A4}" destId="{BFACDD6C-3410-4B3E-80A8-ECDFAB18197F}" srcOrd="7" destOrd="0" presId="urn:microsoft.com/office/officeart/2005/8/layout/default"/>
    <dgm:cxn modelId="{81B3EA98-3FCA-470E-8A65-A10F703EFCA1}" type="presParOf" srcId="{A90FBFB1-96F6-4988-8D37-7E5B5EEE80A4}" destId="{E3214BC5-6C7B-41DE-8284-1AFBF93C2F52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20B390-60A5-45DF-BF06-D99B2CABCF00}">
      <dsp:nvSpPr>
        <dsp:cNvPr id="0" name=""/>
        <dsp:cNvSpPr/>
      </dsp:nvSpPr>
      <dsp:spPr>
        <a:xfrm>
          <a:off x="0" y="31104"/>
          <a:ext cx="11000874" cy="673920"/>
        </a:xfrm>
        <a:prstGeom prst="roundRect">
          <a:avLst/>
        </a:prstGeom>
        <a:solidFill>
          <a:schemeClr val="accent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/>
              </a:solidFill>
            </a:rPr>
            <a:t>Цифровая грамотность</a:t>
          </a:r>
          <a:endParaRPr lang="ru-RU" sz="2800" b="1" kern="1200" dirty="0">
            <a:solidFill>
              <a:schemeClr val="tx1"/>
            </a:solidFill>
          </a:endParaRPr>
        </a:p>
      </dsp:txBody>
      <dsp:txXfrm>
        <a:off x="32898" y="64002"/>
        <a:ext cx="10935078" cy="608124"/>
      </dsp:txXfrm>
    </dsp:sp>
    <dsp:sp modelId="{62758808-5E68-49A4-B026-C09FCFF5BA5F}">
      <dsp:nvSpPr>
        <dsp:cNvPr id="0" name=""/>
        <dsp:cNvSpPr/>
      </dsp:nvSpPr>
      <dsp:spPr>
        <a:xfrm>
          <a:off x="0" y="705024"/>
          <a:ext cx="11000874" cy="1825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9278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400" kern="1200" dirty="0" smtClean="0"/>
            <a:t>это способность безопасно и надлежащим образом управлять информацией, понимать и интегрировать ее, обмениваться ей, оценивать и создавать информацию и получать доступ к ней с помощью цифровых устройств и сетевых технологий для участия в экономической и социальной жизни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400" kern="1200" dirty="0" smtClean="0"/>
            <a:t> не имеет профессии</a:t>
          </a:r>
          <a:endParaRPr lang="ru-RU" sz="2400" kern="1200" dirty="0"/>
        </a:p>
      </dsp:txBody>
      <dsp:txXfrm>
        <a:off x="0" y="705024"/>
        <a:ext cx="11000874" cy="1825740"/>
      </dsp:txXfrm>
    </dsp:sp>
    <dsp:sp modelId="{CC966E4E-0880-4233-AF7E-B4CD8C6F2E90}">
      <dsp:nvSpPr>
        <dsp:cNvPr id="0" name=""/>
        <dsp:cNvSpPr/>
      </dsp:nvSpPr>
      <dsp:spPr>
        <a:xfrm>
          <a:off x="0" y="2530764"/>
          <a:ext cx="11000874" cy="673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/>
              </a:solidFill>
            </a:rPr>
            <a:t>ИКТ-компетенции педагога</a:t>
          </a:r>
          <a:endParaRPr lang="ru-RU" sz="2800" b="1" kern="1200" dirty="0">
            <a:solidFill>
              <a:schemeClr val="tx1"/>
            </a:solidFill>
          </a:endParaRPr>
        </a:p>
      </dsp:txBody>
      <dsp:txXfrm>
        <a:off x="32898" y="2563662"/>
        <a:ext cx="10935078" cy="608124"/>
      </dsp:txXfrm>
    </dsp:sp>
    <dsp:sp modelId="{B6A07C4F-AB8C-4350-AFA3-890E285A63B7}">
      <dsp:nvSpPr>
        <dsp:cNvPr id="0" name=""/>
        <dsp:cNvSpPr/>
      </dsp:nvSpPr>
      <dsp:spPr>
        <a:xfrm>
          <a:off x="0" y="3204684"/>
          <a:ext cx="11000874" cy="2459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9278" tIns="45720" rIns="256032" bIns="4572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800" kern="1200" dirty="0" smtClean="0"/>
            <a:t> система прикладных знаний, навыков и установок, позволяющих организовать все стадии педагогической работы и улучшить качество обучения на основе возможностей, предоставляемых цифровыми технологиями (индивидуализация обучения, техническое решение творческих задач, интерактивная проектная работа и др.)</a:t>
          </a:r>
          <a:endParaRPr lang="ru-RU" sz="2800" kern="1200" dirty="0"/>
        </a:p>
      </dsp:txBody>
      <dsp:txXfrm>
        <a:off x="0" y="3204684"/>
        <a:ext cx="11000874" cy="24591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E469C1-46AB-457A-B486-ED1CF7219E7B}">
      <dsp:nvSpPr>
        <dsp:cNvPr id="0" name=""/>
        <dsp:cNvSpPr/>
      </dsp:nvSpPr>
      <dsp:spPr>
        <a:xfrm>
          <a:off x="0" y="39687"/>
          <a:ext cx="3286125" cy="1971675"/>
        </a:xfrm>
        <a:prstGeom prst="rect">
          <a:avLst/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</a:rPr>
            <a:t>ИНФОРМАЦИОННАЯ ГРАМОТНОСТЬ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0" y="39687"/>
        <a:ext cx="3286125" cy="1971675"/>
      </dsp:txXfrm>
    </dsp:sp>
    <dsp:sp modelId="{D0567029-8467-4F36-98E1-3A420A698570}">
      <dsp:nvSpPr>
        <dsp:cNvPr id="0" name=""/>
        <dsp:cNvSpPr/>
      </dsp:nvSpPr>
      <dsp:spPr>
        <a:xfrm>
          <a:off x="3614737" y="39687"/>
          <a:ext cx="3286125" cy="1971675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</a:rPr>
            <a:t>КОМПЬЮТЕРНАЯ ГРАМОТНОСТЬ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3614737" y="39687"/>
        <a:ext cx="3286125" cy="1971675"/>
      </dsp:txXfrm>
    </dsp:sp>
    <dsp:sp modelId="{40F1F0B9-AE56-4762-A7A8-EAF7FCF4FAE5}">
      <dsp:nvSpPr>
        <dsp:cNvPr id="0" name=""/>
        <dsp:cNvSpPr/>
      </dsp:nvSpPr>
      <dsp:spPr>
        <a:xfrm>
          <a:off x="7229475" y="39687"/>
          <a:ext cx="3286125" cy="1971675"/>
        </a:xfrm>
        <a:prstGeom prst="rect">
          <a:avLst/>
        </a:prstGeom>
        <a:solidFill>
          <a:schemeClr val="accent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</a:rPr>
            <a:t>МЕДИА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</a:rPr>
            <a:t>ГРАМОТНОСТЬ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7229475" y="39687"/>
        <a:ext cx="3286125" cy="1971675"/>
      </dsp:txXfrm>
    </dsp:sp>
    <dsp:sp modelId="{46279A3E-0E8B-40E1-91F1-7CCF4FC5DE33}">
      <dsp:nvSpPr>
        <dsp:cNvPr id="0" name=""/>
        <dsp:cNvSpPr/>
      </dsp:nvSpPr>
      <dsp:spPr>
        <a:xfrm>
          <a:off x="1807368" y="2339975"/>
          <a:ext cx="3286125" cy="1971675"/>
        </a:xfrm>
        <a:prstGeom prst="rect">
          <a:avLst/>
        </a:prstGeom>
        <a:solidFill>
          <a:schemeClr val="accent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</a:rPr>
            <a:t>КОММУНИКАТИВНАЯ ГРАМОТНОСТЬ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1807368" y="2339975"/>
        <a:ext cx="3286125" cy="1971675"/>
      </dsp:txXfrm>
    </dsp:sp>
    <dsp:sp modelId="{E3214BC5-6C7B-41DE-8284-1AFBF93C2F52}">
      <dsp:nvSpPr>
        <dsp:cNvPr id="0" name=""/>
        <dsp:cNvSpPr/>
      </dsp:nvSpPr>
      <dsp:spPr>
        <a:xfrm>
          <a:off x="5422106" y="2339975"/>
          <a:ext cx="3286125" cy="1971675"/>
        </a:xfrm>
        <a:prstGeom prst="rect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</a:rPr>
            <a:t>ОТНОШЕНИЕ 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</a:rPr>
            <a:t>К ТЕХНОЛОГИЧЕ СКИМ ИННОВАЦИЯМ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5422106" y="2339975"/>
        <a:ext cx="3286125" cy="19716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B27C5-DAE2-4843-8927-48A1DEDB8C34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978AF-5FE6-4F3B-8F8E-9AABD8B376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0566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B27C5-DAE2-4843-8927-48A1DEDB8C34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978AF-5FE6-4F3B-8F8E-9AABD8B376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9765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B27C5-DAE2-4843-8927-48A1DEDB8C34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978AF-5FE6-4F3B-8F8E-9AABD8B376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0897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B27C5-DAE2-4843-8927-48A1DEDB8C34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978AF-5FE6-4F3B-8F8E-9AABD8B376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2814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B27C5-DAE2-4843-8927-48A1DEDB8C34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978AF-5FE6-4F3B-8F8E-9AABD8B376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032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B27C5-DAE2-4843-8927-48A1DEDB8C34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978AF-5FE6-4F3B-8F8E-9AABD8B376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2191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B27C5-DAE2-4843-8927-48A1DEDB8C34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978AF-5FE6-4F3B-8F8E-9AABD8B376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0967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B27C5-DAE2-4843-8927-48A1DEDB8C34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978AF-5FE6-4F3B-8F8E-9AABD8B376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8139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B27C5-DAE2-4843-8927-48A1DEDB8C34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978AF-5FE6-4F3B-8F8E-9AABD8B376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045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B27C5-DAE2-4843-8927-48A1DEDB8C34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978AF-5FE6-4F3B-8F8E-9AABD8B376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2792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B27C5-DAE2-4843-8927-48A1DEDB8C34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978AF-5FE6-4F3B-8F8E-9AABD8B376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779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B27C5-DAE2-4843-8927-48A1DEDB8C34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6978AF-5FE6-4F3B-8F8E-9AABD8B376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9742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91916" y="576931"/>
            <a:ext cx="9144000" cy="1492501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000000"/>
                </a:solidFill>
                <a:latin typeface="Calibri-Light"/>
              </a:rPr>
              <a:t>Особенности профессиональной педагогической деятельности воспитателя в условиях цифровой трансформации образования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dirty="0" err="1" smtClean="0"/>
              <a:t>Корепанова</a:t>
            </a:r>
            <a:r>
              <a:rPr lang="ru-RU" dirty="0" smtClean="0"/>
              <a:t> Марина Васильевна, </a:t>
            </a:r>
          </a:p>
          <a:p>
            <a:pPr algn="r"/>
            <a:r>
              <a:rPr lang="ru-RU" dirty="0" err="1" smtClean="0"/>
              <a:t>докт.пед.наук</a:t>
            </a:r>
            <a:r>
              <a:rPr lang="ru-RU" dirty="0" smtClean="0"/>
              <a:t>, профессор ВГСПУ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503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86159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Педагог в современном цифровом пространстве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59832"/>
            <a:ext cx="10515600" cy="4717131"/>
          </a:xfrm>
        </p:spPr>
        <p:txBody>
          <a:bodyPr>
            <a:normAutofit fontScale="92500" lnSpcReduction="20000"/>
          </a:bodyPr>
          <a:lstStyle/>
          <a:p>
            <a:r>
              <a:rPr lang="ru-RU" sz="2000" dirty="0"/>
              <a:t>Стремительные изменения в социуме, экономике, политике проецируются   на образование, как сферу, реализующую государственный и общественный заказ на нового гражданина,  </a:t>
            </a:r>
            <a:r>
              <a:rPr lang="ru-RU" sz="2000" dirty="0" smtClean="0"/>
              <a:t>способного </a:t>
            </a:r>
            <a:r>
              <a:rPr lang="ru-RU" sz="2000" dirty="0"/>
              <a:t>к инициативным, самостоятельным действиям, самообразованию и саморазвитию. </a:t>
            </a:r>
            <a:endParaRPr lang="ru-RU" sz="2000" dirty="0" smtClean="0"/>
          </a:p>
          <a:p>
            <a:r>
              <a:rPr lang="ru-RU" sz="2000" dirty="0" smtClean="0"/>
              <a:t>Цифровая </a:t>
            </a:r>
            <a:r>
              <a:rPr lang="ru-RU" sz="2000" dirty="0"/>
              <a:t>среда вносит  существенные коррективы в динамику и содержание этого процесса. Возрастает роль информационной компетентности субъекта, характеризующейся пониманием роли  и степени влияния информации на жизнь </a:t>
            </a:r>
            <a:r>
              <a:rPr lang="ru-RU" sz="2000" dirty="0" smtClean="0"/>
              <a:t>человека</a:t>
            </a:r>
            <a:r>
              <a:rPr lang="ru-RU" sz="2000" dirty="0" smtClean="0"/>
              <a:t>.</a:t>
            </a:r>
          </a:p>
          <a:p>
            <a:endParaRPr lang="ru-RU" sz="2000" dirty="0" smtClean="0"/>
          </a:p>
          <a:p>
            <a:r>
              <a:rPr lang="ru-RU" sz="2000" b="1" dirty="0" smtClean="0"/>
              <a:t>Каким </a:t>
            </a:r>
            <a:r>
              <a:rPr lang="ru-RU" sz="2000" b="1" dirty="0"/>
              <a:t>образом должна быть организована работа педагога, чтобы соответствовать этим требованиям? </a:t>
            </a:r>
          </a:p>
          <a:p>
            <a:endParaRPr lang="ru-RU" sz="2000" dirty="0" smtClean="0"/>
          </a:p>
          <a:p>
            <a:r>
              <a:rPr lang="ru-RU" sz="2000" dirty="0" smtClean="0"/>
              <a:t>Ст</a:t>
            </a:r>
            <a:r>
              <a:rPr lang="ru-RU" sz="2000" dirty="0"/>
              <a:t>. 16 п. 2  Федерального закона от 29.12.2012 N 273-ФЗ (ред. от 24.04.2020) «Об образовании в Российской Федерации нормативно закрепляет право образовательных организаций применять электронное обучение, дистанционные образовательные технологии при реализации образовательных программ. </a:t>
            </a:r>
          </a:p>
          <a:p>
            <a:r>
              <a:rPr lang="ru-RU" sz="2000" dirty="0" smtClean="0"/>
              <a:t>Стандарт </a:t>
            </a:r>
            <a:r>
              <a:rPr lang="ru-RU" sz="2000" dirty="0"/>
              <a:t>профессиональной деятельности </a:t>
            </a:r>
            <a:r>
              <a:rPr lang="ru-RU" sz="2000" dirty="0" smtClean="0"/>
              <a:t>педагога </a:t>
            </a:r>
            <a:r>
              <a:rPr lang="ru-RU" sz="2000" dirty="0"/>
              <a:t>фиксирует </a:t>
            </a:r>
            <a:r>
              <a:rPr lang="ru-RU" sz="2000" dirty="0" smtClean="0"/>
              <a:t>умения, </a:t>
            </a:r>
            <a:r>
              <a:rPr lang="ru-RU" sz="2000" dirty="0"/>
              <a:t>необходимые </a:t>
            </a:r>
            <a:r>
              <a:rPr lang="ru-RU" sz="2000" dirty="0" smtClean="0"/>
              <a:t>и достаточные для владения </a:t>
            </a:r>
            <a:r>
              <a:rPr lang="ru-RU" sz="2000" dirty="0"/>
              <a:t>ИКТ-компетентностями, </a:t>
            </a:r>
            <a:r>
              <a:rPr lang="ru-RU" sz="2000" dirty="0" smtClean="0"/>
              <a:t>при планировании, </a:t>
            </a:r>
            <a:r>
              <a:rPr lang="ru-RU" sz="2000" dirty="0"/>
              <a:t>реализации и </a:t>
            </a:r>
            <a:r>
              <a:rPr lang="ru-RU" sz="2000" dirty="0" smtClean="0"/>
              <a:t>оценке образовательной </a:t>
            </a:r>
            <a:r>
              <a:rPr lang="ru-RU" sz="2000" dirty="0"/>
              <a:t>работы с детьми раннего и дошкольного возраста.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624995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86159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Педагог в современном цифровом пространстве:</a:t>
            </a:r>
            <a:br>
              <a:rPr lang="ru-RU" sz="2400" b="1" dirty="0" smtClean="0"/>
            </a:br>
            <a:r>
              <a:rPr lang="ru-RU" sz="2400" b="1" dirty="0" smtClean="0"/>
              <a:t>ТРУДНОСТИ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59832"/>
            <a:ext cx="10515600" cy="4717131"/>
          </a:xfrm>
        </p:spPr>
        <p:txBody>
          <a:bodyPr>
            <a:normAutofit/>
          </a:bodyPr>
          <a:lstStyle/>
          <a:p>
            <a:r>
              <a:rPr lang="ru-RU" sz="2000" b="1" dirty="0"/>
              <a:t>Данные аналитического доклада ФИРО </a:t>
            </a:r>
            <a:r>
              <a:rPr lang="ru-RU" sz="2000" b="1" dirty="0" err="1"/>
              <a:t>РАНХиГС</a:t>
            </a:r>
            <a:r>
              <a:rPr lang="ru-RU" sz="2000" b="1" dirty="0"/>
              <a:t> (июнь, 2020): </a:t>
            </a:r>
            <a:endParaRPr lang="ru-RU" sz="2000" b="1" dirty="0" smtClean="0"/>
          </a:p>
          <a:p>
            <a:r>
              <a:rPr lang="ru-RU" sz="2000" dirty="0"/>
              <a:t>общая оценка компетентности педагогов в области </a:t>
            </a:r>
            <a:r>
              <a:rPr lang="ru-RU" sz="2000" dirty="0" smtClean="0"/>
              <a:t>владения ИКТ-технологиями (подготовка </a:t>
            </a:r>
            <a:r>
              <a:rPr lang="ru-RU" sz="2000" dirty="0"/>
              <a:t>дистанционных </a:t>
            </a:r>
            <a:r>
              <a:rPr lang="ru-RU" sz="2000" dirty="0" smtClean="0"/>
              <a:t>заданий в период карантина)  </a:t>
            </a:r>
            <a:r>
              <a:rPr lang="ru-RU" sz="2000" dirty="0"/>
              <a:t>свидетельствует о том, что более 50% воспитателей требуется методическая </a:t>
            </a:r>
            <a:r>
              <a:rPr lang="ru-RU" sz="2000" dirty="0" smtClean="0"/>
              <a:t>помощь</a:t>
            </a:r>
            <a:r>
              <a:rPr lang="ru-RU" sz="2000" dirty="0" smtClean="0"/>
              <a:t>, в том числе, трудности испытывают:</a:t>
            </a:r>
            <a:r>
              <a:rPr lang="ru-RU" sz="2000" dirty="0" smtClean="0"/>
              <a:t> </a:t>
            </a:r>
          </a:p>
          <a:p>
            <a:r>
              <a:rPr lang="ru-RU" sz="2000" dirty="0" smtClean="0"/>
              <a:t>педагоги малых </a:t>
            </a:r>
            <a:r>
              <a:rPr lang="ru-RU" sz="2000" dirty="0"/>
              <a:t>городов и сельской местности (35%), </a:t>
            </a:r>
            <a:endParaRPr lang="ru-RU" sz="2000" dirty="0" smtClean="0"/>
          </a:p>
          <a:p>
            <a:r>
              <a:rPr lang="ru-RU" sz="2000" dirty="0" smtClean="0"/>
              <a:t>в </a:t>
            </a:r>
            <a:r>
              <a:rPr lang="ru-RU" sz="2000" dirty="0"/>
              <a:t>средних и </a:t>
            </a:r>
            <a:r>
              <a:rPr lang="ru-RU" sz="2000" dirty="0" smtClean="0"/>
              <a:t>крупных городах </a:t>
            </a:r>
            <a:r>
              <a:rPr lang="ru-RU" sz="2000" dirty="0"/>
              <a:t>(20% и 21% соответственно), </a:t>
            </a:r>
            <a:endParaRPr lang="ru-RU" sz="2000" dirty="0" smtClean="0"/>
          </a:p>
          <a:p>
            <a:r>
              <a:rPr lang="ru-RU" sz="2000" dirty="0" smtClean="0"/>
              <a:t>в </a:t>
            </a:r>
            <a:r>
              <a:rPr lang="ru-RU" sz="2000" dirty="0"/>
              <a:t>городах -мегаполисах (25%).</a:t>
            </a:r>
          </a:p>
          <a:p>
            <a:r>
              <a:rPr lang="ru-RU" sz="2000" dirty="0" smtClean="0"/>
              <a:t>В </a:t>
            </a:r>
            <a:r>
              <a:rPr lang="ru-RU" sz="2000" dirty="0"/>
              <a:t>ходе исследования было выявлено, что серьезные затруднения и недостаточную компетентность </a:t>
            </a:r>
            <a:r>
              <a:rPr lang="ru-RU" sz="2000" dirty="0" smtClean="0"/>
              <a:t>в организации </a:t>
            </a:r>
            <a:r>
              <a:rPr lang="ru-RU" sz="2000" dirty="0"/>
              <a:t>дистанционных занятий, в оказании методической </a:t>
            </a:r>
            <a:r>
              <a:rPr lang="ru-RU" sz="2000" dirty="0" smtClean="0"/>
              <a:t>помощи воспитателям </a:t>
            </a:r>
            <a:r>
              <a:rPr lang="ru-RU" sz="2000" dirty="0"/>
              <a:t>имеют </a:t>
            </a:r>
            <a:r>
              <a:rPr lang="ru-RU" sz="2000" b="1" dirty="0"/>
              <a:t>руководители ДОО (57%) и методисты (43%). </a:t>
            </a:r>
            <a:endParaRPr lang="ru-RU" sz="2000" b="1" dirty="0" smtClean="0"/>
          </a:p>
          <a:p>
            <a:r>
              <a:rPr lang="ru-RU" sz="2000" dirty="0" smtClean="0"/>
              <a:t>Между тем </a:t>
            </a:r>
            <a:r>
              <a:rPr lang="ru-RU" sz="2000" dirty="0"/>
              <a:t>именно эта группа респондентов несет ответственность за </a:t>
            </a:r>
            <a:r>
              <a:rPr lang="ru-RU" sz="2000" dirty="0" smtClean="0"/>
              <a:t>реализацию образовательного </a:t>
            </a:r>
            <a:r>
              <a:rPr lang="ru-RU" sz="2000" dirty="0"/>
              <a:t>процесса и его качество.</a:t>
            </a:r>
          </a:p>
        </p:txBody>
      </p:sp>
    </p:spTree>
    <p:extLst>
      <p:ext uri="{BB962C8B-B14F-4D97-AF65-F5344CB8AC3E}">
        <p14:creationId xmlns:p14="http://schemas.microsoft.com/office/powerpoint/2010/main" val="345923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86159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Педагог в современном цифровом пространстве:</a:t>
            </a:r>
            <a:br>
              <a:rPr lang="ru-RU" sz="2400" b="1" dirty="0" smtClean="0"/>
            </a:br>
            <a:r>
              <a:rPr lang="ru-RU" sz="2400" b="1" dirty="0" smtClean="0"/>
              <a:t>КОМПЕТЕНТНОСТНЫЕ ДЕФИЦИТЫ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59832"/>
            <a:ext cx="10515600" cy="4717131"/>
          </a:xfrm>
        </p:spPr>
        <p:txBody>
          <a:bodyPr>
            <a:normAutofit/>
          </a:bodyPr>
          <a:lstStyle/>
          <a:p>
            <a:r>
              <a:rPr lang="ru-RU" sz="2000" dirty="0"/>
              <a:t>1.	</a:t>
            </a:r>
            <a:r>
              <a:rPr lang="ru-RU" sz="2000" u="sng" dirty="0" smtClean="0"/>
              <a:t>Способность </a:t>
            </a:r>
            <a:r>
              <a:rPr lang="ru-RU" sz="2000" u="sng" dirty="0"/>
              <a:t>к адаптации</a:t>
            </a:r>
            <a:r>
              <a:rPr lang="ru-RU" sz="2000" dirty="0"/>
              <a:t>: к стремительно меняющимся запросам общества, новому образу мышления подрастающего поколения, к нетрадиционным источникам информации, когда, наряду, с </a:t>
            </a:r>
            <a:r>
              <a:rPr lang="ru-RU" sz="2000" dirty="0" smtClean="0"/>
              <a:t>учебниками и </a:t>
            </a:r>
            <a:r>
              <a:rPr lang="ru-RU" sz="2000" dirty="0" smtClean="0"/>
              <a:t>пособиями</a:t>
            </a:r>
            <a:r>
              <a:rPr lang="ru-RU" sz="2000" dirty="0" smtClean="0"/>
              <a:t>, </a:t>
            </a:r>
            <a:r>
              <a:rPr lang="ru-RU" sz="2000" dirty="0"/>
              <a:t>образовательное содержание может доставляться через множество устройств и платформ, связанных друг с другом.</a:t>
            </a:r>
          </a:p>
          <a:p>
            <a:r>
              <a:rPr lang="ru-RU" sz="2000" dirty="0"/>
              <a:t>2.	</a:t>
            </a:r>
            <a:r>
              <a:rPr lang="ru-RU" sz="2000" u="sng" dirty="0"/>
              <a:t>М</a:t>
            </a:r>
            <a:r>
              <a:rPr lang="ru-RU" sz="2000" u="sng" dirty="0" smtClean="0"/>
              <a:t>отивация</a:t>
            </a:r>
            <a:r>
              <a:rPr lang="ru-RU" sz="2000" dirty="0" smtClean="0"/>
              <a:t>: </a:t>
            </a:r>
            <a:r>
              <a:rPr lang="ru-RU" sz="2000" dirty="0"/>
              <a:t>осознание необходимости быстро учиться. Образовательная среда, которую создает педагог, должна развивать познавательные процессы, критичность мышления обучающегося, давать постоянную и индивидуализированную обратную связь на все его действия.</a:t>
            </a:r>
          </a:p>
          <a:p>
            <a:r>
              <a:rPr lang="ru-RU" sz="2000" dirty="0"/>
              <a:t>В своей профессии педагог обязан быть всегда идти на шаг быстрее. Сегодня педагоги учатся, чтобы быть интересными своим ученикам.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889537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44379"/>
            <a:ext cx="10515600" cy="68981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Определение понятий</a:t>
            </a:r>
            <a:endParaRPr lang="ru-RU" sz="32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352926" y="914399"/>
          <a:ext cx="11000874" cy="56949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03975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5949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Цифровая грамотность </a:t>
            </a:r>
            <a:endParaRPr lang="ru-RU" sz="28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347394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14" y="1"/>
            <a:ext cx="11473707" cy="6552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8061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86159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Педагог в современном цифровом пространстве:</a:t>
            </a:r>
            <a:br>
              <a:rPr lang="ru-RU" sz="2400" b="1" dirty="0" smtClean="0"/>
            </a:br>
            <a:r>
              <a:rPr lang="ru-RU" sz="2400" b="1" dirty="0" smtClean="0"/>
              <a:t>РЕШЕНИЯ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59832"/>
            <a:ext cx="10515600" cy="4717131"/>
          </a:xfrm>
        </p:spPr>
        <p:txBody>
          <a:bodyPr>
            <a:normAutofit/>
          </a:bodyPr>
          <a:lstStyle/>
          <a:p>
            <a:r>
              <a:rPr lang="ru-RU" sz="2000" dirty="0"/>
              <a:t>Вот модель, к которой есть смысл стремиться:</a:t>
            </a:r>
          </a:p>
          <a:p>
            <a:r>
              <a:rPr lang="ru-RU" sz="2000" dirty="0"/>
              <a:t>T-</a:t>
            </a:r>
            <a:r>
              <a:rPr lang="ru-RU" sz="2000" dirty="0" err="1"/>
              <a:t>shaped</a:t>
            </a:r>
            <a:r>
              <a:rPr lang="ru-RU" sz="2000" dirty="0"/>
              <a:t> специалист  или «Т-образная личность» – </a:t>
            </a:r>
            <a:r>
              <a:rPr lang="ru-RU" sz="2000" dirty="0" smtClean="0"/>
              <a:t>(термин</a:t>
            </a:r>
            <a:r>
              <a:rPr lang="ru-RU" sz="2000" dirty="0"/>
              <a:t>, введенный в начале 90-х прошлого века дизайнером Дэвидом </a:t>
            </a:r>
            <a:r>
              <a:rPr lang="ru-RU" sz="2000" dirty="0" err="1" smtClean="0"/>
              <a:t>Гэстом</a:t>
            </a:r>
            <a:r>
              <a:rPr lang="ru-RU" sz="2000" dirty="0" smtClean="0"/>
              <a:t>,) </a:t>
            </a:r>
            <a:r>
              <a:rPr lang="ru-RU" sz="2000" dirty="0" smtClean="0"/>
              <a:t>– </a:t>
            </a:r>
            <a:r>
              <a:rPr lang="ru-RU" sz="2000" dirty="0"/>
              <a:t>это человек, который является экспертом как минимум в одной области, но при этом разбирается во многих других и может свободно поддерживать общение с другими специалистами на базовом уровне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4" name="Рисунок 3" descr="https://rasa.pro/upload/medialibrary/f9f/f9f15ad912020f773f8dae7c262574ac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874" y="3064042"/>
            <a:ext cx="5358063" cy="332146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946081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0"/>
            <a:ext cx="10515599" cy="705853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Педагог </a:t>
            </a:r>
            <a:r>
              <a:rPr lang="ru-RU" sz="2400" b="1" dirty="0"/>
              <a:t>в современном цифровом </a:t>
            </a:r>
            <a:r>
              <a:rPr lang="ru-RU" sz="2400" b="1" dirty="0" smtClean="0"/>
              <a:t>пространстве</a:t>
            </a:r>
            <a:r>
              <a:rPr lang="ru-RU" sz="2400" b="1" dirty="0"/>
              <a:t/>
            </a:r>
            <a:br>
              <a:rPr lang="ru-RU" sz="2400" b="1" dirty="0"/>
            </a:br>
            <a:endParaRPr lang="ru-RU" sz="2400" b="1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6674" y="705853"/>
            <a:ext cx="5518484" cy="5791784"/>
          </a:xfrm>
        </p:spPr>
        <p:txBody>
          <a:bodyPr/>
          <a:lstStyle/>
          <a:p>
            <a:r>
              <a:rPr lang="ru-RU" sz="1800" b="1" dirty="0"/>
              <a:t>Модель «Т»</a:t>
            </a:r>
            <a:r>
              <a:rPr lang="ru-RU" sz="1800" dirty="0"/>
              <a:t> имеет 2 составляющие.</a:t>
            </a:r>
          </a:p>
          <a:p>
            <a:r>
              <a:rPr lang="ru-RU" sz="1800" b="1" dirty="0"/>
              <a:t>Первая –</a:t>
            </a:r>
            <a:r>
              <a:rPr lang="ru-RU" sz="1800" dirty="0"/>
              <a:t> это вертикальная линия буквы Т или «глубина», которая говорит об уровне «</a:t>
            </a:r>
            <a:r>
              <a:rPr lang="ru-RU" sz="1800" dirty="0" err="1"/>
              <a:t>экспертности</a:t>
            </a:r>
            <a:r>
              <a:rPr lang="ru-RU" sz="1800" dirty="0"/>
              <a:t>» специалиста в конкретной сфере.</a:t>
            </a:r>
          </a:p>
          <a:p>
            <a:r>
              <a:rPr lang="ru-RU" sz="1800" b="1" dirty="0"/>
              <a:t>Вторая</a:t>
            </a:r>
            <a:r>
              <a:rPr lang="ru-RU" sz="1800" dirty="0"/>
              <a:t> составляющая – горизонтальная линия буквы Т или «ширина», говорит о тех областях, в которых специалист также имеет определенный опыт и знания.</a:t>
            </a:r>
          </a:p>
          <a:p>
            <a:r>
              <a:rPr lang="ru-RU" dirty="0" smtClean="0"/>
              <a:t>Можно </a:t>
            </a:r>
            <a:r>
              <a:rPr lang="ru-RU" dirty="0"/>
              <a:t>быть просто воспитателем, </a:t>
            </a:r>
            <a:r>
              <a:rPr lang="ru-RU" dirty="0" smtClean="0"/>
              <a:t> знающим</a:t>
            </a:r>
            <a:r>
              <a:rPr lang="ru-RU" dirty="0"/>
              <a:t>, как работать по программе. И совсем другое дело – воспитателем, владеющим способностью организации культурных практик ребенка, направленных на инициативу и формирование социального опыта ребёнка;  STEM- технологиями, благодаря чему организуются интересные эксперименты, </a:t>
            </a:r>
            <a:r>
              <a:rPr lang="ru-RU" dirty="0" smtClean="0"/>
              <a:t>техническое </a:t>
            </a:r>
            <a:r>
              <a:rPr lang="ru-RU" dirty="0"/>
              <a:t>творчество, элементарное программирование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b="1" dirty="0"/>
              <a:t>ВЫВОД: </a:t>
            </a:r>
            <a:r>
              <a:rPr lang="ru-RU" dirty="0"/>
              <a:t>В мире цифровых и технологических возможностей недостаточно уметь пользоваться технологиями, важно понимать, как с помощью технологий можно улучшить свою жизнь, повысить профессиональные возможности и качественно выполнять свою работу.</a:t>
            </a:r>
          </a:p>
        </p:txBody>
      </p:sp>
      <p:pic>
        <p:nvPicPr>
          <p:cNvPr id="9" name="Рисунок 8" descr="D:\Моя папка\Конференции 2020 -21\Конференция ИПК 25 февраля\Снимок Т.PNG"/>
          <p:cNvPicPr>
            <a:picLocks noGrp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38" b="8638"/>
          <a:stretch>
            <a:fillRect/>
          </a:stretch>
        </p:blipFill>
        <p:spPr bwMode="auto">
          <a:xfrm>
            <a:off x="7106652" y="706438"/>
            <a:ext cx="4248735" cy="57912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Надпись 3"/>
          <p:cNvSpPr txBox="1"/>
          <p:nvPr/>
        </p:nvSpPr>
        <p:spPr>
          <a:xfrm>
            <a:off x="7106652" y="481263"/>
            <a:ext cx="4248735" cy="563145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Различные области, в которых специалист имеет определенный опыт и знания.</a:t>
            </a:r>
          </a:p>
        </p:txBody>
      </p:sp>
      <p:pic>
        <p:nvPicPr>
          <p:cNvPr id="11" name="Рисунок 1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8715" y="2919663"/>
            <a:ext cx="636671" cy="35779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5242570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635</Words>
  <Application>Microsoft Office PowerPoint</Application>
  <PresentationFormat>Широкоэкранный</PresentationFormat>
  <Paragraphs>48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Calibri-Light</vt:lpstr>
      <vt:lpstr>Times New Roman</vt:lpstr>
      <vt:lpstr>Тема Office</vt:lpstr>
      <vt:lpstr>Особенности профессиональной педагогической деятельности воспитателя в условиях цифровой трансформации образования</vt:lpstr>
      <vt:lpstr>Педагог в современном цифровом пространстве</vt:lpstr>
      <vt:lpstr>Педагог в современном цифровом пространстве: ТРУДНОСТИ</vt:lpstr>
      <vt:lpstr>Педагог в современном цифровом пространстве: КОМПЕТЕНТНОСТНЫЕ ДЕФИЦИТЫ</vt:lpstr>
      <vt:lpstr>Определение понятий</vt:lpstr>
      <vt:lpstr>Цифровая грамотность </vt:lpstr>
      <vt:lpstr>Презентация PowerPoint</vt:lpstr>
      <vt:lpstr>Педагог в современном цифровом пространстве: РЕШЕНИЯ</vt:lpstr>
      <vt:lpstr> Педагог в современном цифровом пространстве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Цифровая грамотность педагога</dc:title>
  <dc:creator>рлв</dc:creator>
  <cp:lastModifiedBy>рлв</cp:lastModifiedBy>
  <cp:revision>12</cp:revision>
  <dcterms:created xsi:type="dcterms:W3CDTF">2021-02-10T16:11:07Z</dcterms:created>
  <dcterms:modified xsi:type="dcterms:W3CDTF">2021-02-23T10:47:19Z</dcterms:modified>
</cp:coreProperties>
</file>