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F98017-32D3-4698-885E-BB6B29F0961F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0B6ADC-5C50-442D-9028-3420F35FE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125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AD9E9B2-DDA3-47CB-83A0-24239C2A54FB}" type="slidenum">
              <a:rPr lang="ru-RU" smtClean="0">
                <a:solidFill>
                  <a:prstClr val="black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ru-RU" smtClean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467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71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158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09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44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213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00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292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894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6021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638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1610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24418" y="3671888"/>
            <a:ext cx="8064500" cy="1109662"/>
          </a:xfrm>
        </p:spPr>
        <p:txBody>
          <a:bodyPr/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24418" y="4532313"/>
            <a:ext cx="8064500" cy="696912"/>
          </a:xfrm>
        </p:spPr>
        <p:txBody>
          <a:bodyPr/>
          <a:lstStyle>
            <a:lvl1pPr marL="0" indent="0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9265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2492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459625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68451" y="2492376"/>
            <a:ext cx="4993216" cy="3959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764867" y="2492376"/>
            <a:ext cx="4995333" cy="3959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8627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748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4687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7101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865175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094374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61177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13851" y="1984376"/>
            <a:ext cx="2546349" cy="44672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68451" y="1984376"/>
            <a:ext cx="7442200" cy="44672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110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80A8C-1789-460A-BA14-845C4E4B657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A6586-CD6C-47BC-A630-E2E5A59D36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260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83267" y="1984375"/>
            <a:ext cx="87376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68451" y="2492376"/>
            <a:ext cx="10191749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005608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Дата 2"/>
          <p:cNvSpPr>
            <a:spLocks noGrp="1"/>
          </p:cNvSpPr>
          <p:nvPr>
            <p:ph type="dt" sz="quarter" idx="4294967295"/>
          </p:nvPr>
        </p:nvSpPr>
        <p:spPr bwMode="auto">
          <a:xfrm>
            <a:off x="3287714" y="5272089"/>
            <a:ext cx="7272337" cy="151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sz="2000" b="1" i="1" dirty="0" err="1" smtClean="0">
                <a:solidFill>
                  <a:srgbClr val="FF0000"/>
                </a:solidFill>
                <a:cs typeface="Arial" panose="020B0604020202020204" pitchFamily="34" charset="0"/>
              </a:rPr>
              <a:t>Корепанова</a:t>
            </a:r>
            <a:r>
              <a:rPr lang="ru-RU" sz="2000" b="1" i="1" dirty="0" smtClean="0">
                <a:solidFill>
                  <a:srgbClr val="FF0000"/>
                </a:solidFill>
                <a:cs typeface="Arial" panose="020B0604020202020204" pitchFamily="34" charset="0"/>
              </a:rPr>
              <a:t> Марина </a:t>
            </a:r>
            <a:r>
              <a:rPr lang="ru-RU" sz="2000" b="1" i="1" dirty="0">
                <a:solidFill>
                  <a:srgbClr val="FF0000"/>
                </a:solidFill>
                <a:cs typeface="Arial" panose="020B0604020202020204" pitchFamily="34" charset="0"/>
              </a:rPr>
              <a:t>В</a:t>
            </a:r>
            <a:r>
              <a:rPr lang="ru-RU" sz="2000" b="1" i="1" dirty="0" smtClean="0">
                <a:solidFill>
                  <a:srgbClr val="FF0000"/>
                </a:solidFill>
                <a:cs typeface="Arial" panose="020B0604020202020204" pitchFamily="34" charset="0"/>
              </a:rPr>
              <a:t>асильевна</a:t>
            </a:r>
            <a:endParaRPr lang="ru-RU" sz="2000" b="1" i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47850" y="188914"/>
            <a:ext cx="8135938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ru-RU" sz="3200" b="1" dirty="0" smtClean="0">
                <a:solidFill>
                  <a:srgbClr val="CC3300"/>
                </a:solidFill>
                <a:cs typeface="Arial" panose="020B0604020202020204" pitchFamily="34" charset="0"/>
              </a:rPr>
              <a:t>Аттестация педагогических работников организаций, осуществляющих образовательную деятельность</a:t>
            </a: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ru-RU" sz="3200" b="1" i="1" dirty="0" smtClean="0">
                <a:solidFill>
                  <a:srgbClr val="CC3300"/>
                </a:solidFill>
                <a:cs typeface="Arial" panose="020B0604020202020204" pitchFamily="34" charset="0"/>
              </a:rPr>
              <a:t>утв. приказом Министерства образования и науки РФ от 7 апреля 2014 г. № 276</a:t>
            </a:r>
            <a:endParaRPr lang="ru-RU" sz="3200" b="1" i="1" dirty="0">
              <a:solidFill>
                <a:srgbClr val="CC33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95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37" y="172828"/>
            <a:ext cx="8737600" cy="50800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3373" y="680828"/>
            <a:ext cx="10191749" cy="3959225"/>
          </a:xfrm>
        </p:spPr>
        <p:txBody>
          <a:bodyPr/>
          <a:lstStyle/>
          <a:p>
            <a:r>
              <a:rPr lang="ru-RU" dirty="0" smtClean="0"/>
              <a:t>Аттестация педагогических работников проводится в целях подтверждения соответствия педагогических работников занимаемым ими должностям на основе оценки их профессиональной деятельности и по желанию педагогических работников (за исключением педагогических работников из числа профессорско-преподавательского состава) в целях установления квалификационной категории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9359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8980" y="138322"/>
            <a:ext cx="8737600" cy="508000"/>
          </a:xfrm>
        </p:spPr>
        <p:txBody>
          <a:bodyPr/>
          <a:lstStyle/>
          <a:p>
            <a:pPr algn="ctr"/>
            <a:r>
              <a:rPr lang="ru-RU" sz="2400" dirty="0" smtClean="0"/>
              <a:t>Основные задачи аттестации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1905" y="836104"/>
            <a:ext cx="10191749" cy="5771730"/>
          </a:xfrm>
        </p:spPr>
        <p:txBody>
          <a:bodyPr/>
          <a:lstStyle/>
          <a:p>
            <a:r>
              <a:rPr lang="ru-RU" sz="2000" dirty="0" smtClean="0"/>
              <a:t>стимулирование целенаправленного, непрерывного повышения уровня квалификации педагогических работников, их методологической культуры, профессионального и личностного роста;</a:t>
            </a:r>
          </a:p>
          <a:p>
            <a:r>
              <a:rPr lang="ru-RU" sz="2000" dirty="0" smtClean="0"/>
              <a:t>определение необходимости повышения квалификации педагогических работников;</a:t>
            </a:r>
          </a:p>
          <a:p>
            <a:r>
              <a:rPr lang="ru-RU" sz="2000" dirty="0" smtClean="0"/>
              <a:t>повышение эффективности и качества педагогической деятельности;</a:t>
            </a:r>
          </a:p>
          <a:p>
            <a:r>
              <a:rPr lang="ru-RU" sz="2000" dirty="0" smtClean="0"/>
              <a:t>выявление перспектив использования потенциальных возможностей педагогических работников;</a:t>
            </a:r>
          </a:p>
          <a:p>
            <a:r>
              <a:rPr lang="ru-RU" sz="2000" dirty="0" smtClean="0"/>
              <a:t>учёт требований федеральных государственных образовательных стандартов к кадровым условиям реализации образовательных программ при формировании кадрового состава организаций;</a:t>
            </a:r>
          </a:p>
          <a:p>
            <a:r>
              <a:rPr lang="ru-RU" sz="2000" dirty="0" smtClean="0"/>
              <a:t>обеспечение дифференциации размеров оплаты труда педагогических работников с учетом установленной квалификационной категории и объема их преподавательской (педагогической) работы.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236005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8451" y="190079"/>
            <a:ext cx="8737600" cy="879595"/>
          </a:xfrm>
        </p:spPr>
        <p:txBody>
          <a:bodyPr/>
          <a:lstStyle/>
          <a:p>
            <a:r>
              <a:rPr lang="ru-RU" sz="2400" dirty="0" smtClean="0"/>
              <a:t>Аттестация педагогических работников в целях подтверждения соответствия занимаемой должности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810" y="1242204"/>
            <a:ext cx="10191749" cy="5106838"/>
          </a:xfrm>
        </p:spPr>
        <p:txBody>
          <a:bodyPr/>
          <a:lstStyle/>
          <a:p>
            <a:r>
              <a:rPr lang="ru-RU" sz="2000" dirty="0" smtClean="0"/>
              <a:t>Аттестация педагогических работников в целях подтверждения соответствия педагогических работников занимаемым ими должностям проводится один раз в пять лет.</a:t>
            </a:r>
          </a:p>
          <a:p>
            <a:r>
              <a:rPr lang="ru-RU" sz="2000" dirty="0" smtClean="0"/>
              <a:t>Аттестационная комиссия организации создается распорядительным актом работодателя.</a:t>
            </a:r>
          </a:p>
          <a:p>
            <a:r>
              <a:rPr lang="ru-RU" sz="2000" dirty="0" smtClean="0"/>
              <a:t> Работодатель знакомит педагогических работников с распорядительным актом, содержащим список работников организации, подлежащих аттестации, график проведения аттестации, под роспись не менее чем за 30 календарных дней до дня проведения их аттестации по графику.</a:t>
            </a:r>
          </a:p>
          <a:p>
            <a:r>
              <a:rPr lang="ru-RU" sz="2000" dirty="0" smtClean="0"/>
              <a:t>Аттестация проводится на заседании аттестационной комиссии организации с участием педагогического работника.</a:t>
            </a:r>
          </a:p>
          <a:p>
            <a:r>
              <a:rPr lang="ru-RU" sz="2000" dirty="0" smtClean="0"/>
              <a:t>По результатам аттестации педагогического работника аттестационная комиссия организации принимает одно из следующих решений:</a:t>
            </a:r>
          </a:p>
          <a:p>
            <a:r>
              <a:rPr lang="ru-RU" sz="2000" dirty="0" smtClean="0"/>
              <a:t>соответствует занимаемой - не соответствует занимаемой должности.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40375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5040" y="180496"/>
            <a:ext cx="10191749" cy="6461844"/>
          </a:xfrm>
        </p:spPr>
        <p:txBody>
          <a:bodyPr/>
          <a:lstStyle/>
          <a:p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/>
              <a:t>Аттестацию </a:t>
            </a:r>
            <a:r>
              <a:rPr lang="ru-RU" sz="2000" dirty="0" smtClean="0"/>
              <a:t>в целях подтверждения </a:t>
            </a:r>
            <a:r>
              <a:rPr lang="ru-RU" sz="2000" b="1" dirty="0" smtClean="0"/>
              <a:t>соответствия занимаемой должности не проходят</a:t>
            </a:r>
            <a:r>
              <a:rPr lang="ru-RU" sz="2000" dirty="0" smtClean="0"/>
              <a:t> следующие педагогические работники:</a:t>
            </a:r>
          </a:p>
          <a:p>
            <a:r>
              <a:rPr lang="ru-RU" sz="2000" dirty="0" smtClean="0"/>
              <a:t>а) педагогические работники, имеющие квалификационные категории;</a:t>
            </a:r>
          </a:p>
          <a:p>
            <a:r>
              <a:rPr lang="ru-RU" sz="2000" dirty="0" smtClean="0"/>
              <a:t>б) проработавшие в занимаемой должности менее двух лет в организации, в которой проводится аттестация;</a:t>
            </a:r>
          </a:p>
          <a:p>
            <a:r>
              <a:rPr lang="ru-RU" sz="2000" dirty="0" smtClean="0"/>
              <a:t>в) беременные женщины;</a:t>
            </a:r>
          </a:p>
          <a:p>
            <a:r>
              <a:rPr lang="ru-RU" sz="2000" dirty="0" smtClean="0"/>
              <a:t>г) женщины, находящиеся в отпуске по беременности и родам;</a:t>
            </a:r>
          </a:p>
          <a:p>
            <a:r>
              <a:rPr lang="ru-RU" sz="2000" dirty="0" smtClean="0"/>
              <a:t>д) </a:t>
            </a:r>
            <a:r>
              <a:rPr lang="ru-RU" sz="2000" dirty="0" smtClean="0"/>
              <a:t> </a:t>
            </a:r>
            <a:r>
              <a:rPr lang="ru-RU" sz="2000" dirty="0" smtClean="0"/>
              <a:t>отсутствовавшие на рабочем месте более четырех месяцев подряд в связи с заболеванием.</a:t>
            </a:r>
          </a:p>
          <a:p>
            <a:r>
              <a:rPr lang="ru-RU" sz="2000" dirty="0" smtClean="0"/>
              <a:t>Аттестация педагогических работников, предусмотренных подпунктами "г" и "д" настоящего пункта, возможна не ранее чем через два года после их выхода из указанных отпусков.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6029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682" y="207034"/>
            <a:ext cx="8737600" cy="879894"/>
          </a:xfrm>
        </p:spPr>
        <p:txBody>
          <a:bodyPr/>
          <a:lstStyle/>
          <a:p>
            <a:pPr algn="ctr"/>
            <a:r>
              <a:rPr lang="ru-RU" sz="2400" dirty="0" smtClean="0"/>
              <a:t>Аттестация педагогических работников в целях установления квалификационной категории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9546" y="1224950"/>
            <a:ext cx="10191749" cy="5296619"/>
          </a:xfrm>
        </p:spPr>
        <p:txBody>
          <a:bodyPr/>
          <a:lstStyle/>
          <a:p>
            <a:r>
              <a:rPr lang="ru-RU" sz="2000" dirty="0" smtClean="0"/>
              <a:t>Аттестация педагогических работников в целях установления квалификационной категории проводится </a:t>
            </a:r>
            <a:r>
              <a:rPr lang="ru-RU" sz="2000" b="1" dirty="0" smtClean="0"/>
              <a:t>по их желанию.</a:t>
            </a:r>
          </a:p>
          <a:p>
            <a:r>
              <a:rPr lang="ru-RU" sz="2000" dirty="0" smtClean="0"/>
              <a:t>По результатам аттестации педагогическим работникам устанавливается первая или высшая квалификационная категория.</a:t>
            </a:r>
          </a:p>
          <a:p>
            <a:r>
              <a:rPr lang="ru-RU" sz="2000" dirty="0" smtClean="0"/>
              <a:t>Квалификационная категория устанавливается </a:t>
            </a:r>
            <a:r>
              <a:rPr lang="ru-RU" sz="2000" b="1" dirty="0" smtClean="0"/>
              <a:t>сроком на 5 лет</a:t>
            </a:r>
            <a:r>
              <a:rPr lang="ru-RU" sz="2000" dirty="0" smtClean="0"/>
              <a:t>. Срок действия квалификационной категории </a:t>
            </a:r>
            <a:r>
              <a:rPr lang="ru-RU" sz="2000" b="1" dirty="0" smtClean="0"/>
              <a:t>продлению не подлежит.</a:t>
            </a:r>
          </a:p>
          <a:p>
            <a:r>
              <a:rPr lang="ru-RU" sz="2000" dirty="0" smtClean="0"/>
              <a:t>Аттестация </a:t>
            </a:r>
            <a:r>
              <a:rPr lang="ru-RU" sz="2000" dirty="0" smtClean="0"/>
              <a:t>педагогических </a:t>
            </a:r>
            <a:r>
              <a:rPr lang="ru-RU" sz="2000" dirty="0" smtClean="0"/>
              <a:t>работников организаций, находящихся в ведении субъекта Российской Федерации, педагогических работников муниципальных и частных организаций, проведение данной аттестации осуществляется аттестационными комиссиями, формируемыми уполномоченными органами государственной власти субъектов Российской Федерации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6571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4912" y="362609"/>
            <a:ext cx="8737600" cy="508000"/>
          </a:xfrm>
        </p:spPr>
        <p:txBody>
          <a:bodyPr/>
          <a:lstStyle/>
          <a:p>
            <a:r>
              <a:rPr lang="ru-RU" sz="2400" dirty="0" smtClean="0"/>
              <a:t>Регламент и сроки аттестации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7017" y="1025885"/>
            <a:ext cx="10191749" cy="3959225"/>
          </a:xfrm>
        </p:spPr>
        <p:txBody>
          <a:bodyPr/>
          <a:lstStyle/>
          <a:p>
            <a:r>
              <a:rPr lang="ru-RU" sz="2000" dirty="0" smtClean="0"/>
              <a:t>Заявления о проведении аттестации подаются педагогическими работниками независимо от продолжительности работы в организации, в том числе в период нахождения в отпуске по уходу за ребенком.</a:t>
            </a:r>
          </a:p>
          <a:p>
            <a:r>
              <a:rPr lang="ru-RU" sz="2000" dirty="0" smtClean="0"/>
              <a:t>Заявления о проведении аттестации в целях установления высшей квалификационной категории по должности, по которой аттестация будет проводиться впервые, подаются педагогическими работниками </a:t>
            </a:r>
            <a:r>
              <a:rPr lang="ru-RU" sz="2000" b="1" dirty="0" smtClean="0"/>
              <a:t>не ранее чем через два года после установления по этой должности первой квалификационной категории.</a:t>
            </a:r>
          </a:p>
          <a:p>
            <a:r>
              <a:rPr lang="ru-RU" sz="2000" dirty="0" smtClean="0"/>
              <a:t>Продолжительность аттестации для каждого педагогического работника от начала её проведения и до принятия решения аттестационной комиссией составляет не более 60 календарных дней.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31559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3704" y="345356"/>
            <a:ext cx="8737600" cy="508000"/>
          </a:xfrm>
        </p:spPr>
        <p:txBody>
          <a:bodyPr/>
          <a:lstStyle/>
          <a:p>
            <a:r>
              <a:rPr lang="ru-RU" sz="2400" dirty="0" smtClean="0"/>
              <a:t>Первая квалификационная категория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29" y="1077644"/>
            <a:ext cx="10191749" cy="5461179"/>
          </a:xfrm>
        </p:spPr>
        <p:txBody>
          <a:bodyPr/>
          <a:lstStyle/>
          <a:p>
            <a:r>
              <a:rPr lang="ru-RU" sz="2000" dirty="0" smtClean="0"/>
              <a:t>Первая квалификационная категория педагогическим работникам устанавливается на основе:</a:t>
            </a:r>
          </a:p>
          <a:p>
            <a:r>
              <a:rPr lang="ru-RU" sz="2000" dirty="0" smtClean="0"/>
              <a:t>стабильных положительных результатов освоения обучающимися образовательных программ по итогам мониторингов, проводимых организацией;</a:t>
            </a:r>
          </a:p>
          <a:p>
            <a:r>
              <a:rPr lang="ru-RU" sz="2000" dirty="0" smtClean="0"/>
              <a:t>стабильных положительных результатов освоения обучающимися образовательных программ по итогам мониторинга системы образования, проводимого в порядке, установленном постановлением Правительства Российской Федерации от 5 августа 2013 г. № 662*(5);</a:t>
            </a:r>
          </a:p>
          <a:p>
            <a:r>
              <a:rPr lang="ru-RU" sz="2000" dirty="0" smtClean="0"/>
              <a:t>выявления развития у обучающихся способностей к научной (интеллектуальной), творческой, физкультурно-спортивной деятельности;</a:t>
            </a:r>
          </a:p>
          <a:p>
            <a:r>
              <a:rPr lang="ru-RU" sz="2000" dirty="0" smtClean="0"/>
              <a:t>личного вклада в повышение качества образования, совершенствования методов обучения и воспитания, транслирования в педагогических коллективах опыта практических результатов своей профессиональной деятельности, активного участия в работе методических объединений педагогических работников организации.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61265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6671" y="379862"/>
            <a:ext cx="8737600" cy="508000"/>
          </a:xfrm>
        </p:spPr>
        <p:txBody>
          <a:bodyPr/>
          <a:lstStyle/>
          <a:p>
            <a:pPr algn="ctr"/>
            <a:r>
              <a:rPr lang="ru-RU" sz="2400" dirty="0" smtClean="0"/>
              <a:t>Высшая квалификационная категория 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596" y="1043138"/>
            <a:ext cx="10191749" cy="5814862"/>
          </a:xfrm>
        </p:spPr>
        <p:txBody>
          <a:bodyPr/>
          <a:lstStyle/>
          <a:p>
            <a:r>
              <a:rPr lang="ru-RU" sz="1800" dirty="0" smtClean="0"/>
              <a:t>Высшая квалификационная категория педагогическим работникам устанавливается на основе:</a:t>
            </a:r>
          </a:p>
          <a:p>
            <a:r>
              <a:rPr lang="ru-RU" sz="1800" dirty="0" smtClean="0"/>
              <a:t>достижения обучающимися положительной динамики результатов освоения образовательных программ по итогам мониторингов, проводимых организацией;</a:t>
            </a:r>
          </a:p>
          <a:p>
            <a:r>
              <a:rPr lang="ru-RU" sz="1800" dirty="0" smtClean="0"/>
              <a:t>достижения обучающимися положительных результатов освоения образовательных программ по итогам мониторинга системы образования, проводимого в порядке, установленном постановлением Правительства Российской Федерации от 5 августа 2013 г. № 662*(5);</a:t>
            </a:r>
          </a:p>
          <a:p>
            <a:r>
              <a:rPr lang="ru-RU" sz="1800" dirty="0" smtClean="0"/>
              <a:t>выявления и развития способностей обучающихся к научной (интеллектуальной), творческой, физкультурно-спортивной деятельности, а также их участия в олимпиадах, конкурсах, фестивалях, соревнованиях;</a:t>
            </a:r>
          </a:p>
          <a:p>
            <a:r>
              <a:rPr lang="ru-RU" sz="1800" dirty="0" smtClean="0"/>
              <a:t>личного вклада в повышение качества образования, совершенствования методов обучения и воспитания, и продуктивного использования новых образовательных технологий, транслирования в педагогических коллективах опыта практических результатов своей профессиональной деятельности, в том числе экспериментальной и инновационной;</a:t>
            </a:r>
          </a:p>
          <a:p>
            <a:r>
              <a:rPr lang="ru-RU" sz="1800" dirty="0" smtClean="0"/>
              <a:t>активного участия в работе методических объединений педагогических работников организаций, в разработке программно-методического сопровождения образовательного процесса, профессиональных конкурсах.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532276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">
  <a:themeElements>
    <a:clrScheme name="template 3">
      <a:dk1>
        <a:srgbClr val="4D4D4D"/>
      </a:dk1>
      <a:lt1>
        <a:srgbClr val="FFFFFF"/>
      </a:lt1>
      <a:dk2>
        <a:srgbClr val="4D4D4D"/>
      </a:dk2>
      <a:lt2>
        <a:srgbClr val="003399"/>
      </a:lt2>
      <a:accent1>
        <a:srgbClr val="66CCFF"/>
      </a:accent1>
      <a:accent2>
        <a:srgbClr val="3366FF"/>
      </a:accent2>
      <a:accent3>
        <a:srgbClr val="FFFFFF"/>
      </a:accent3>
      <a:accent4>
        <a:srgbClr val="404040"/>
      </a:accent4>
      <a:accent5>
        <a:srgbClr val="B8E2FF"/>
      </a:accent5>
      <a:accent6>
        <a:srgbClr val="2D5CE7"/>
      </a:accent6>
      <a:hlink>
        <a:srgbClr val="FFCC00"/>
      </a:hlink>
      <a:folHlink>
        <a:srgbClr val="DDDDDD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0099FF"/>
        </a:lt2>
        <a:accent1>
          <a:srgbClr val="003399"/>
        </a:accent1>
        <a:accent2>
          <a:srgbClr val="CCECFF"/>
        </a:accent2>
        <a:accent3>
          <a:srgbClr val="FFFFFF"/>
        </a:accent3>
        <a:accent4>
          <a:srgbClr val="404040"/>
        </a:accent4>
        <a:accent5>
          <a:srgbClr val="AAADCA"/>
        </a:accent5>
        <a:accent6>
          <a:srgbClr val="B9D6E7"/>
        </a:accent6>
        <a:hlink>
          <a:srgbClr val="6699F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333333"/>
        </a:dk1>
        <a:lt1>
          <a:srgbClr val="FFFFFF"/>
        </a:lt1>
        <a:dk2>
          <a:srgbClr val="808080"/>
        </a:dk2>
        <a:lt2>
          <a:srgbClr val="003366"/>
        </a:lt2>
        <a:accent1>
          <a:srgbClr val="6699FF"/>
        </a:accent1>
        <a:accent2>
          <a:srgbClr val="990000"/>
        </a:accent2>
        <a:accent3>
          <a:srgbClr val="FFFFFF"/>
        </a:accent3>
        <a:accent4>
          <a:srgbClr val="2A2A2A"/>
        </a:accent4>
        <a:accent5>
          <a:srgbClr val="B8CAFF"/>
        </a:accent5>
        <a:accent6>
          <a:srgbClr val="8A0000"/>
        </a:accent6>
        <a:hlink>
          <a:srgbClr val="0066C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CCFF"/>
        </a:accent1>
        <a:accent2>
          <a:srgbClr val="3366FF"/>
        </a:accent2>
        <a:accent3>
          <a:srgbClr val="FFFFFF"/>
        </a:accent3>
        <a:accent4>
          <a:srgbClr val="404040"/>
        </a:accent4>
        <a:accent5>
          <a:srgbClr val="B8E2FF"/>
        </a:accent5>
        <a:accent6>
          <a:srgbClr val="2D5CE7"/>
        </a:accent6>
        <a:hlink>
          <a:srgbClr val="FFCC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3366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2D5CE7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CC0000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B90000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99CC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8AB9E7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788</Words>
  <Application>Microsoft Office PowerPoint</Application>
  <PresentationFormat>Широкоэкранный</PresentationFormat>
  <Paragraphs>50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template</vt:lpstr>
      <vt:lpstr>Презентация PowerPoint</vt:lpstr>
      <vt:lpstr>Презентация PowerPoint</vt:lpstr>
      <vt:lpstr>Основные задачи аттестации</vt:lpstr>
      <vt:lpstr>Аттестация педагогических работников в целях подтверждения соответствия занимаемой должности</vt:lpstr>
      <vt:lpstr>Презентация PowerPoint</vt:lpstr>
      <vt:lpstr>Аттестация педагогических работников в целях установления квалификационной категории</vt:lpstr>
      <vt:lpstr>Регламент и сроки аттестации</vt:lpstr>
      <vt:lpstr>Первая квалификационная категория</vt:lpstr>
      <vt:lpstr>Высшая квалификационная категория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рлв</dc:creator>
  <cp:lastModifiedBy>рлв</cp:lastModifiedBy>
  <cp:revision>5</cp:revision>
  <dcterms:created xsi:type="dcterms:W3CDTF">2018-12-16T16:59:11Z</dcterms:created>
  <dcterms:modified xsi:type="dcterms:W3CDTF">2020-10-31T06:26:26Z</dcterms:modified>
</cp:coreProperties>
</file>