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FB6F30D-EA6C-4CCC-BD75-93819E36204C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3755FE1-10EA-43EC-83AA-7B025AD7E35C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776288"/>
            <a:ext cx="8423944" cy="2076648"/>
          </a:xfrm>
        </p:spPr>
        <p:txBody>
          <a:bodyPr/>
          <a:lstStyle/>
          <a:p>
            <a:r>
              <a:rPr lang="ru-RU" dirty="0" smtClean="0"/>
              <a:t>Этический кодекс педагога-психолога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9832" y="5517232"/>
            <a:ext cx="5831656" cy="1077936"/>
          </a:xfrm>
        </p:spPr>
        <p:txBody>
          <a:bodyPr>
            <a:normAutofit fontScale="47500" lnSpcReduction="2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Выполнила студентка 1 курса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Факультета социальной и коррекционной педагогики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Группа СПБ-11</a:t>
            </a:r>
          </a:p>
          <a:p>
            <a:r>
              <a:rPr lang="ru-RU" b="1" dirty="0" err="1" smtClean="0">
                <a:solidFill>
                  <a:schemeClr val="bg1"/>
                </a:solidFill>
              </a:rPr>
              <a:t>Великжанина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М</a:t>
            </a:r>
            <a:r>
              <a:rPr lang="ru-RU" b="1" dirty="0" smtClean="0">
                <a:solidFill>
                  <a:schemeClr val="bg1"/>
                </a:solidFill>
              </a:rPr>
              <a:t>ария </a:t>
            </a:r>
            <a:r>
              <a:rPr lang="ru-RU" b="1" dirty="0" smtClean="0">
                <a:solidFill>
                  <a:schemeClr val="bg1"/>
                </a:solidFill>
              </a:rPr>
              <a:t>А</a:t>
            </a:r>
            <a:r>
              <a:rPr lang="ru-RU" b="1" dirty="0" smtClean="0">
                <a:solidFill>
                  <a:schemeClr val="bg1"/>
                </a:solidFill>
              </a:rPr>
              <a:t>ндреевна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Принцип конфиденциальность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583488" cy="4891808"/>
          </a:xfrm>
        </p:spPr>
        <p:txBody>
          <a:bodyPr>
            <a:normAutofit fontScale="6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Информация</a:t>
            </a:r>
            <a:r>
              <a:rPr lang="ru-RU" dirty="0" smtClean="0"/>
              <a:t>, полученная психологом в процессе проведения работы, не подлежит сознательному или случайному разглашению, а в ситуации необходимости передачи ее третьим лицам должна быть представлена в форме, исключающей ее использование против интересов клиента.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Лица</a:t>
            </a:r>
            <a:r>
              <a:rPr lang="ru-RU" dirty="0" smtClean="0"/>
              <a:t>, участвующие в психологических исследованиях, тренингах и других мероприятиях, должны быть осведомлены об объеме и характере информации, которая может быть сообщена другим заинтересованным лицам и (или) учреждениям. 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Участие </a:t>
            </a:r>
            <a:r>
              <a:rPr lang="ru-RU" dirty="0" smtClean="0"/>
              <a:t>обучающихся, воспитанников, родителей, педагогов в психологических процедурах (диагностика, консультирование, коррекция и др.) должно быть сознательным и </a:t>
            </a:r>
            <a:r>
              <a:rPr lang="ru-RU" dirty="0" smtClean="0"/>
              <a:t>добровольным.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Если информация, полученная от клиента, запрашивается экспертами (для решения вопроса о компетентности психолога </a:t>
            </a:r>
            <a:r>
              <a:rPr lang="ru-RU" dirty="0" smtClean="0"/>
              <a:t>во время его аттестации), она должна быть предоставлена в форме, </a:t>
            </a:r>
            <a:r>
              <a:rPr lang="ru-RU" dirty="0" smtClean="0"/>
              <a:t>исключающей </a:t>
            </a:r>
            <a:r>
              <a:rPr lang="ru-RU" dirty="0" smtClean="0"/>
              <a:t>идентификацию личности клиента экспертами. Для этого вся информация о клиенте регистрируется и хранится с учетом строгой конфиденциальности. 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Отчеты </a:t>
            </a:r>
            <a:r>
              <a:rPr lang="ru-RU" dirty="0" smtClean="0"/>
              <a:t>о профессиональной деятельности, результаты исследований и публикации должны быть составлены в форме, исключающей идентификацию личности клиента окружающими людьми, не включенными в круг специалистов, работающих с данным клиентом.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На </a:t>
            </a:r>
            <a:r>
              <a:rPr lang="ru-RU" dirty="0" smtClean="0"/>
              <a:t>присутствие третьих лиц во время диагностики или консультирования необходимо предварительное согласие клиента и лиц, несущих за него ответственность (в случае, если клиент не достиг 16-летнего возраста; в случаях, если ребенок не достиг 16-летнего возраста, согласие на его участие в психологических процедурах должны дать родители или лица, их заменяющие.).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Администрация </a:t>
            </a:r>
            <a:r>
              <a:rPr lang="ru-RU" dirty="0" smtClean="0"/>
              <a:t>органа управления образованием или образовательного учреждения, по заданию которого проводится психологическое обследование, должна быть предупреждена о том, что на нее распространяется обязательство сохранения профессиональной тайны. Сообщая администрации результаты обследования и своего заключения, психолог должен воздерживаться от сообщения сведений, наносящих вред клиенту и не имеющих отношения к образовательной ситуации.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 к</a:t>
            </a:r>
            <a:r>
              <a:rPr lang="ru-RU" dirty="0" smtClean="0"/>
              <a:t>омпетентность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7359352" cy="22860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четко определяет и учитывает границы собственной компетентности. </a:t>
            </a:r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</a:t>
            </a:r>
            <a:r>
              <a:rPr lang="ru-RU" sz="1300" dirty="0" smtClean="0"/>
              <a:t>несет ответственность за выбор процедуры и методов работы с клиентом.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 </a:t>
            </a:r>
            <a:r>
              <a:rPr lang="ru-RU" dirty="0" smtClean="0"/>
              <a:t>ответственность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511480" cy="22860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осознает свою профессиональную и личную ответственность перед клиентом и обществом за свою профессиональную деятельность. </a:t>
            </a:r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 </a:t>
            </a:r>
            <a:r>
              <a:rPr lang="ru-RU" sz="1300" dirty="0" smtClean="0"/>
              <a:t>Проводя исследования, психолог заботится прежде всего о благополучии людей и не использует результаты работы им во вред. </a:t>
            </a:r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 </a:t>
            </a:r>
            <a:r>
              <a:rPr lang="ru-RU" sz="1300" dirty="0" smtClean="0"/>
              <a:t>Психолог несет ответственность за соблюдение данного Этического кодекса независимо от того, проводит он психологическую работу сам или она идет под его руководством. </a:t>
            </a:r>
          </a:p>
          <a:p>
            <a:r>
              <a:rPr lang="ru-RU" sz="1300" dirty="0" smtClean="0"/>
              <a:t> </a:t>
            </a:r>
            <a:r>
              <a:rPr lang="ru-RU" sz="1300" dirty="0" smtClean="0"/>
              <a:t>Психолог несет профессиональную ответственность за собственные высказывания на психологические темы, сделанные в средствах массовой информации и в публичных выступлениях. </a:t>
            </a:r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 </a:t>
            </a:r>
            <a:r>
              <a:rPr lang="ru-RU" sz="1300" dirty="0" smtClean="0"/>
              <a:t>Психолог в публичных выступлениях не имеет права пользоваться непроверенной информацией, вводить людей в заблуждение относительно своего образования и компетентности. </a:t>
            </a:r>
          </a:p>
          <a:p>
            <a:r>
              <a:rPr lang="ru-RU" sz="1300" dirty="0" smtClean="0"/>
              <a:t> </a:t>
            </a:r>
            <a:r>
              <a:rPr lang="ru-RU" sz="1300" dirty="0" smtClean="0"/>
              <a:t>Психолог может не информировать клиента об истинных целях психологических процедур только в тех случаях, когда альтернативные пути достижения этих целей невозможны. </a:t>
            </a:r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 </a:t>
            </a:r>
            <a:r>
              <a:rPr lang="ru-RU" sz="1300" dirty="0" smtClean="0"/>
              <a:t>При принятии решения об оказании психологической помощи недееспособным лицам (несовершеннолетним; лицам, находящимся в остром стрессовом состоянии; больным, имеющим на момент обращения диагноз психического расстройства, который известен психологу, и т.п.) психолог несет ответственность за последствия выбранного и использованного им вмешательства. </a:t>
            </a:r>
          </a:p>
          <a:p>
            <a:endParaRPr lang="ru-RU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Принцип этической и юридической правомочности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223448" cy="22860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планирует и проводит исследования в соответствии с действующим законодательством и профессиональными требованиями к проведению психологической деятельности.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 </a:t>
            </a:r>
            <a:r>
              <a:rPr lang="ru-RU" sz="1300" dirty="0" smtClean="0"/>
              <a:t>В случае расхождения между нормами данного Кодекса и обязанностями, вменяемыми ему администрацией образовательного учреждения, психолог руководствуется нормами данного Кодекса. Подобные случаи доводятся до сведения администрации учреждения, где работает психолог, и профессиональной психологической общественности (методического объединения) или областного научно-методического совета службы практической психологии.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Нормы </a:t>
            </a:r>
            <a:r>
              <a:rPr lang="ru-RU" sz="1300" dirty="0" smtClean="0"/>
              <a:t>данного Кодекса распространяются только на профессиональные отношения психолога с клиентом и другими субъектами образовательного процесса.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 </a:t>
            </a:r>
            <a:r>
              <a:rPr lang="ru-RU" sz="1300" dirty="0" smtClean="0"/>
              <a:t>Психолог может выполнять свои обязанности официального эксперта в соответствии с законом. При этом на него полностью распространяются нормы данного Кодекса. </a:t>
            </a:r>
          </a:p>
          <a:p>
            <a:endParaRPr lang="ru-RU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Принцип благополучия клиента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367464" cy="22860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300" dirty="0" smtClean="0"/>
              <a:t>В своих профессиональных действиях психолог ориентируется на благополучие и учитывает права всех субъектов образовательного процесса. В случаях, когда обязанности психолога вступают в противоречие с этическими нормами, психолог разрешает эти конфликты, руководствуясь принципом «не навреди».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</a:t>
            </a:r>
            <a:r>
              <a:rPr lang="ru-RU" sz="1300" dirty="0" smtClean="0"/>
              <a:t>в ходе профессиональной деятельности не должен допускать дискриминации (ограничения конституционных прав и свобод личности) по социальному статусу, возрасту, полу, национальности, вероисповеданию, интеллекту и любым другим отличиям.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В </a:t>
            </a:r>
            <a:r>
              <a:rPr lang="ru-RU" sz="1300" dirty="0" smtClean="0"/>
              <a:t>профессиональной деятельности психолога образования приоритетными объявляются права и интересы ребенка как основного субъекта образовательного процесса.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</a:t>
            </a:r>
            <a:r>
              <a:rPr lang="ru-RU" sz="1300" dirty="0" smtClean="0"/>
              <a:t>придерживается доброжелательного и </a:t>
            </a:r>
            <a:r>
              <a:rPr lang="ru-RU" sz="1300" dirty="0" err="1" smtClean="0"/>
              <a:t>безоценочного</a:t>
            </a:r>
            <a:r>
              <a:rPr lang="ru-RU" sz="1300" dirty="0" smtClean="0"/>
              <a:t> отношения к клиенту. </a:t>
            </a:r>
          </a:p>
          <a:p>
            <a:endParaRPr lang="ru-RU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239000" cy="136207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Принцип информирования клиента о целях и результатах обследования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439472" cy="22860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информирует клиента о целях и содержании психологической работы, проводимой с ним, применяемых методах и способах информации, чтобы клиент мог принять решение об участии в этой работе. В случаях, когда психологическая процедура осуществляется с детьми до 16 лет, согласие на участие в ней ребенка должны дать родители или лица, их заменяющие.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В </a:t>
            </a:r>
            <a:r>
              <a:rPr lang="ru-RU" sz="1300" dirty="0" smtClean="0"/>
              <a:t>процессе профессиональной деятельности психолог высказывает собственные суждения и оценивает различные аспекты ситуации в форме, исключающей ограничение свободы клиента в принятии им самостоятельного решения. В ходе работы по оказанию психологической помощи должен строго соблюдаться принцип добровольности со стороны клиента.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Психолог </a:t>
            </a:r>
            <a:r>
              <a:rPr lang="ru-RU" sz="1300" dirty="0" smtClean="0"/>
              <a:t>должен информировать участников психологической работы о тех аспектах деятельности, которые могут повлиять на их решение участвовать (или не участвовать) в предстоящей работе: физический риск, дискомфорт, неприятный эмоциональный опыт и др.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Для получения согласия клиента на психологическую работу с ним психолог должен использовать понятную терминологию и доступный для понимания клиента язык.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Заключение </a:t>
            </a:r>
            <a:r>
              <a:rPr lang="ru-RU" sz="1300" dirty="0" smtClean="0"/>
              <a:t>по результатам обследования не должно носить категорический характер, оно может быть предложено клиенту только в виде рекомендаций. Рекомендации должны быть четкими и не содержать заведомо невыполнимых условий. </a:t>
            </a:r>
            <a:endParaRPr lang="ru-RU" sz="1300" dirty="0" smtClean="0"/>
          </a:p>
          <a:p>
            <a:pPr>
              <a:buFont typeface="Arial" pitchFamily="34" charset="0"/>
              <a:buChar char="•"/>
            </a:pPr>
            <a:r>
              <a:rPr lang="ru-RU" sz="1300" dirty="0" smtClean="0"/>
              <a:t>В ходе обследования психолог должен выявлять и подчеркивать способности и возможности клиента</a:t>
            </a:r>
            <a:r>
              <a:rPr lang="ru-RU" sz="1300" dirty="0" smtClean="0"/>
              <a:t>. </a:t>
            </a:r>
          </a:p>
          <a:p>
            <a:pPr>
              <a:buFont typeface="Arial" pitchFamily="34" charset="0"/>
              <a:buChar char="•"/>
            </a:pPr>
            <a:endParaRPr lang="ru-RU" sz="1300" dirty="0" smtClean="0"/>
          </a:p>
          <a:p>
            <a:endParaRPr lang="ru-RU" sz="1300" dirty="0" smtClean="0"/>
          </a:p>
          <a:p>
            <a:endParaRPr lang="ru-RU" sz="13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15</TotalTime>
  <Words>944</Words>
  <Application>Microsoft Office PowerPoint</Application>
  <PresentationFormat>Экран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Яркая</vt:lpstr>
      <vt:lpstr>Этический кодекс педагога-психолога</vt:lpstr>
      <vt:lpstr> Принцип конфиденциальность </vt:lpstr>
      <vt:lpstr>Принцип компетентность  </vt:lpstr>
      <vt:lpstr>Принцип ответственность  </vt:lpstr>
      <vt:lpstr>Принцип этической и юридической правомочности </vt:lpstr>
      <vt:lpstr>Принцип благополучия клиента </vt:lpstr>
      <vt:lpstr>Принцип информирования клиента о целях и результатах обследования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Этический кодекс педагога-психолога</dc:title>
  <dc:creator>user</dc:creator>
  <cp:lastModifiedBy>user</cp:lastModifiedBy>
  <cp:revision>1</cp:revision>
  <dcterms:created xsi:type="dcterms:W3CDTF">2019-12-15T13:44:42Z</dcterms:created>
  <dcterms:modified xsi:type="dcterms:W3CDTF">2019-12-15T14:00:03Z</dcterms:modified>
</cp:coreProperties>
</file>