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11"/>
    </mc:Choice>
    <mc:Fallback>
      <c:style val="11"/>
    </mc:Fallback>
  </mc:AlternateContent>
  <c:chart>
    <c:autoTitleDeleted val="0"/>
    <c:plotArea>
      <c:layout>
        <c:manualLayout>
          <c:layoutTarget val="inner"/>
          <c:xMode val="edge"/>
          <c:yMode val="edge"/>
          <c:x val="0"/>
          <c:y val="3.4135992058230091E-2"/>
          <c:w val="0.98341827166402218"/>
          <c:h val="0.7388502531976735"/>
        </c:manualLayout>
      </c:layout>
      <c:lineChart>
        <c:grouping val="standard"/>
        <c:varyColors val="0"/>
        <c:ser>
          <c:idx val="0"/>
          <c:order val="0"/>
          <c:tx>
            <c:strRef>
              <c:f>Лист1!$B$1</c:f>
              <c:strCache>
                <c:ptCount val="1"/>
                <c:pt idx="0">
                  <c:v>Количество больных</c:v>
                </c:pt>
              </c:strCache>
            </c:strRef>
          </c:tx>
          <c:marker>
            <c:symbol val="none"/>
          </c:marker>
          <c:cat>
            <c:strRef>
              <c:f>Лист1!$A$2:$A$10</c:f>
              <c:strCache>
                <c:ptCount val="9"/>
                <c:pt idx="0">
                  <c:v>Август</c:v>
                </c:pt>
                <c:pt idx="1">
                  <c:v>Сентябрь</c:v>
                </c:pt>
                <c:pt idx="2">
                  <c:v>Октябрь</c:v>
                </c:pt>
                <c:pt idx="3">
                  <c:v>Ноябрь</c:v>
                </c:pt>
                <c:pt idx="4">
                  <c:v>Декабрь</c:v>
                </c:pt>
                <c:pt idx="5">
                  <c:v>Январь</c:v>
                </c:pt>
                <c:pt idx="6">
                  <c:v>Февраль</c:v>
                </c:pt>
                <c:pt idx="7">
                  <c:v>Март</c:v>
                </c:pt>
                <c:pt idx="8">
                  <c:v>Апрель</c:v>
                </c:pt>
              </c:strCache>
            </c:strRef>
          </c:cat>
          <c:val>
            <c:numRef>
              <c:f>Лист1!$B$2:$B$10</c:f>
              <c:numCache>
                <c:formatCode>General</c:formatCode>
                <c:ptCount val="9"/>
                <c:pt idx="0">
                  <c:v>0</c:v>
                </c:pt>
                <c:pt idx="1">
                  <c:v>2.2000000000000002</c:v>
                </c:pt>
                <c:pt idx="2">
                  <c:v>3.5</c:v>
                </c:pt>
                <c:pt idx="3">
                  <c:v>4</c:v>
                </c:pt>
                <c:pt idx="4">
                  <c:v>5.4</c:v>
                </c:pt>
                <c:pt idx="5">
                  <c:v>3.8</c:v>
                </c:pt>
                <c:pt idx="6">
                  <c:v>3</c:v>
                </c:pt>
                <c:pt idx="7">
                  <c:v>2.2999999999999998</c:v>
                </c:pt>
                <c:pt idx="8">
                  <c:v>1</c:v>
                </c:pt>
              </c:numCache>
            </c:numRef>
          </c:val>
          <c:smooth val="0"/>
        </c:ser>
        <c:ser>
          <c:idx val="1"/>
          <c:order val="1"/>
          <c:tx>
            <c:strRef>
              <c:f>Лист1!#ССЫЛКА!</c:f>
              <c:strCache>
                <c:ptCount val="1"/>
                <c:pt idx="0">
                  <c:v>#REF!</c:v>
                </c:pt>
              </c:strCache>
            </c:strRef>
          </c:tx>
          <c:marker>
            <c:symbol val="none"/>
          </c:marker>
          <c:cat>
            <c:strRef>
              <c:f>Лист1!$A$2:$A$10</c:f>
              <c:strCache>
                <c:ptCount val="9"/>
                <c:pt idx="0">
                  <c:v>Август</c:v>
                </c:pt>
                <c:pt idx="1">
                  <c:v>Сентябрь</c:v>
                </c:pt>
                <c:pt idx="2">
                  <c:v>Октябрь</c:v>
                </c:pt>
                <c:pt idx="3">
                  <c:v>Ноябрь</c:v>
                </c:pt>
                <c:pt idx="4">
                  <c:v>Декабрь</c:v>
                </c:pt>
                <c:pt idx="5">
                  <c:v>Январь</c:v>
                </c:pt>
                <c:pt idx="6">
                  <c:v>Февраль</c:v>
                </c:pt>
                <c:pt idx="7">
                  <c:v>Март</c:v>
                </c:pt>
                <c:pt idx="8">
                  <c:v>Апрель</c:v>
                </c:pt>
              </c:strCache>
            </c:strRef>
          </c:cat>
          <c:val>
            <c:numRef>
              <c:f>Лист1!#ССЫЛКА!</c:f>
              <c:numCache>
                <c:formatCode>General</c:formatCode>
                <c:ptCount val="1"/>
                <c:pt idx="0">
                  <c:v>1</c:v>
                </c:pt>
              </c:numCache>
            </c:numRef>
          </c:val>
          <c:smooth val="0"/>
        </c:ser>
        <c:dLbls>
          <c:showLegendKey val="0"/>
          <c:showVal val="0"/>
          <c:showCatName val="0"/>
          <c:showSerName val="0"/>
          <c:showPercent val="0"/>
          <c:showBubbleSize val="0"/>
        </c:dLbls>
        <c:marker val="1"/>
        <c:smooth val="0"/>
        <c:axId val="139991296"/>
        <c:axId val="148046976"/>
      </c:lineChart>
      <c:catAx>
        <c:axId val="139991296"/>
        <c:scaling>
          <c:orientation val="minMax"/>
        </c:scaling>
        <c:delete val="0"/>
        <c:axPos val="b"/>
        <c:majorTickMark val="out"/>
        <c:minorTickMark val="none"/>
        <c:tickLblPos val="nextTo"/>
        <c:crossAx val="148046976"/>
        <c:crosses val="autoZero"/>
        <c:auto val="1"/>
        <c:lblAlgn val="ctr"/>
        <c:lblOffset val="100"/>
        <c:noMultiLvlLbl val="0"/>
      </c:catAx>
      <c:valAx>
        <c:axId val="148046976"/>
        <c:scaling>
          <c:orientation val="minMax"/>
        </c:scaling>
        <c:delete val="1"/>
        <c:axPos val="l"/>
        <c:majorGridlines/>
        <c:numFmt formatCode="General" sourceLinked="1"/>
        <c:majorTickMark val="out"/>
        <c:minorTickMark val="none"/>
        <c:tickLblPos val="nextTo"/>
        <c:crossAx val="139991296"/>
        <c:crosses val="autoZero"/>
        <c:crossBetween val="between"/>
      </c:valAx>
    </c:plotArea>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2.0156490548669196E-2"/>
          <c:y val="2.8451357243779889E-2"/>
          <c:w val="0.77828283629861228"/>
          <c:h val="0.4725837692170935"/>
        </c:manualLayout>
      </c:layout>
      <c:bar3DChart>
        <c:barDir val="col"/>
        <c:grouping val="clustered"/>
        <c:varyColors val="0"/>
        <c:ser>
          <c:idx val="0"/>
          <c:order val="0"/>
          <c:tx>
            <c:strRef>
              <c:f>Лист1!$B$1</c:f>
              <c:strCache>
                <c:ptCount val="1"/>
                <c:pt idx="0">
                  <c:v>Студент</c:v>
                </c:pt>
              </c:strCache>
            </c:strRef>
          </c:tx>
          <c:invertIfNegative val="0"/>
          <c:cat>
            <c:strRef>
              <c:f>Лист1!$A$2:$A$5</c:f>
              <c:strCache>
                <c:ptCount val="4"/>
                <c:pt idx="0">
                  <c:v>Качество питания</c:v>
                </c:pt>
                <c:pt idx="1">
                  <c:v>Сон</c:v>
                </c:pt>
                <c:pt idx="2">
                  <c:v>Мотивация</c:v>
                </c:pt>
                <c:pt idx="3">
                  <c:v>Самостоятельность</c:v>
                </c:pt>
              </c:strCache>
            </c:strRef>
          </c:cat>
          <c:val>
            <c:numRef>
              <c:f>Лист1!$B$2:$B$5</c:f>
              <c:numCache>
                <c:formatCode>General</c:formatCode>
                <c:ptCount val="4"/>
                <c:pt idx="0">
                  <c:v>4.5999999999999996</c:v>
                </c:pt>
                <c:pt idx="1">
                  <c:v>2</c:v>
                </c:pt>
                <c:pt idx="2">
                  <c:v>8.5</c:v>
                </c:pt>
                <c:pt idx="3">
                  <c:v>8.9</c:v>
                </c:pt>
              </c:numCache>
            </c:numRef>
          </c:val>
        </c:ser>
        <c:ser>
          <c:idx val="1"/>
          <c:order val="1"/>
          <c:tx>
            <c:strRef>
              <c:f>Лист1!$C$1</c:f>
              <c:strCache>
                <c:ptCount val="1"/>
                <c:pt idx="0">
                  <c:v>Школьник</c:v>
                </c:pt>
              </c:strCache>
            </c:strRef>
          </c:tx>
          <c:invertIfNegative val="0"/>
          <c:cat>
            <c:strRef>
              <c:f>Лист1!$A$2:$A$5</c:f>
              <c:strCache>
                <c:ptCount val="4"/>
                <c:pt idx="0">
                  <c:v>Качество питания</c:v>
                </c:pt>
                <c:pt idx="1">
                  <c:v>Сон</c:v>
                </c:pt>
                <c:pt idx="2">
                  <c:v>Мотивация</c:v>
                </c:pt>
                <c:pt idx="3">
                  <c:v>Самостоятельность</c:v>
                </c:pt>
              </c:strCache>
            </c:strRef>
          </c:cat>
          <c:val>
            <c:numRef>
              <c:f>Лист1!$C$2:$C$5</c:f>
              <c:numCache>
                <c:formatCode>General</c:formatCode>
                <c:ptCount val="4"/>
                <c:pt idx="0">
                  <c:v>9</c:v>
                </c:pt>
                <c:pt idx="1">
                  <c:v>7.5</c:v>
                </c:pt>
                <c:pt idx="2">
                  <c:v>3.7</c:v>
                </c:pt>
                <c:pt idx="3">
                  <c:v>5.6</c:v>
                </c:pt>
              </c:numCache>
            </c:numRef>
          </c:val>
        </c:ser>
        <c:dLbls>
          <c:showLegendKey val="0"/>
          <c:showVal val="0"/>
          <c:showCatName val="0"/>
          <c:showSerName val="0"/>
          <c:showPercent val="0"/>
          <c:showBubbleSize val="0"/>
        </c:dLbls>
        <c:gapWidth val="150"/>
        <c:shape val="box"/>
        <c:axId val="132723456"/>
        <c:axId val="132758144"/>
        <c:axId val="0"/>
      </c:bar3DChart>
      <c:catAx>
        <c:axId val="132723456"/>
        <c:scaling>
          <c:orientation val="minMax"/>
        </c:scaling>
        <c:delete val="0"/>
        <c:axPos val="b"/>
        <c:majorTickMark val="out"/>
        <c:minorTickMark val="none"/>
        <c:tickLblPos val="nextTo"/>
        <c:txPr>
          <a:bodyPr rot="-5400000" vert="horz"/>
          <a:lstStyle/>
          <a:p>
            <a:pPr>
              <a:defRPr/>
            </a:pPr>
            <a:endParaRPr lang="ru-RU"/>
          </a:p>
        </c:txPr>
        <c:crossAx val="132758144"/>
        <c:crosses val="autoZero"/>
        <c:auto val="1"/>
        <c:lblAlgn val="ctr"/>
        <c:lblOffset val="100"/>
        <c:tickMarkSkip val="1"/>
        <c:noMultiLvlLbl val="0"/>
      </c:catAx>
      <c:valAx>
        <c:axId val="132758144"/>
        <c:scaling>
          <c:orientation val="minMax"/>
        </c:scaling>
        <c:delete val="1"/>
        <c:axPos val="l"/>
        <c:majorGridlines/>
        <c:numFmt formatCode="General" sourceLinked="1"/>
        <c:majorTickMark val="out"/>
        <c:minorTickMark val="none"/>
        <c:tickLblPos val="nextTo"/>
        <c:crossAx val="132723456"/>
        <c:crosses val="autoZero"/>
        <c:crossBetween val="between"/>
      </c:valAx>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pPr>
              <a:defRPr/>
            </a:pPr>
            <a:r>
              <a:rPr lang="ru-RU" sz="2000" dirty="0"/>
              <a:t>Энергетический состав (на 100г.)</a:t>
            </a:r>
          </a:p>
        </c:rich>
      </c:tx>
      <c:layout/>
      <c:overlay val="0"/>
    </c:title>
    <c:autoTitleDeleted val="0"/>
    <c:plotArea>
      <c:layout>
        <c:manualLayout>
          <c:layoutTarget val="inner"/>
          <c:xMode val="edge"/>
          <c:yMode val="edge"/>
          <c:x val="0.15567962598425197"/>
          <c:y val="0.16051574803149607"/>
          <c:w val="0.54715616797900257"/>
          <c:h val="0.82073425196850391"/>
        </c:manualLayout>
      </c:layout>
      <c:pieChart>
        <c:varyColors val="1"/>
        <c:ser>
          <c:idx val="0"/>
          <c:order val="0"/>
          <c:tx>
            <c:strRef>
              <c:f>Лист1!$B$1</c:f>
              <c:strCache>
                <c:ptCount val="1"/>
                <c:pt idx="0">
                  <c:v>Энергетический состав (на 100г.)</c:v>
                </c:pt>
              </c:strCache>
            </c:strRef>
          </c:tx>
          <c:explosion val="25"/>
          <c:cat>
            <c:strRef>
              <c:f>Лист1!$A$2:$A$4</c:f>
              <c:strCache>
                <c:ptCount val="3"/>
                <c:pt idx="0">
                  <c:v>Белки</c:v>
                </c:pt>
                <c:pt idx="1">
                  <c:v>Жиры</c:v>
                </c:pt>
                <c:pt idx="2">
                  <c:v>Углеводы</c:v>
                </c:pt>
              </c:strCache>
            </c:strRef>
          </c:cat>
          <c:val>
            <c:numRef>
              <c:f>Лист1!$B$2:$B$4</c:f>
              <c:numCache>
                <c:formatCode>0.00</c:formatCode>
                <c:ptCount val="3"/>
                <c:pt idx="0">
                  <c:v>6.4</c:v>
                </c:pt>
                <c:pt idx="1">
                  <c:v>42.2</c:v>
                </c:pt>
                <c:pt idx="2">
                  <c:v>38.700000000000003</c:v>
                </c:pt>
              </c:numCache>
            </c:numRef>
          </c:val>
        </c:ser>
        <c:dLbls>
          <c:showLegendKey val="0"/>
          <c:showVal val="0"/>
          <c:showCatName val="0"/>
          <c:showSerName val="0"/>
          <c:showPercent val="0"/>
          <c:showBubbleSize val="0"/>
          <c:showLeaderLines val="1"/>
        </c:dLbls>
        <c:firstSliceAng val="0"/>
      </c:pieChart>
    </c:plotArea>
    <c:legend>
      <c:legendPos val="r"/>
      <c:layout/>
      <c:overlay val="0"/>
    </c:legend>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8870662780675715"/>
          <c:y val="0.14376392265266194"/>
          <c:w val="0.4533774210909633"/>
          <c:h val="0.66464319407071526"/>
        </c:manualLayout>
      </c:layout>
      <c:radarChart>
        <c:radarStyle val="marker"/>
        <c:varyColors val="0"/>
        <c:ser>
          <c:idx val="0"/>
          <c:order val="0"/>
          <c:tx>
            <c:strRef>
              <c:f>Лист1!$B$1</c:f>
              <c:strCache>
                <c:ptCount val="1"/>
                <c:pt idx="0">
                  <c:v>Мандарины</c:v>
                </c:pt>
              </c:strCache>
            </c:strRef>
          </c:tx>
          <c:marker>
            <c:symbol val="none"/>
          </c:marker>
          <c:dPt>
            <c:idx val="0"/>
            <c:bubble3D val="0"/>
            <c:spPr>
              <a:ln w="53975">
                <a:solidFill>
                  <a:srgbClr val="C00000"/>
                </a:solidFill>
              </a:ln>
            </c:spPr>
          </c:dPt>
          <c:dPt>
            <c:idx val="1"/>
            <c:marker/>
            <c:bubble3D val="0"/>
            <c:spPr>
              <a:ln w="53975">
                <a:solidFill>
                  <a:srgbClr val="C00000"/>
                </a:solidFill>
              </a:ln>
            </c:spPr>
          </c:dPt>
          <c:dPt>
            <c:idx val="2"/>
            <c:bubble3D val="0"/>
            <c:spPr>
              <a:ln w="53975">
                <a:solidFill>
                  <a:srgbClr val="C00000"/>
                </a:solidFill>
              </a:ln>
            </c:spPr>
          </c:dPt>
          <c:dPt>
            <c:idx val="3"/>
            <c:bubble3D val="0"/>
            <c:spPr>
              <a:ln w="53975">
                <a:solidFill>
                  <a:srgbClr val="C00000"/>
                </a:solidFill>
              </a:ln>
            </c:spPr>
          </c:dPt>
          <c:dPt>
            <c:idx val="4"/>
            <c:bubble3D val="0"/>
            <c:spPr>
              <a:ln w="53975">
                <a:solidFill>
                  <a:srgbClr val="C00000"/>
                </a:solidFill>
              </a:ln>
            </c:spPr>
          </c:dPt>
          <c:cat>
            <c:numRef>
              <c:f>Лист1!$A$2:$A$6</c:f>
              <c:numCache>
                <c:formatCode>m/d/yyyy</c:formatCode>
                <c:ptCount val="5"/>
                <c:pt idx="0">
                  <c:v>37488</c:v>
                </c:pt>
                <c:pt idx="1">
                  <c:v>37519</c:v>
                </c:pt>
                <c:pt idx="2">
                  <c:v>37549</c:v>
                </c:pt>
                <c:pt idx="3">
                  <c:v>37580</c:v>
                </c:pt>
                <c:pt idx="4">
                  <c:v>37610</c:v>
                </c:pt>
              </c:numCache>
            </c:numRef>
          </c:cat>
          <c:val>
            <c:numRef>
              <c:f>Лист1!$B$2:$B$6</c:f>
              <c:numCache>
                <c:formatCode>General</c:formatCode>
                <c:ptCount val="5"/>
                <c:pt idx="0">
                  <c:v>5</c:v>
                </c:pt>
                <c:pt idx="1">
                  <c:v>20</c:v>
                </c:pt>
                <c:pt idx="2">
                  <c:v>69</c:v>
                </c:pt>
                <c:pt idx="3">
                  <c:v>80</c:v>
                </c:pt>
                <c:pt idx="4">
                  <c:v>95</c:v>
                </c:pt>
              </c:numCache>
            </c:numRef>
          </c:val>
        </c:ser>
        <c:ser>
          <c:idx val="1"/>
          <c:order val="1"/>
          <c:tx>
            <c:strRef>
              <c:f>Лист1!$C$1</c:f>
              <c:strCache>
                <c:ptCount val="1"/>
                <c:pt idx="0">
                  <c:v>Тыквы</c:v>
                </c:pt>
              </c:strCache>
            </c:strRef>
          </c:tx>
          <c:spPr>
            <a:ln w="60325">
              <a:solidFill>
                <a:schemeClr val="tx2">
                  <a:lumMod val="75000"/>
                </a:schemeClr>
              </a:solidFill>
            </a:ln>
          </c:spPr>
          <c:marker>
            <c:symbol val="none"/>
          </c:marker>
          <c:cat>
            <c:numRef>
              <c:f>Лист1!$A$2:$A$6</c:f>
              <c:numCache>
                <c:formatCode>m/d/yyyy</c:formatCode>
                <c:ptCount val="5"/>
                <c:pt idx="0">
                  <c:v>37488</c:v>
                </c:pt>
                <c:pt idx="1">
                  <c:v>37519</c:v>
                </c:pt>
                <c:pt idx="2">
                  <c:v>37549</c:v>
                </c:pt>
                <c:pt idx="3">
                  <c:v>37580</c:v>
                </c:pt>
                <c:pt idx="4">
                  <c:v>37610</c:v>
                </c:pt>
              </c:numCache>
            </c:numRef>
          </c:cat>
          <c:val>
            <c:numRef>
              <c:f>Лист1!$C$2:$C$6</c:f>
              <c:numCache>
                <c:formatCode>General</c:formatCode>
                <c:ptCount val="5"/>
                <c:pt idx="0">
                  <c:v>54</c:v>
                </c:pt>
                <c:pt idx="1">
                  <c:v>75</c:v>
                </c:pt>
                <c:pt idx="2">
                  <c:v>85</c:v>
                </c:pt>
                <c:pt idx="3">
                  <c:v>58</c:v>
                </c:pt>
                <c:pt idx="4">
                  <c:v>25</c:v>
                </c:pt>
              </c:numCache>
            </c:numRef>
          </c:val>
        </c:ser>
        <c:dLbls>
          <c:showLegendKey val="0"/>
          <c:showVal val="0"/>
          <c:showCatName val="0"/>
          <c:showSerName val="0"/>
          <c:showPercent val="0"/>
          <c:showBubbleSize val="0"/>
        </c:dLbls>
        <c:axId val="136852992"/>
        <c:axId val="136854528"/>
      </c:radarChart>
      <c:catAx>
        <c:axId val="136852992"/>
        <c:scaling>
          <c:orientation val="minMax"/>
        </c:scaling>
        <c:delete val="0"/>
        <c:axPos val="b"/>
        <c:majorGridlines/>
        <c:numFmt formatCode="m/d/yyyy" sourceLinked="1"/>
        <c:majorTickMark val="out"/>
        <c:minorTickMark val="none"/>
        <c:tickLblPos val="nextTo"/>
        <c:crossAx val="136854528"/>
        <c:crosses val="autoZero"/>
        <c:auto val="1"/>
        <c:lblAlgn val="ctr"/>
        <c:lblOffset val="100"/>
        <c:noMultiLvlLbl val="0"/>
      </c:catAx>
      <c:valAx>
        <c:axId val="136854528"/>
        <c:scaling>
          <c:orientation val="minMax"/>
        </c:scaling>
        <c:delete val="0"/>
        <c:axPos val="l"/>
        <c:majorGridlines/>
        <c:numFmt formatCode="General" sourceLinked="1"/>
        <c:majorTickMark val="cross"/>
        <c:minorTickMark val="none"/>
        <c:tickLblPos val="nextTo"/>
        <c:crossAx val="136852992"/>
        <c:crosses val="autoZero"/>
        <c:crossBetween val="between"/>
      </c:valAx>
    </c:plotArea>
    <c:plotVisOnly val="1"/>
    <c:dispBlanksAs val="gap"/>
    <c:showDLblsOverMax val="0"/>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C44E4C-FCC3-41D5-8D85-FA7B5DDCBD98}" type="datetimeFigureOut">
              <a:rPr lang="ru-RU" smtClean="0"/>
              <a:t>09.12.2017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DC54CF-DCAA-4986-B86E-AF06038CCD5C}" type="slidenum">
              <a:rPr lang="ru-RU" smtClean="0"/>
              <a:t>‹#›</a:t>
            </a:fld>
            <a:endParaRPr lang="ru-RU"/>
          </a:p>
        </p:txBody>
      </p:sp>
    </p:spTree>
    <p:extLst>
      <p:ext uri="{BB962C8B-B14F-4D97-AF65-F5344CB8AC3E}">
        <p14:creationId xmlns:p14="http://schemas.microsoft.com/office/powerpoint/2010/main" val="2425973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3DC54CF-DCAA-4986-B86E-AF06038CCD5C}" type="slidenum">
              <a:rPr lang="ru-RU" smtClean="0"/>
              <a:t>6</a:t>
            </a:fld>
            <a:endParaRPr lang="ru-RU"/>
          </a:p>
        </p:txBody>
      </p:sp>
    </p:spTree>
    <p:extLst>
      <p:ext uri="{BB962C8B-B14F-4D97-AF65-F5344CB8AC3E}">
        <p14:creationId xmlns:p14="http://schemas.microsoft.com/office/powerpoint/2010/main" val="3081826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B4C71EC6-210F-42DE-9C53-41977AD35B3D}" type="datetimeFigureOut">
              <a:rPr lang="ru-RU" smtClean="0"/>
              <a:t>09.12.2017</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B4C71EC6-210F-42DE-9C53-41977AD35B3D}" type="datetimeFigureOut">
              <a:rPr lang="ru-RU" smtClean="0"/>
              <a:t>09.12.2017</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B4C71EC6-210F-42DE-9C53-41977AD35B3D}" type="datetimeFigureOut">
              <a:rPr lang="ru-RU" smtClean="0"/>
              <a:t>09.12.2017</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09.12.2017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B4C71EC6-210F-42DE-9C53-41977AD35B3D}" type="datetimeFigureOut">
              <a:rPr lang="ru-RU" smtClean="0"/>
              <a:t>09.12.2017</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B4C71EC6-210F-42DE-9C53-41977AD35B3D}" type="datetimeFigureOut">
              <a:rPr lang="ru-RU" smtClean="0"/>
              <a:t>09.12.2017</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484784"/>
            <a:ext cx="7772400" cy="1470025"/>
          </a:xfrm>
        </p:spPr>
        <p:txBody>
          <a:bodyPr>
            <a:normAutofit fontScale="90000"/>
          </a:bodyPr>
          <a:lstStyle/>
          <a:p>
            <a:r>
              <a:rPr lang="ru-RU" dirty="0" smtClean="0">
                <a:latin typeface="Times New Roman" pitchFamily="18" charset="0"/>
                <a:cs typeface="Times New Roman" pitchFamily="18" charset="0"/>
              </a:rPr>
              <a:t>Графическое представление результатов обработки статистических данных.</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743200" y="4221088"/>
            <a:ext cx="6400800" cy="1752600"/>
          </a:xfrm>
        </p:spPr>
        <p:txBody>
          <a:bodyPr>
            <a:normAutofit/>
          </a:bodyPr>
          <a:lstStyle/>
          <a:p>
            <a:r>
              <a:rPr lang="ru-RU" sz="2800" dirty="0" smtClean="0">
                <a:solidFill>
                  <a:schemeClr val="tx1"/>
                </a:solidFill>
                <a:latin typeface="Times New Roman" pitchFamily="18" charset="0"/>
                <a:cs typeface="Times New Roman" pitchFamily="18" charset="0"/>
              </a:rPr>
              <a:t>Выполнила студентка 1 курса</a:t>
            </a:r>
          </a:p>
          <a:p>
            <a:r>
              <a:rPr lang="ru-RU" sz="2800" dirty="0" smtClean="0">
                <a:solidFill>
                  <a:schemeClr val="tx1"/>
                </a:solidFill>
                <a:latin typeface="Times New Roman" pitchFamily="18" charset="0"/>
                <a:cs typeface="Times New Roman" pitchFamily="18" charset="0"/>
              </a:rPr>
              <a:t> ФЛ-РЛБ-12</a:t>
            </a:r>
          </a:p>
          <a:p>
            <a:r>
              <a:rPr lang="ru-RU" sz="2800" dirty="0" smtClean="0">
                <a:solidFill>
                  <a:schemeClr val="tx1"/>
                </a:solidFill>
                <a:latin typeface="Times New Roman" pitchFamily="18" charset="0"/>
                <a:cs typeface="Times New Roman" pitchFamily="18" charset="0"/>
              </a:rPr>
              <a:t>Филимонова </a:t>
            </a:r>
            <a:r>
              <a:rPr lang="ru-RU" sz="2800" dirty="0">
                <a:solidFill>
                  <a:schemeClr val="tx1"/>
                </a:solidFill>
                <a:latin typeface="Times New Roman" pitchFamily="18" charset="0"/>
                <a:cs typeface="Times New Roman" pitchFamily="18" charset="0"/>
              </a:rPr>
              <a:t>М</a:t>
            </a:r>
            <a:r>
              <a:rPr lang="ru-RU" sz="2800" dirty="0" smtClean="0">
                <a:solidFill>
                  <a:schemeClr val="tx1"/>
                </a:solidFill>
                <a:latin typeface="Times New Roman" pitchFamily="18" charset="0"/>
                <a:cs typeface="Times New Roman" pitchFamily="18" charset="0"/>
              </a:rPr>
              <a:t>аргарита.</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784494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60648"/>
            <a:ext cx="9144000" cy="720080"/>
          </a:xfrm>
        </p:spPr>
        <p:txBody>
          <a:bodyPr>
            <a:noAutofit/>
          </a:bodyPr>
          <a:lstStyle/>
          <a:p>
            <a:r>
              <a:rPr lang="ru-RU" sz="2800" b="1" dirty="0" smtClean="0">
                <a:latin typeface="Times New Roman" pitchFamily="18" charset="0"/>
                <a:cs typeface="Times New Roman" pitchFamily="18" charset="0"/>
              </a:rPr>
              <a:t>Роль и значение графического метода в статистике.</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179512" y="836712"/>
            <a:ext cx="8784976" cy="5832648"/>
          </a:xfrm>
        </p:spPr>
        <p:txBody>
          <a:bodyPr>
            <a:normAutofit fontScale="25000" lnSpcReduction="20000"/>
          </a:bodyPr>
          <a:lstStyle/>
          <a:p>
            <a:endParaRPr lang="ru-RU" dirty="0" smtClean="0"/>
          </a:p>
          <a:p>
            <a:r>
              <a:rPr lang="ru-RU" sz="6400" b="1" i="1" dirty="0">
                <a:latin typeface="Times New Roman" pitchFamily="18" charset="0"/>
                <a:cs typeface="Times New Roman" pitchFamily="18" charset="0"/>
              </a:rPr>
              <a:t>Статистический график</a:t>
            </a:r>
            <a:r>
              <a:rPr lang="ru-RU" sz="6400" dirty="0">
                <a:latin typeface="Times New Roman" pitchFamily="18" charset="0"/>
                <a:cs typeface="Times New Roman" pitchFamily="18" charset="0"/>
              </a:rPr>
              <a:t>– чертеж, на котором при помощи условных геометрических фигур изображаются статистические данные. Он наглядная характеристика изучаемой статистической совокупности. Благодаря ему статистическая информация становится более выразительной. </a:t>
            </a:r>
            <a:endParaRPr lang="ru-RU" sz="6400" dirty="0" smtClean="0">
              <a:latin typeface="Times New Roman" pitchFamily="18" charset="0"/>
              <a:cs typeface="Times New Roman" pitchFamily="18" charset="0"/>
            </a:endParaRPr>
          </a:p>
          <a:p>
            <a:r>
              <a:rPr lang="ru-RU" sz="6400" b="1" i="1" dirty="0" smtClean="0">
                <a:latin typeface="Times New Roman" pitchFamily="18" charset="0"/>
                <a:cs typeface="Times New Roman" pitchFamily="18" charset="0"/>
              </a:rPr>
              <a:t>Графический </a:t>
            </a:r>
            <a:r>
              <a:rPr lang="ru-RU" sz="6400" b="1" i="1" dirty="0">
                <a:latin typeface="Times New Roman" pitchFamily="18" charset="0"/>
                <a:cs typeface="Times New Roman" pitchFamily="18" charset="0"/>
              </a:rPr>
              <a:t>метод</a:t>
            </a:r>
            <a:r>
              <a:rPr lang="ru-RU" sz="6400" dirty="0">
                <a:latin typeface="Times New Roman" pitchFamily="18" charset="0"/>
                <a:cs typeface="Times New Roman" pitchFamily="18" charset="0"/>
              </a:rPr>
              <a:t>– это продолжение и дополнение табличного метода. </a:t>
            </a:r>
            <a:r>
              <a:rPr lang="ru-RU" sz="6400" dirty="0" smtClean="0">
                <a:latin typeface="Times New Roman" pitchFamily="18" charset="0"/>
                <a:cs typeface="Times New Roman" pitchFamily="18" charset="0"/>
              </a:rPr>
              <a:t>Он необходим, так как то, что при </a:t>
            </a:r>
            <a:r>
              <a:rPr lang="ru-RU" sz="6400" dirty="0">
                <a:latin typeface="Times New Roman" pitchFamily="18" charset="0"/>
                <a:cs typeface="Times New Roman" pitchFamily="18" charset="0"/>
              </a:rPr>
              <a:t>чтении </a:t>
            </a:r>
            <a:r>
              <a:rPr lang="ru-RU" sz="6400" dirty="0" smtClean="0">
                <a:latin typeface="Times New Roman" pitchFamily="18" charset="0"/>
                <a:cs typeface="Times New Roman" pitchFamily="18" charset="0"/>
              </a:rPr>
              <a:t>таблицы остается </a:t>
            </a:r>
            <a:r>
              <a:rPr lang="ru-RU" sz="6400" dirty="0">
                <a:latin typeface="Times New Roman" pitchFamily="18" charset="0"/>
                <a:cs typeface="Times New Roman" pitchFamily="18" charset="0"/>
              </a:rPr>
              <a:t>незамеченным, </a:t>
            </a:r>
            <a:r>
              <a:rPr lang="ru-RU" sz="6400" dirty="0" smtClean="0">
                <a:latin typeface="Times New Roman" pitchFamily="18" charset="0"/>
                <a:cs typeface="Times New Roman" pitchFamily="18" charset="0"/>
              </a:rPr>
              <a:t>обнаруживается </a:t>
            </a:r>
            <a:r>
              <a:rPr lang="ru-RU" sz="6400" dirty="0">
                <a:latin typeface="Times New Roman" pitchFamily="18" charset="0"/>
                <a:cs typeface="Times New Roman" pitchFamily="18" charset="0"/>
              </a:rPr>
              <a:t>на графике. Статистические графики показывают общую картину изучаемого явления, дают его обобщенное представление. При графическом изображении статистических данных становится более выразительной сравнительная характеристика изучаемых показателей, отчетливее проявляется тенденция развития изучаемого явления, лучше видны основные </a:t>
            </a:r>
            <a:r>
              <a:rPr lang="ru-RU" sz="6400" dirty="0" smtClean="0">
                <a:latin typeface="Times New Roman" pitchFamily="18" charset="0"/>
                <a:cs typeface="Times New Roman" pitchFamily="18" charset="0"/>
              </a:rPr>
              <a:t>взаимосвязи.</a:t>
            </a:r>
          </a:p>
          <a:p>
            <a:r>
              <a:rPr lang="ru-RU" sz="6400" dirty="0" smtClean="0">
                <a:latin typeface="Times New Roman" pitchFamily="18" charset="0"/>
                <a:cs typeface="Times New Roman" pitchFamily="18" charset="0"/>
              </a:rPr>
              <a:t>Этот </a:t>
            </a:r>
            <a:r>
              <a:rPr lang="ru-RU" sz="6400" dirty="0">
                <a:latin typeface="Times New Roman" pitchFamily="18" charset="0"/>
                <a:cs typeface="Times New Roman" pitchFamily="18" charset="0"/>
              </a:rPr>
              <a:t>метод находит широкое применение в коммерческой деятельности. Он служит иллюстрацией сложившегося положения дел на рынке товаров и услуг, конъюнктуры спроса и предложения, рекламы товаров. Статистические графики имеют важное аналитическое значение</a:t>
            </a:r>
            <a:r>
              <a:rPr lang="ru-RU" sz="6400" dirty="0" smtClean="0">
                <a:latin typeface="Times New Roman" pitchFamily="18" charset="0"/>
                <a:cs typeface="Times New Roman" pitchFamily="18" charset="0"/>
              </a:rPr>
              <a:t>. Таким образом графики </a:t>
            </a:r>
            <a:r>
              <a:rPr lang="ru-RU" sz="6400" dirty="0">
                <a:latin typeface="Times New Roman" pitchFamily="18" charset="0"/>
                <a:cs typeface="Times New Roman" pitchFamily="18" charset="0"/>
              </a:rPr>
              <a:t>вошли в повседневную работу экономистов, статистиков и работников бухгалтерского учета. </a:t>
            </a:r>
          </a:p>
          <a:p>
            <a:r>
              <a:rPr lang="ru-RU" sz="6400" dirty="0" smtClean="0">
                <a:latin typeface="Times New Roman" pitchFamily="18" charset="0"/>
                <a:cs typeface="Times New Roman" pitchFamily="18" charset="0"/>
              </a:rPr>
              <a:t>В </a:t>
            </a:r>
            <a:r>
              <a:rPr lang="ru-RU" sz="6400" dirty="0">
                <a:latin typeface="Times New Roman" pitchFamily="18" charset="0"/>
                <a:cs typeface="Times New Roman" pitchFamily="18" charset="0"/>
              </a:rPr>
              <a:t>настоящее время науку невозможно представить без использования в ней графических методов. Графические методы очень прочно вошли в арсенал средств научного общения и в методику научного </a:t>
            </a:r>
            <a:r>
              <a:rPr lang="ru-RU" sz="6400" dirty="0" smtClean="0">
                <a:latin typeface="Times New Roman" pitchFamily="18" charset="0"/>
                <a:cs typeface="Times New Roman" pitchFamily="18" charset="0"/>
              </a:rPr>
              <a:t>исследования. Для статистики же </a:t>
            </a:r>
            <a:r>
              <a:rPr lang="ru-RU" sz="6400" dirty="0">
                <a:latin typeface="Times New Roman" pitchFamily="18" charset="0"/>
                <a:cs typeface="Times New Roman" pitchFamily="18" charset="0"/>
              </a:rPr>
              <a:t>и </a:t>
            </a:r>
            <a:r>
              <a:rPr lang="ru-RU" sz="6400" dirty="0" smtClean="0">
                <a:latin typeface="Times New Roman" pitchFamily="18" charset="0"/>
                <a:cs typeface="Times New Roman" pitchFamily="18" charset="0"/>
              </a:rPr>
              <a:t>экономики они особенно важны, </a:t>
            </a:r>
            <a:r>
              <a:rPr lang="ru-RU" sz="6400" dirty="0">
                <a:latin typeface="Times New Roman" pitchFamily="18" charset="0"/>
                <a:cs typeface="Times New Roman" pitchFamily="18" charset="0"/>
              </a:rPr>
              <a:t>так как эти науки используют большое количество цифр, сведенных в громоздкие </a:t>
            </a:r>
            <a:r>
              <a:rPr lang="ru-RU" sz="6400" dirty="0" smtClean="0">
                <a:latin typeface="Times New Roman" pitchFamily="18" charset="0"/>
                <a:cs typeface="Times New Roman" pitchFamily="18" charset="0"/>
              </a:rPr>
              <a:t>таблицы.</a:t>
            </a:r>
          </a:p>
          <a:p>
            <a:r>
              <a:rPr lang="ru-RU" sz="6400" dirty="0" smtClean="0">
                <a:latin typeface="Times New Roman" pitchFamily="18" charset="0"/>
                <a:cs typeface="Times New Roman" pitchFamily="18" charset="0"/>
              </a:rPr>
              <a:t>Графические </a:t>
            </a:r>
            <a:r>
              <a:rPr lang="ru-RU" sz="6400" dirty="0">
                <a:latin typeface="Times New Roman" pitchFamily="18" charset="0"/>
                <a:cs typeface="Times New Roman" pitchFamily="18" charset="0"/>
              </a:rPr>
              <a:t>методы помогают описать и проанализировать полученные в результате статистического исследования объектов данные. С помощью статистических графиков можно легко выявить закономерности, которые трудно уловить в статистических таблицах</a:t>
            </a:r>
            <a:r>
              <a:rPr lang="ru-RU" sz="6400" dirty="0" smtClean="0">
                <a:latin typeface="Times New Roman" pitchFamily="18" charset="0"/>
                <a:cs typeface="Times New Roman" pitchFamily="18" charset="0"/>
              </a:rPr>
              <a:t>. Поэтому в статистике графики используются прежде всего в целях широкой популяризации той или иной информации и облегчения ее восприятия неспециалистами. Также графики широко используются в обобщении и анализе статистических данных и находят большое применение в исследовательской работе.</a:t>
            </a:r>
            <a:endParaRPr lang="ru-RU" sz="6400" dirty="0"/>
          </a:p>
          <a:p>
            <a:endParaRPr lang="ru-RU" sz="6400" dirty="0"/>
          </a:p>
        </p:txBody>
      </p:sp>
    </p:spTree>
    <p:extLst>
      <p:ext uri="{BB962C8B-B14F-4D97-AF65-F5344CB8AC3E}">
        <p14:creationId xmlns:p14="http://schemas.microsoft.com/office/powerpoint/2010/main" val="1668200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932" y="-99392"/>
            <a:ext cx="9112068" cy="850106"/>
          </a:xfrm>
        </p:spPr>
        <p:txBody>
          <a:bodyPr>
            <a:noAutofit/>
          </a:bodyPr>
          <a:lstStyle/>
          <a:p>
            <a:r>
              <a:rPr lang="ru-RU" sz="2400" b="1" dirty="0" smtClean="0">
                <a:latin typeface="Times New Roman" pitchFamily="18" charset="0"/>
                <a:cs typeface="Times New Roman" pitchFamily="18" charset="0"/>
              </a:rPr>
              <a:t>Обработка и представление статистических результатов.</a:t>
            </a:r>
            <a:endParaRPr lang="ru-RU" sz="2400" b="1" dirty="0">
              <a:latin typeface="Times New Roman" pitchFamily="18" charset="0"/>
              <a:cs typeface="Times New Roman" pitchFamily="18" charset="0"/>
            </a:endParaRPr>
          </a:p>
        </p:txBody>
      </p:sp>
      <p:sp>
        <p:nvSpPr>
          <p:cNvPr id="3" name="Объект 2"/>
          <p:cNvSpPr>
            <a:spLocks noGrp="1"/>
          </p:cNvSpPr>
          <p:nvPr>
            <p:ph idx="1"/>
          </p:nvPr>
        </p:nvSpPr>
        <p:spPr>
          <a:xfrm>
            <a:off x="251520" y="692696"/>
            <a:ext cx="8435280" cy="5688632"/>
          </a:xfrm>
        </p:spPr>
        <p:txBody>
          <a:bodyPr>
            <a:noAutofit/>
          </a:bodyPr>
          <a:lstStyle/>
          <a:p>
            <a:r>
              <a:rPr lang="ru-RU" sz="1500" i="1" u="sng" dirty="0" smtClean="0">
                <a:latin typeface="Times New Roman" pitchFamily="18" charset="0"/>
                <a:cs typeface="Times New Roman" pitchFamily="18" charset="0"/>
              </a:rPr>
              <a:t>Целью обработки </a:t>
            </a:r>
            <a:r>
              <a:rPr lang="ru-RU" sz="1500" dirty="0">
                <a:latin typeface="Times New Roman" pitchFamily="18" charset="0"/>
                <a:cs typeface="Times New Roman" pitchFamily="18" charset="0"/>
              </a:rPr>
              <a:t>статистических </a:t>
            </a:r>
            <a:r>
              <a:rPr lang="ru-RU" sz="1500" dirty="0" smtClean="0">
                <a:latin typeface="Times New Roman" pitchFamily="18" charset="0"/>
                <a:cs typeface="Times New Roman" pitchFamily="18" charset="0"/>
              </a:rPr>
              <a:t>данных является выявление </a:t>
            </a:r>
            <a:r>
              <a:rPr lang="ru-RU" sz="1500" dirty="0">
                <a:latin typeface="Times New Roman" pitchFamily="18" charset="0"/>
                <a:cs typeface="Times New Roman" pitchFamily="18" charset="0"/>
              </a:rPr>
              <a:t>объективно существующих закономерностей. Прежде чем перейти к анализу какой-либо социолингвистической переменной, следует очертить круг лиц, для которых ее значение </a:t>
            </a:r>
            <a:r>
              <a:rPr lang="ru-RU" sz="1500" dirty="0" smtClean="0">
                <a:latin typeface="Times New Roman" pitchFamily="18" charset="0"/>
                <a:cs typeface="Times New Roman" pitchFamily="18" charset="0"/>
              </a:rPr>
              <a:t>релевантно </a:t>
            </a:r>
            <a:r>
              <a:rPr lang="ru-RU" sz="1500" dirty="0">
                <a:latin typeface="Times New Roman" pitchFamily="18" charset="0"/>
                <a:cs typeface="Times New Roman" pitchFamily="18" charset="0"/>
              </a:rPr>
              <a:t>и</a:t>
            </a:r>
            <a:r>
              <a:rPr lang="ru-RU" sz="1500" dirty="0" smtClean="0">
                <a:latin typeface="Times New Roman" pitchFamily="18" charset="0"/>
                <a:cs typeface="Times New Roman" pitchFamily="18" charset="0"/>
              </a:rPr>
              <a:t> в последующем, зачастую, обнародование полученной информации.</a:t>
            </a:r>
          </a:p>
          <a:p>
            <a:r>
              <a:rPr lang="ru-RU" sz="1500" dirty="0">
                <a:latin typeface="Times New Roman" pitchFamily="18" charset="0"/>
                <a:cs typeface="Times New Roman" pitchFamily="18" charset="0"/>
              </a:rPr>
              <a:t>По каждому разрабатываемому вопросу важно четко различать отсутствие явления, неприменимость вопроса к какой-либо категории респондентов, отсутствие данных (например, ввиду неполного заполнения вопросника) и, конечно, не смешивать эти данные с ответами тех, кто в явном виде затруднился ответить. Учитывая эти факторы, исследователь приступает к обработке результатов по каждому вопросу </a:t>
            </a:r>
            <a:r>
              <a:rPr lang="ru-RU" sz="1500" dirty="0" smtClean="0">
                <a:latin typeface="Times New Roman" pitchFamily="18" charset="0"/>
                <a:cs typeface="Times New Roman" pitchFamily="18" charset="0"/>
              </a:rPr>
              <a:t>анкеты.</a:t>
            </a:r>
          </a:p>
          <a:p>
            <a:r>
              <a:rPr lang="ru-RU" sz="1500" dirty="0" smtClean="0">
                <a:latin typeface="Times New Roman" pitchFamily="18" charset="0"/>
                <a:cs typeface="Times New Roman" pitchFamily="18" charset="0"/>
              </a:rPr>
              <a:t>В </a:t>
            </a:r>
            <a:r>
              <a:rPr lang="ru-RU" sz="1500" dirty="0">
                <a:latin typeface="Times New Roman" pitchFamily="18" charset="0"/>
                <a:cs typeface="Times New Roman" pitchFamily="18" charset="0"/>
              </a:rPr>
              <a:t>статистике способ упорядочения информации называется </a:t>
            </a:r>
            <a:r>
              <a:rPr lang="ru-RU" sz="1500" i="1" u="sng" dirty="0">
                <a:latin typeface="Times New Roman" pitchFamily="18" charset="0"/>
                <a:cs typeface="Times New Roman" pitchFamily="18" charset="0"/>
              </a:rPr>
              <a:t>измерением</a:t>
            </a:r>
            <a:r>
              <a:rPr lang="ru-RU" sz="1500" dirty="0">
                <a:latin typeface="Times New Roman" pitchFamily="18" charset="0"/>
                <a:cs typeface="Times New Roman" pitchFamily="18" charset="0"/>
              </a:rPr>
              <a:t>. В процессе измерения ряду социолингвистических фактов ставится в соответствие некоторое множество чисел. Данные могут измеряться с различным уровнем точности</a:t>
            </a:r>
            <a:r>
              <a:rPr lang="ru-RU" sz="1500" dirty="0" smtClean="0">
                <a:latin typeface="Times New Roman" pitchFamily="18" charset="0"/>
                <a:cs typeface="Times New Roman" pitchFamily="18" charset="0"/>
              </a:rPr>
              <a:t>.</a:t>
            </a:r>
          </a:p>
          <a:p>
            <a:r>
              <a:rPr lang="ru-RU" sz="1500" i="1" u="sng" dirty="0">
                <a:latin typeface="Times New Roman" pitchFamily="18" charset="0"/>
                <a:cs typeface="Times New Roman" pitchFamily="18" charset="0"/>
              </a:rPr>
              <a:t>Номинальная шкала</a:t>
            </a:r>
            <a:r>
              <a:rPr lang="ru-RU" sz="1500" dirty="0">
                <a:latin typeface="Times New Roman" pitchFamily="18" charset="0"/>
                <a:cs typeface="Times New Roman" pitchFamily="18" charset="0"/>
              </a:rPr>
              <a:t> лишь классифицирует данные, указывает, к какой группе они принадлежат: значениям "мужской пол"-"женский пол" или ответам типа "да"-"нет" могут быть присвоены как значения 0-1, так и значения 1-0 или 2-1, за числами не скрывается ничего, кроме разнесения данных по определенным категориям. Номинальная шкала может быть и многозначной - таковы, например, данные о языке, на котором получено </a:t>
            </a:r>
            <a:r>
              <a:rPr lang="ru-RU" sz="1500" dirty="0" smtClean="0">
                <a:latin typeface="Times New Roman" pitchFamily="18" charset="0"/>
                <a:cs typeface="Times New Roman" pitchFamily="18" charset="0"/>
              </a:rPr>
              <a:t>образование.</a:t>
            </a:r>
          </a:p>
          <a:p>
            <a:r>
              <a:rPr lang="ru-RU" sz="1500" dirty="0" smtClean="0">
                <a:latin typeface="Times New Roman" pitchFamily="18" charset="0"/>
                <a:cs typeface="Times New Roman" pitchFamily="18" charset="0"/>
              </a:rPr>
              <a:t>При </a:t>
            </a:r>
            <a:r>
              <a:rPr lang="ru-RU" sz="1500" i="1" u="sng" dirty="0">
                <a:latin typeface="Times New Roman" pitchFamily="18" charset="0"/>
                <a:cs typeface="Times New Roman" pitchFamily="18" charset="0"/>
              </a:rPr>
              <a:t>порядковой шкале</a:t>
            </a:r>
            <a:r>
              <a:rPr lang="ru-RU" sz="1500" dirty="0">
                <a:latin typeface="Times New Roman" pitchFamily="18" charset="0"/>
                <a:cs typeface="Times New Roman" pitchFamily="18" charset="0"/>
              </a:rPr>
              <a:t> данные получают числовую оценку, которая указывает лишь на их иерархию, порядок следования, но о количественном значении признака говорит лишь очень условно. Несмотря на свою "импрессионистичность", эта шкала служит хорошим инструментом при </a:t>
            </a:r>
            <a:r>
              <a:rPr lang="ru-RU" sz="1500" dirty="0" smtClean="0">
                <a:latin typeface="Times New Roman" pitchFamily="18" charset="0"/>
                <a:cs typeface="Times New Roman" pitchFamily="18" charset="0"/>
              </a:rPr>
              <a:t>описании, например, языковой </a:t>
            </a:r>
            <a:r>
              <a:rPr lang="ru-RU" sz="1500" dirty="0">
                <a:latin typeface="Times New Roman" pitchFamily="18" charset="0"/>
                <a:cs typeface="Times New Roman" pitchFamily="18" charset="0"/>
              </a:rPr>
              <a:t>ситуации</a:t>
            </a:r>
            <a:r>
              <a:rPr lang="ru-RU" sz="1500" dirty="0" smtClean="0">
                <a:latin typeface="Times New Roman" pitchFamily="18" charset="0"/>
                <a:cs typeface="Times New Roman" pitchFamily="18" charset="0"/>
              </a:rPr>
              <a:t>.</a:t>
            </a:r>
          </a:p>
          <a:p>
            <a:r>
              <a:rPr lang="ru-RU" sz="1500" dirty="0">
                <a:latin typeface="Times New Roman" pitchFamily="18" charset="0"/>
                <a:cs typeface="Times New Roman" pitchFamily="18" charset="0"/>
              </a:rPr>
              <a:t>На шкале, которая называется </a:t>
            </a:r>
            <a:r>
              <a:rPr lang="ru-RU" sz="1500" i="1" u="sng" dirty="0">
                <a:latin typeface="Times New Roman" pitchFamily="18" charset="0"/>
                <a:cs typeface="Times New Roman" pitchFamily="18" charset="0"/>
              </a:rPr>
              <a:t>интервальной</a:t>
            </a:r>
            <a:r>
              <a:rPr lang="ru-RU" sz="1500" dirty="0">
                <a:latin typeface="Times New Roman" pitchFamily="18" charset="0"/>
                <a:cs typeface="Times New Roman" pitchFamily="18" charset="0"/>
              </a:rPr>
              <a:t>, величины отражают равные единицы измерения и могут сопоставляться не только по упорядоченности, но и по расстоянию. В действительности в применении к большинству социолингвистических (и социологических) измерений точнее будет говорить о примерном равенстве расстояний между единицами шкалы.</a:t>
            </a:r>
          </a:p>
        </p:txBody>
      </p:sp>
    </p:spTree>
    <p:extLst>
      <p:ext uri="{BB962C8B-B14F-4D97-AF65-F5344CB8AC3E}">
        <p14:creationId xmlns:p14="http://schemas.microsoft.com/office/powerpoint/2010/main" val="30556815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18"/>
            <a:ext cx="8928992" cy="706090"/>
          </a:xfrm>
        </p:spPr>
        <p:txBody>
          <a:bodyPr>
            <a:norm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107504" y="620688"/>
            <a:ext cx="8928992" cy="5361459"/>
          </a:xfrm>
        </p:spPr>
        <p:txBody>
          <a:bodyPr>
            <a:normAutofit/>
          </a:bodyPr>
          <a:lstStyle/>
          <a:p>
            <a:r>
              <a:rPr lang="ru-RU" sz="1600" u="sng" dirty="0">
                <a:latin typeface="Times New Roman" pitchFamily="18" charset="0"/>
                <a:cs typeface="Times New Roman" pitchFamily="18" charset="0"/>
              </a:rPr>
              <a:t>Графики классифицируются по ряду признаков</a:t>
            </a:r>
            <a:r>
              <a:rPr lang="ru-RU" sz="1600" dirty="0">
                <a:latin typeface="Times New Roman" pitchFamily="18" charset="0"/>
                <a:cs typeface="Times New Roman" pitchFamily="18" charset="0"/>
              </a:rPr>
              <a:t>: </a:t>
            </a:r>
            <a:r>
              <a:rPr lang="ru-RU" sz="1600" i="1" dirty="0">
                <a:latin typeface="Times New Roman" pitchFamily="18" charset="0"/>
                <a:cs typeface="Times New Roman" pitchFamily="18" charset="0"/>
              </a:rPr>
              <a:t>по способу построения, </a:t>
            </a:r>
            <a:r>
              <a:rPr lang="ru-RU" sz="1600" i="1" dirty="0" smtClean="0">
                <a:latin typeface="Times New Roman" pitchFamily="18" charset="0"/>
                <a:cs typeface="Times New Roman" pitchFamily="18" charset="0"/>
              </a:rPr>
              <a:t>по форме </a:t>
            </a:r>
            <a:r>
              <a:rPr lang="ru-RU" sz="1600" i="1" dirty="0">
                <a:latin typeface="Times New Roman" pitchFamily="18" charset="0"/>
                <a:cs typeface="Times New Roman" pitchFamily="18" charset="0"/>
              </a:rPr>
              <a:t>применяемых графических </a:t>
            </a:r>
            <a:r>
              <a:rPr lang="ru-RU" sz="1600" i="1" dirty="0" smtClean="0">
                <a:latin typeface="Times New Roman" pitchFamily="18" charset="0"/>
                <a:cs typeface="Times New Roman" pitchFamily="18" charset="0"/>
              </a:rPr>
              <a:t>образов и по характеру </a:t>
            </a:r>
            <a:r>
              <a:rPr lang="ru-RU" sz="1600" i="1" dirty="0">
                <a:latin typeface="Times New Roman" pitchFamily="18" charset="0"/>
                <a:cs typeface="Times New Roman" pitchFamily="18" charset="0"/>
              </a:rPr>
              <a:t>решаемых задач</a:t>
            </a:r>
            <a:r>
              <a:rPr lang="ru-RU" sz="1600" i="1" dirty="0" smtClean="0">
                <a:latin typeface="Times New Roman" pitchFamily="18" charset="0"/>
                <a:cs typeface="Times New Roman" pitchFamily="18" charset="0"/>
              </a:rPr>
              <a:t>.</a:t>
            </a:r>
          </a:p>
          <a:p>
            <a:r>
              <a:rPr lang="ru-RU" sz="1600" u="sng" dirty="0">
                <a:latin typeface="Times New Roman" pitchFamily="18" charset="0"/>
                <a:cs typeface="Times New Roman" pitchFamily="18" charset="0"/>
              </a:rPr>
              <a:t>По способу </a:t>
            </a:r>
            <a:r>
              <a:rPr lang="ru-RU" sz="1600" u="sng" dirty="0" smtClean="0">
                <a:latin typeface="Times New Roman" pitchFamily="18" charset="0"/>
                <a:cs typeface="Times New Roman" pitchFamily="18" charset="0"/>
              </a:rPr>
              <a:t>построения </a:t>
            </a:r>
            <a:r>
              <a:rPr lang="ru-RU" sz="1600" dirty="0" smtClean="0">
                <a:latin typeface="Times New Roman" pitchFamily="18" charset="0"/>
                <a:cs typeface="Times New Roman" pitchFamily="18" charset="0"/>
              </a:rPr>
              <a:t>статистические </a:t>
            </a:r>
            <a:r>
              <a:rPr lang="ru-RU" sz="1600" dirty="0">
                <a:latin typeface="Times New Roman" pitchFamily="18" charset="0"/>
                <a:cs typeface="Times New Roman" pitchFamily="18" charset="0"/>
              </a:rPr>
              <a:t>графики подразделяются на </a:t>
            </a:r>
            <a:r>
              <a:rPr lang="ru-RU" sz="1600" i="1" dirty="0" smtClean="0">
                <a:latin typeface="Times New Roman" pitchFamily="18" charset="0"/>
                <a:cs typeface="Times New Roman" pitchFamily="18" charset="0"/>
              </a:rPr>
              <a:t>диаграммы, картограммы и картодиаграммы.</a:t>
            </a:r>
          </a:p>
          <a:p>
            <a:r>
              <a:rPr lang="ru-RU" sz="1600" b="1" dirty="0" smtClean="0">
                <a:latin typeface="Times New Roman" pitchFamily="18" charset="0"/>
                <a:cs typeface="Times New Roman" pitchFamily="18" charset="0"/>
              </a:rPr>
              <a:t>Диаграмма</a:t>
            </a:r>
            <a:r>
              <a:rPr lang="ru-RU" sz="1600" dirty="0" smtClean="0">
                <a:latin typeface="Times New Roman" pitchFamily="18" charset="0"/>
                <a:cs typeface="Times New Roman" pitchFamily="18" charset="0"/>
              </a:rPr>
              <a:t> представляет </a:t>
            </a:r>
            <a:r>
              <a:rPr lang="ru-RU" sz="1600" dirty="0">
                <a:latin typeface="Times New Roman" pitchFamily="18" charset="0"/>
                <a:cs typeface="Times New Roman" pitchFamily="18" charset="0"/>
              </a:rPr>
              <a:t>чертеж, на котором статистическая информация изображается посредством геометрических фигур или символических знаков. В статистике коммерческой деятельности на рынке товаров и услуг </a:t>
            </a:r>
            <a:r>
              <a:rPr lang="ru-RU" sz="1600" dirty="0" smtClean="0">
                <a:latin typeface="Times New Roman" pitchFamily="18" charset="0"/>
                <a:cs typeface="Times New Roman" pitchFamily="18" charset="0"/>
              </a:rPr>
              <a:t>наибольшее значение имеют </a:t>
            </a:r>
            <a:r>
              <a:rPr lang="ru-RU" sz="1600" b="1" dirty="0" smtClean="0">
                <a:latin typeface="Times New Roman" pitchFamily="18" charset="0"/>
                <a:cs typeface="Times New Roman" pitchFamily="18" charset="0"/>
              </a:rPr>
              <a:t>линейные </a:t>
            </a:r>
            <a:r>
              <a:rPr lang="ru-RU" sz="1600" b="1" dirty="0">
                <a:latin typeface="Times New Roman" pitchFamily="18" charset="0"/>
                <a:cs typeface="Times New Roman" pitchFamily="18" charset="0"/>
              </a:rPr>
              <a:t>диаграммы</a:t>
            </a:r>
            <a:r>
              <a:rPr lang="ru-RU" sz="1600" dirty="0">
                <a:latin typeface="Times New Roman" pitchFamily="18" charset="0"/>
                <a:cs typeface="Times New Roman" pitchFamily="18" charset="0"/>
              </a:rPr>
              <a:t>. Для их построения обычно применяется система прямоугольных координат. На оси абсцисс откладываются варианты изучаемого </a:t>
            </a:r>
            <a:r>
              <a:rPr lang="ru-RU" sz="1600" dirty="0" smtClean="0">
                <a:latin typeface="Times New Roman" pitchFamily="18" charset="0"/>
                <a:cs typeface="Times New Roman" pitchFamily="18" charset="0"/>
              </a:rPr>
              <a:t>показателя, </a:t>
            </a:r>
            <a:r>
              <a:rPr lang="ru-RU" sz="1600" dirty="0">
                <a:latin typeface="Times New Roman" pitchFamily="18" charset="0"/>
                <a:cs typeface="Times New Roman" pitchFamily="18" charset="0"/>
              </a:rPr>
              <a:t>а по оси ординат - </a:t>
            </a:r>
            <a:r>
              <a:rPr lang="ru-RU" sz="1600" dirty="0" smtClean="0">
                <a:latin typeface="Times New Roman" pitchFamily="18" charset="0"/>
                <a:cs typeface="Times New Roman" pitchFamily="18" charset="0"/>
              </a:rPr>
              <a:t> его величина. </a:t>
            </a:r>
            <a:r>
              <a:rPr lang="ru-RU" sz="1600" dirty="0">
                <a:latin typeface="Times New Roman" pitchFamily="18" charset="0"/>
                <a:cs typeface="Times New Roman" pitchFamily="18" charset="0"/>
              </a:rPr>
              <a:t>По отметкам </a:t>
            </a:r>
            <a:r>
              <a:rPr lang="ru-RU" sz="1600" dirty="0" smtClean="0">
                <a:latin typeface="Times New Roman" pitchFamily="18" charset="0"/>
                <a:cs typeface="Times New Roman" pitchFamily="18" charset="0"/>
              </a:rPr>
              <a:t>обеих </a:t>
            </a:r>
            <a:r>
              <a:rPr lang="ru-RU" sz="1600" dirty="0">
                <a:latin typeface="Times New Roman" pitchFamily="18" charset="0"/>
                <a:cs typeface="Times New Roman" pitchFamily="18" charset="0"/>
              </a:rPr>
              <a:t>осей координат определяется положение каждого уровня на поле графика. Последовательно соединяя точки отрезками линий, получают так называемую статистическую кривую. По виду этой линии можно судить о характере развития изучаемого явления в пространстве или во времени. </a:t>
            </a:r>
            <a:endParaRPr lang="ru-RU" sz="1600" dirty="0" smtClean="0">
              <a:latin typeface="Times New Roman" pitchFamily="18" charset="0"/>
              <a:cs typeface="Times New Roman" pitchFamily="18" charset="0"/>
            </a:endParaRPr>
          </a:p>
          <a:p>
            <a:r>
              <a:rPr lang="ru-RU" sz="1600" dirty="0">
                <a:latin typeface="Times New Roman" pitchFamily="18" charset="0"/>
                <a:cs typeface="Times New Roman" pitchFamily="18" charset="0"/>
              </a:rPr>
              <a:t>На одном и том же поле графика можно изобразить несколько показателей, что позволяет сравнивать их и выявлять динамику. </a:t>
            </a:r>
          </a:p>
        </p:txBody>
      </p:sp>
      <p:graphicFrame>
        <p:nvGraphicFramePr>
          <p:cNvPr id="8" name="Диаграмма 7"/>
          <p:cNvGraphicFramePr/>
          <p:nvPr>
            <p:extLst>
              <p:ext uri="{D42A27DB-BD31-4B8C-83A1-F6EECF244321}">
                <p14:modId xmlns:p14="http://schemas.microsoft.com/office/powerpoint/2010/main" val="1756554945"/>
              </p:ext>
            </p:extLst>
          </p:nvPr>
        </p:nvGraphicFramePr>
        <p:xfrm>
          <a:off x="125760" y="4476328"/>
          <a:ext cx="9018240" cy="190500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p:cNvSpPr txBox="1"/>
          <p:nvPr/>
        </p:nvSpPr>
        <p:spPr>
          <a:xfrm>
            <a:off x="0" y="6381328"/>
            <a:ext cx="9036496" cy="553998"/>
          </a:xfrm>
          <a:prstGeom prst="rect">
            <a:avLst/>
          </a:prstGeom>
          <a:noFill/>
        </p:spPr>
        <p:txBody>
          <a:bodyPr wrap="square" rtlCol="0">
            <a:spAutoFit/>
          </a:bodyPr>
          <a:lstStyle/>
          <a:p>
            <a:r>
              <a:rPr lang="ru-RU" sz="1500" b="1" dirty="0" smtClean="0"/>
              <a:t>График, отражающий эпидемиологическую ситуацию в городе на период 2005-2006г. (показан процент больного населения) </a:t>
            </a:r>
            <a:endParaRPr lang="ru-RU" sz="1500" b="1" dirty="0"/>
          </a:p>
        </p:txBody>
      </p:sp>
    </p:spTree>
    <p:extLst>
      <p:ext uri="{BB962C8B-B14F-4D97-AF65-F5344CB8AC3E}">
        <p14:creationId xmlns:p14="http://schemas.microsoft.com/office/powerpoint/2010/main" val="7642186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709"/>
            <a:ext cx="8784976" cy="648072"/>
          </a:xfrm>
        </p:spPr>
        <p:txBody>
          <a:bodyPr>
            <a:normAutofit/>
          </a:bodyPr>
          <a:lstStyle/>
          <a:p>
            <a:r>
              <a:rPr lang="ru-RU" sz="2800" b="1" dirty="0">
                <a:latin typeface="Times New Roman" pitchFamily="18" charset="0"/>
                <a:cs typeface="Times New Roman" pitchFamily="18" charset="0"/>
              </a:rPr>
              <a:t>Виды статистических графиков.</a:t>
            </a:r>
          </a:p>
        </p:txBody>
      </p:sp>
      <p:sp>
        <p:nvSpPr>
          <p:cNvPr id="3" name="Объект 2"/>
          <p:cNvSpPr>
            <a:spLocks noGrp="1"/>
          </p:cNvSpPr>
          <p:nvPr>
            <p:ph idx="1"/>
          </p:nvPr>
        </p:nvSpPr>
        <p:spPr>
          <a:xfrm>
            <a:off x="179511" y="554182"/>
            <a:ext cx="8825943" cy="6115178"/>
          </a:xfrm>
        </p:spPr>
        <p:txBody>
          <a:bodyPr>
            <a:noAutofit/>
          </a:bodyPr>
          <a:lstStyle/>
          <a:p>
            <a:r>
              <a:rPr lang="ru-RU" sz="2000" dirty="0">
                <a:latin typeface="Times New Roman" pitchFamily="18" charset="0"/>
                <a:cs typeface="Times New Roman" pitchFamily="18" charset="0"/>
              </a:rPr>
              <a:t>Другим также часто используемым в статистике методом наглядного изображения статистической информации являются </a:t>
            </a:r>
            <a:r>
              <a:rPr lang="ru-RU" sz="2000" b="1" dirty="0">
                <a:latin typeface="Times New Roman" pitchFamily="18" charset="0"/>
                <a:cs typeface="Times New Roman" pitchFamily="18" charset="0"/>
              </a:rPr>
              <a:t>столбиковые диаграммы</a:t>
            </a:r>
            <a:r>
              <a:rPr lang="ru-RU" sz="2000" dirty="0">
                <a:latin typeface="Times New Roman" pitchFamily="18" charset="0"/>
                <a:cs typeface="Times New Roman" pitchFamily="18" charset="0"/>
              </a:rPr>
              <a:t>. При построении столбиковых диаграмм используется, как и в линейных графиках, прямоугольная система координат. При этом каждое значение изучаемого показателя изображается в виде вертикального столбика. По оси абсцисс размещается основание столбиков. Их ширина может быть произвольной, но обязательно одинаковой для каждого столбика. Высота столбиков (в соответствии с принятым по оси ординат масштабом) должна строго соответствовать изображаемым </a:t>
            </a:r>
            <a:r>
              <a:rPr lang="ru-RU" sz="2000" dirty="0" smtClean="0">
                <a:latin typeface="Times New Roman" pitchFamily="18" charset="0"/>
                <a:cs typeface="Times New Roman" pitchFamily="18" charset="0"/>
              </a:rPr>
              <a:t>данным.</a:t>
            </a:r>
          </a:p>
          <a:p>
            <a:r>
              <a:rPr lang="ru-RU" sz="2000" dirty="0" smtClean="0">
                <a:latin typeface="Times New Roman" pitchFamily="18" charset="0"/>
                <a:cs typeface="Times New Roman" pitchFamily="18" charset="0"/>
              </a:rPr>
              <a:t>Количество </a:t>
            </a:r>
            <a:r>
              <a:rPr lang="ru-RU" sz="2000" dirty="0">
                <a:latin typeface="Times New Roman" pitchFamily="18" charset="0"/>
                <a:cs typeface="Times New Roman" pitchFamily="18" charset="0"/>
              </a:rPr>
              <a:t>столбиков определяется числом изучаемых </a:t>
            </a:r>
            <a:r>
              <a:rPr lang="ru-RU" sz="2000" dirty="0" smtClean="0">
                <a:latin typeface="Times New Roman" pitchFamily="18" charset="0"/>
                <a:cs typeface="Times New Roman" pitchFamily="18" charset="0"/>
              </a:rPr>
              <a:t>показаний. Уровни, </a:t>
            </a:r>
            <a:r>
              <a:rPr lang="ru-RU" sz="2000" dirty="0">
                <a:latin typeface="Times New Roman" pitchFamily="18" charset="0"/>
                <a:cs typeface="Times New Roman" pitchFamily="18" charset="0"/>
              </a:rPr>
              <a:t>характеризующие значения изображаемых показателей, помещаются внутри каждого </a:t>
            </a:r>
            <a:r>
              <a:rPr lang="ru-RU" sz="2000" dirty="0" smtClean="0">
                <a:latin typeface="Times New Roman" pitchFamily="18" charset="0"/>
                <a:cs typeface="Times New Roman" pitchFamily="18" charset="0"/>
              </a:rPr>
              <a:t>столбика.</a:t>
            </a:r>
            <a:endParaRPr lang="ru-RU" sz="2000" dirty="0">
              <a:latin typeface="Times New Roman" pitchFamily="18" charset="0"/>
              <a:cs typeface="Times New Roman" pitchFamily="18" charset="0"/>
            </a:endParaRPr>
          </a:p>
        </p:txBody>
      </p:sp>
      <p:graphicFrame>
        <p:nvGraphicFramePr>
          <p:cNvPr id="6" name="Диаграмма 5"/>
          <p:cNvGraphicFramePr/>
          <p:nvPr>
            <p:extLst>
              <p:ext uri="{D42A27DB-BD31-4B8C-83A1-F6EECF244321}">
                <p14:modId xmlns:p14="http://schemas.microsoft.com/office/powerpoint/2010/main" val="3327769406"/>
              </p:ext>
            </p:extLst>
          </p:nvPr>
        </p:nvGraphicFramePr>
        <p:xfrm>
          <a:off x="323528" y="4293096"/>
          <a:ext cx="7560840" cy="2088232"/>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0" y="6381328"/>
            <a:ext cx="9144000" cy="338554"/>
          </a:xfrm>
          <a:prstGeom prst="rect">
            <a:avLst/>
          </a:prstGeom>
          <a:noFill/>
        </p:spPr>
        <p:txBody>
          <a:bodyPr wrap="square" rtlCol="0">
            <a:spAutoFit/>
          </a:bodyPr>
          <a:lstStyle/>
          <a:p>
            <a:r>
              <a:rPr lang="ru-RU" sz="1600" b="1" dirty="0" smtClean="0">
                <a:latin typeface="Times New Roman" pitchFamily="18" charset="0"/>
                <a:cs typeface="Times New Roman" pitchFamily="18" charset="0"/>
              </a:rPr>
              <a:t>График, отражающий сравнение некоторых составляющих жизни студента и школьника.</a:t>
            </a:r>
            <a:endParaRPr lang="ru-RU" sz="1600" b="1" dirty="0">
              <a:latin typeface="Times New Roman" pitchFamily="18" charset="0"/>
              <a:cs typeface="Times New Roman" pitchFamily="18" charset="0"/>
            </a:endParaRPr>
          </a:p>
        </p:txBody>
      </p:sp>
    </p:spTree>
    <p:extLst>
      <p:ext uri="{BB962C8B-B14F-4D97-AF65-F5344CB8AC3E}">
        <p14:creationId xmlns:p14="http://schemas.microsoft.com/office/powerpoint/2010/main" val="39005697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078" y="274638"/>
            <a:ext cx="9036496" cy="562074"/>
          </a:xfrm>
        </p:spPr>
        <p:txBody>
          <a:bodyPr>
            <a:no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31943" y="3645024"/>
            <a:ext cx="7239000" cy="1702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27007" y="5917922"/>
            <a:ext cx="7848872" cy="369332"/>
          </a:xfrm>
          <a:prstGeom prst="rect">
            <a:avLst/>
          </a:prstGeom>
          <a:noFill/>
        </p:spPr>
        <p:txBody>
          <a:bodyPr wrap="square" rtlCol="0">
            <a:spAutoFit/>
          </a:bodyPr>
          <a:lstStyle/>
          <a:p>
            <a:r>
              <a:rPr lang="ru-RU" b="1" dirty="0" smtClean="0">
                <a:latin typeface="Times New Roman" pitchFamily="18" charset="0"/>
                <a:cs typeface="Times New Roman" pitchFamily="18" charset="0"/>
              </a:rPr>
              <a:t>График, отражающий распределение времени в сутках.</a:t>
            </a:r>
            <a:endParaRPr lang="ru-RU" b="1" dirty="0">
              <a:latin typeface="Times New Roman" pitchFamily="18" charset="0"/>
              <a:cs typeface="Times New Roman" pitchFamily="18" charset="0"/>
            </a:endParaRPr>
          </a:p>
        </p:txBody>
      </p:sp>
      <p:sp>
        <p:nvSpPr>
          <p:cNvPr id="6" name="TextBox 5"/>
          <p:cNvSpPr txBox="1"/>
          <p:nvPr/>
        </p:nvSpPr>
        <p:spPr>
          <a:xfrm>
            <a:off x="251520" y="836712"/>
            <a:ext cx="8568952" cy="2554545"/>
          </a:xfrm>
          <a:prstGeom prst="rect">
            <a:avLst/>
          </a:prstGeom>
          <a:noFill/>
        </p:spPr>
        <p:txBody>
          <a:bodyPr wrap="square" rtlCol="0">
            <a:spAutoFit/>
          </a:bodyPr>
          <a:lstStyle/>
          <a:p>
            <a:r>
              <a:rPr lang="ru-RU" sz="2000" dirty="0">
                <a:latin typeface="Times New Roman" pitchFamily="18" charset="0"/>
                <a:cs typeface="Times New Roman" pitchFamily="18" charset="0"/>
              </a:rPr>
              <a:t>В статистике коммерческой деятельности, находят применение и так называемые </a:t>
            </a:r>
            <a:r>
              <a:rPr lang="ru-RU" sz="2000" b="1" dirty="0">
                <a:latin typeface="Times New Roman" pitchFamily="18" charset="0"/>
                <a:cs typeface="Times New Roman" pitchFamily="18" charset="0"/>
              </a:rPr>
              <a:t>ленточные (полосовые) графики</a:t>
            </a:r>
            <a:r>
              <a:rPr lang="ru-RU" sz="2000" dirty="0">
                <a:latin typeface="Times New Roman" pitchFamily="18" charset="0"/>
                <a:cs typeface="Times New Roman" pitchFamily="18" charset="0"/>
              </a:rPr>
              <a:t>. В этих диаграммах основания столбиков располагаются вертикально, а масштабная шкала наносится на горизонтальную ось. Длина полос (лент) соответствует значениям изображаемых показателей. При построении ленточных диаграмм соблюдаются те же требования, что и при построении столбиковых графиков (одинаковая ширина полос, начало масштабной шкалы от нулевой отметки и др.).</a:t>
            </a:r>
          </a:p>
        </p:txBody>
      </p:sp>
    </p:spTree>
    <p:extLst>
      <p:ext uri="{BB962C8B-B14F-4D97-AF65-F5344CB8AC3E}">
        <p14:creationId xmlns:p14="http://schemas.microsoft.com/office/powerpoint/2010/main" val="2185983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784976" cy="648072"/>
          </a:xfrm>
        </p:spPr>
        <p:txBody>
          <a:bodyPr>
            <a:norm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457200" y="836712"/>
            <a:ext cx="8435280" cy="5289451"/>
          </a:xfrm>
        </p:spPr>
        <p:txBody>
          <a:bodyPr>
            <a:normAutofit/>
          </a:bodyPr>
          <a:lstStyle/>
          <a:p>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Стоит сказать также и про </a:t>
            </a:r>
            <a:r>
              <a:rPr lang="ru-RU" sz="2000" b="1" dirty="0" smtClean="0">
                <a:latin typeface="Times New Roman" pitchFamily="18" charset="0"/>
                <a:cs typeface="Times New Roman" pitchFamily="18" charset="0"/>
              </a:rPr>
              <a:t>круговые </a:t>
            </a:r>
            <a:r>
              <a:rPr lang="ru-RU" sz="2000" b="1" dirty="0">
                <a:latin typeface="Times New Roman" pitchFamily="18" charset="0"/>
                <a:cs typeface="Times New Roman" pitchFamily="18" charset="0"/>
              </a:rPr>
              <a:t>диаграммы. </a:t>
            </a:r>
            <a:r>
              <a:rPr lang="ru-RU" sz="2000" dirty="0">
                <a:latin typeface="Times New Roman" pitchFamily="18" charset="0"/>
                <a:cs typeface="Times New Roman" pitchFamily="18" charset="0"/>
              </a:rPr>
              <a:t>В </a:t>
            </a:r>
            <a:r>
              <a:rPr lang="ru-RU" sz="2000" dirty="0" smtClean="0">
                <a:latin typeface="Times New Roman" pitchFamily="18" charset="0"/>
                <a:cs typeface="Times New Roman" pitchFamily="18" charset="0"/>
              </a:rPr>
              <a:t>таких диаграммах </a:t>
            </a:r>
            <a:r>
              <a:rPr lang="ru-RU" sz="2000" dirty="0">
                <a:latin typeface="Times New Roman" pitchFamily="18" charset="0"/>
                <a:cs typeface="Times New Roman" pitchFamily="18" charset="0"/>
              </a:rPr>
              <a:t>площадь окружности принимается за величину всей изучаемой статистической совокупности, а площади отдельных секторов отображают удельный вес (долю) ее составных частей. При этом, поскольку площади секторов пропорциональны их центральным углам, то для построения секторной диаграммы сумма всех углов </a:t>
            </a:r>
            <a:r>
              <a:rPr lang="ru-RU" sz="2000" dirty="0" smtClean="0">
                <a:latin typeface="Times New Roman" pitchFamily="18" charset="0"/>
                <a:cs typeface="Times New Roman" pitchFamily="18" charset="0"/>
              </a:rPr>
              <a:t>распределяется </a:t>
            </a:r>
            <a:r>
              <a:rPr lang="ru-RU" sz="2000" dirty="0">
                <a:latin typeface="Times New Roman" pitchFamily="18" charset="0"/>
                <a:cs typeface="Times New Roman" pitchFamily="18" charset="0"/>
              </a:rPr>
              <a:t>пропорционально удельным весам отдельных частей изучаемой совокупности. При процентном выражении состава изучаемой статистической совокупности исходят из соотношения 1% =3,6</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graphicFrame>
        <p:nvGraphicFramePr>
          <p:cNvPr id="4" name="Диаграмма 3"/>
          <p:cNvGraphicFramePr/>
          <p:nvPr>
            <p:extLst>
              <p:ext uri="{D42A27DB-BD31-4B8C-83A1-F6EECF244321}">
                <p14:modId xmlns:p14="http://schemas.microsoft.com/office/powerpoint/2010/main" val="949161281"/>
              </p:ext>
            </p:extLst>
          </p:nvPr>
        </p:nvGraphicFramePr>
        <p:xfrm>
          <a:off x="1763688" y="3717032"/>
          <a:ext cx="4968552" cy="2448272"/>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2557" y="6021288"/>
            <a:ext cx="8964488" cy="646331"/>
          </a:xfrm>
          <a:prstGeom prst="rect">
            <a:avLst/>
          </a:prstGeom>
          <a:noFill/>
        </p:spPr>
        <p:txBody>
          <a:bodyPr wrap="square" rtlCol="0">
            <a:spAutoFit/>
          </a:bodyPr>
          <a:lstStyle/>
          <a:p>
            <a:r>
              <a:rPr lang="ru-RU" b="1" dirty="0" smtClean="0">
                <a:latin typeface="Times New Roman" pitchFamily="18" charset="0"/>
                <a:cs typeface="Times New Roman" pitchFamily="18" charset="0"/>
              </a:rPr>
              <a:t>График, отображающий Энергетическую ценность торта «Наполеон» с заварным кремом.</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3487538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928992" cy="764704"/>
          </a:xfrm>
        </p:spPr>
        <p:txBody>
          <a:bodyPr>
            <a:norm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107504" y="692696"/>
            <a:ext cx="8856984" cy="4525963"/>
          </a:xfrm>
        </p:spPr>
        <p:txBody>
          <a:bodyPr>
            <a:normAutofit/>
          </a:bodyPr>
          <a:lstStyle/>
          <a:p>
            <a:r>
              <a:rPr lang="ru-RU" sz="1800" dirty="0" smtClean="0">
                <a:latin typeface="Times New Roman" pitchFamily="18" charset="0"/>
                <a:cs typeface="Times New Roman" pitchFamily="18" charset="0"/>
              </a:rPr>
              <a:t>Также существуют так называемые </a:t>
            </a:r>
            <a:r>
              <a:rPr lang="ru-RU" sz="1800" b="1" dirty="0" smtClean="0">
                <a:latin typeface="Times New Roman" pitchFamily="18" charset="0"/>
                <a:cs typeface="Times New Roman" pitchFamily="18" charset="0"/>
              </a:rPr>
              <a:t>радиальные диаграммы</a:t>
            </a:r>
            <a:r>
              <a:rPr lang="ru-RU" sz="1800" dirty="0" smtClean="0">
                <a:latin typeface="Times New Roman" pitchFamily="18" charset="0"/>
                <a:cs typeface="Times New Roman" pitchFamily="18" charset="0"/>
              </a:rPr>
              <a:t>, которые зачастую используются на рынке </a:t>
            </a:r>
            <a:r>
              <a:rPr lang="ru-RU" sz="1800" dirty="0">
                <a:latin typeface="Times New Roman" pitchFamily="18" charset="0"/>
                <a:cs typeface="Times New Roman" pitchFamily="18" charset="0"/>
              </a:rPr>
              <a:t>товаров и </a:t>
            </a:r>
            <a:r>
              <a:rPr lang="ru-RU" sz="1800" dirty="0" smtClean="0">
                <a:latin typeface="Times New Roman" pitchFamily="18" charset="0"/>
                <a:cs typeface="Times New Roman" pitchFamily="18" charset="0"/>
              </a:rPr>
              <a:t>услуг. Они строятся на </a:t>
            </a:r>
            <a:r>
              <a:rPr lang="ru-RU" sz="1800" dirty="0">
                <a:latin typeface="Times New Roman" pitchFamily="18" charset="0"/>
                <a:cs typeface="Times New Roman" pitchFamily="18" charset="0"/>
              </a:rPr>
              <a:t>базе полярных координат. Началом отсчета в них служит центр окружности, а носителями масштабных шкал являются радиусы круга. Обычно в основе радиальных диаграмм лежат повторяющиеся годовые циклы с помесячными или поквартальными данными. Так, при изучении годового цикла с помесячными данными окружность делят радиусами на 12 равных частей. Каждому радиусу дается название месяца года, а их расположение подобно циферблату часов. На каждом радиусе в соответствии с установленным масштабом наносятся точки, соответствующие полученным за каждый месяц данным. Эти точки соединяют между собой линиями. В результате получается спиралеобразная линия, характеризующая внутригодовые циклы</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p:txBody>
      </p:sp>
      <p:graphicFrame>
        <p:nvGraphicFramePr>
          <p:cNvPr id="4" name="Диаграмма 3"/>
          <p:cNvGraphicFramePr/>
          <p:nvPr>
            <p:extLst>
              <p:ext uri="{D42A27DB-BD31-4B8C-83A1-F6EECF244321}">
                <p14:modId xmlns:p14="http://schemas.microsoft.com/office/powerpoint/2010/main" val="381231642"/>
              </p:ext>
            </p:extLst>
          </p:nvPr>
        </p:nvGraphicFramePr>
        <p:xfrm>
          <a:off x="2915816" y="3284984"/>
          <a:ext cx="6228184"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79512" y="4941168"/>
            <a:ext cx="3528392" cy="1754326"/>
          </a:xfrm>
          <a:prstGeom prst="rect">
            <a:avLst/>
          </a:prstGeom>
          <a:noFill/>
        </p:spPr>
        <p:txBody>
          <a:bodyPr wrap="square" rtlCol="0">
            <a:spAutoFit/>
          </a:bodyPr>
          <a:lstStyle/>
          <a:p>
            <a:r>
              <a:rPr lang="ru-RU" b="1" dirty="0" smtClean="0">
                <a:latin typeface="Times New Roman" pitchFamily="18" charset="0"/>
                <a:cs typeface="Times New Roman" pitchFamily="18" charset="0"/>
              </a:rPr>
              <a:t>График, отражаемый ситуацию на пищевом рынке, касающуюся продаж следующих продуктов питания: мандаринов (красный), тыкв (синий).</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345061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024" y="-171400"/>
            <a:ext cx="8784976" cy="648072"/>
          </a:xfrm>
        </p:spPr>
        <p:txBody>
          <a:bodyPr>
            <a:norm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0" y="548680"/>
            <a:ext cx="9144000" cy="3458939"/>
          </a:xfrm>
        </p:spPr>
        <p:txBody>
          <a:bodyPr>
            <a:normAutofit fontScale="85000" lnSpcReduction="10000"/>
          </a:bodyPr>
          <a:lstStyle/>
          <a:p>
            <a:r>
              <a:rPr lang="ru-RU" sz="1800" dirty="0">
                <a:latin typeface="Times New Roman" pitchFamily="18" charset="0"/>
                <a:cs typeface="Times New Roman" pitchFamily="18" charset="0"/>
              </a:rPr>
              <a:t>На </a:t>
            </a:r>
            <a:r>
              <a:rPr lang="ru-RU" sz="1800" b="1" dirty="0">
                <a:latin typeface="Times New Roman" pitchFamily="18" charset="0"/>
                <a:cs typeface="Times New Roman" pitchFamily="18" charset="0"/>
              </a:rPr>
              <a:t>картограмме</a:t>
            </a:r>
            <a:r>
              <a:rPr lang="ru-RU" sz="1800" dirty="0">
                <a:latin typeface="Times New Roman" pitchFamily="18" charset="0"/>
                <a:cs typeface="Times New Roman" pitchFamily="18" charset="0"/>
              </a:rPr>
              <a:t> распределение изучаемого признака по территории изображается условными знаками (точками, штриховкой, цветом и т. д.), соответствующими определенным интервалам значений величины этого признака. Эти знаки покрывают контур каждого района. Картограмма применяется в тех случаях, когда возникает необходимость показать территориальное распределение какого-нибудь одного статистического признака между отдельными районами для выявления закономерностей этого </a:t>
            </a:r>
            <a:r>
              <a:rPr lang="ru-RU" sz="1800" dirty="0" smtClean="0">
                <a:latin typeface="Times New Roman" pitchFamily="18" charset="0"/>
                <a:cs typeface="Times New Roman" pitchFamily="18" charset="0"/>
              </a:rPr>
              <a:t>распределения.</a:t>
            </a:r>
          </a:p>
          <a:p>
            <a:pPr marL="0" indent="0">
              <a:buNone/>
            </a:pPr>
            <a:r>
              <a:rPr lang="ru-RU" sz="1800" dirty="0" smtClean="0">
                <a:latin typeface="Times New Roman" pitchFamily="18" charset="0"/>
                <a:cs typeface="Times New Roman" pitchFamily="18" charset="0"/>
              </a:rPr>
              <a:t>      </a:t>
            </a:r>
            <a:r>
              <a:rPr lang="ru-RU" sz="1800" u="sng" dirty="0" smtClean="0">
                <a:latin typeface="Times New Roman" pitchFamily="18" charset="0"/>
                <a:cs typeface="Times New Roman" pitchFamily="18" charset="0"/>
              </a:rPr>
              <a:t>Делятся картограммы</a:t>
            </a:r>
            <a:r>
              <a:rPr lang="ru-RU" sz="1800" dirty="0" smtClean="0">
                <a:latin typeface="Times New Roman" pitchFamily="18" charset="0"/>
                <a:cs typeface="Times New Roman" pitchFamily="18" charset="0"/>
              </a:rPr>
              <a:t> на </a:t>
            </a:r>
            <a:r>
              <a:rPr lang="ru-RU" sz="1800" i="1" dirty="0" smtClean="0">
                <a:latin typeface="Times New Roman" pitchFamily="18" charset="0"/>
                <a:cs typeface="Times New Roman" pitchFamily="18" charset="0"/>
              </a:rPr>
              <a:t>фоновые </a:t>
            </a:r>
            <a:r>
              <a:rPr lang="ru-RU" sz="1800" i="1" dirty="0">
                <a:latin typeface="Times New Roman" pitchFamily="18" charset="0"/>
                <a:cs typeface="Times New Roman" pitchFamily="18" charset="0"/>
              </a:rPr>
              <a:t>и точечные</a:t>
            </a:r>
            <a:r>
              <a:rPr lang="ru-RU" sz="1800" dirty="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r>
              <a:rPr lang="ru-RU" sz="1800" b="1" dirty="0" smtClean="0">
                <a:latin typeface="Times New Roman" pitchFamily="18" charset="0"/>
                <a:cs typeface="Times New Roman" pitchFamily="18" charset="0"/>
              </a:rPr>
              <a:t>1) На </a:t>
            </a:r>
            <a:r>
              <a:rPr lang="ru-RU" sz="1800" b="1" dirty="0">
                <a:latin typeface="Times New Roman" pitchFamily="18" charset="0"/>
                <a:cs typeface="Times New Roman" pitchFamily="18" charset="0"/>
              </a:rPr>
              <a:t>фоновых картограммах </a:t>
            </a:r>
            <a:r>
              <a:rPr lang="ru-RU" sz="1800" dirty="0">
                <a:latin typeface="Times New Roman" pitchFamily="18" charset="0"/>
                <a:cs typeface="Times New Roman" pitchFamily="18" charset="0"/>
              </a:rPr>
              <a:t>распределение изучаемого явления на территории изображается различными раскрасками территориальных единиц с разной густотой цвета. Часто вместо раскраски применяется штриховка различной интенсивности. Такие картограммы обычно используются для изображения уровня относительных и средних величин по территориям. </a:t>
            </a:r>
            <a:endParaRPr lang="ru-RU" sz="1800" dirty="0" smtClean="0">
              <a:latin typeface="Times New Roman" pitchFamily="18" charset="0"/>
              <a:cs typeface="Times New Roman" pitchFamily="18" charset="0"/>
            </a:endParaRPr>
          </a:p>
          <a:p>
            <a:r>
              <a:rPr lang="ru-RU" sz="1800" b="1" dirty="0" smtClean="0">
                <a:latin typeface="Times New Roman" pitchFamily="18" charset="0"/>
                <a:cs typeface="Times New Roman" pitchFamily="18" charset="0"/>
              </a:rPr>
              <a:t>2) На </a:t>
            </a:r>
            <a:r>
              <a:rPr lang="ru-RU" sz="1800" b="1" dirty="0">
                <a:latin typeface="Times New Roman" pitchFamily="18" charset="0"/>
                <a:cs typeface="Times New Roman" pitchFamily="18" charset="0"/>
              </a:rPr>
              <a:t>точечной картограмме </a:t>
            </a:r>
            <a:r>
              <a:rPr lang="ru-RU" sz="1800" dirty="0">
                <a:latin typeface="Times New Roman" pitchFamily="18" charset="0"/>
                <a:cs typeface="Times New Roman" pitchFamily="18" charset="0"/>
              </a:rPr>
              <a:t>символами графического изображения статистических данных являются точки, размещенные в пределах определенных территориальных границ. Точечная картограмма применяется для размещения абсолютных величии. Каждой точке, нанесенной на картограмму, придается числовое значение, что позволяет использовать ее для прямого счета.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1364" y="3945035"/>
            <a:ext cx="3044161" cy="2911806"/>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178" y="4007619"/>
            <a:ext cx="3384376" cy="2786638"/>
          </a:xfrm>
          <a:prstGeom prst="rect">
            <a:avLst/>
          </a:prstGeom>
        </p:spPr>
      </p:pic>
      <p:sp>
        <p:nvSpPr>
          <p:cNvPr id="6" name="TextBox 5"/>
          <p:cNvSpPr txBox="1"/>
          <p:nvPr/>
        </p:nvSpPr>
        <p:spPr>
          <a:xfrm>
            <a:off x="539553" y="3822953"/>
            <a:ext cx="432048" cy="369332"/>
          </a:xfrm>
          <a:prstGeom prst="rect">
            <a:avLst/>
          </a:prstGeom>
          <a:noFill/>
        </p:spPr>
        <p:txBody>
          <a:bodyPr wrap="square" rtlCol="0">
            <a:spAutoFit/>
          </a:bodyPr>
          <a:lstStyle/>
          <a:p>
            <a:r>
              <a:rPr lang="ru-RU" b="1" dirty="0" smtClean="0">
                <a:latin typeface="Times New Roman" pitchFamily="18" charset="0"/>
                <a:cs typeface="Times New Roman" pitchFamily="18" charset="0"/>
              </a:rPr>
              <a:t>1)</a:t>
            </a:r>
            <a:endParaRPr lang="ru-RU" b="1" dirty="0">
              <a:latin typeface="Times New Roman" pitchFamily="18" charset="0"/>
              <a:cs typeface="Times New Roman" pitchFamily="18" charset="0"/>
            </a:endParaRPr>
          </a:p>
        </p:txBody>
      </p:sp>
      <p:sp>
        <p:nvSpPr>
          <p:cNvPr id="7" name="TextBox 6"/>
          <p:cNvSpPr txBox="1"/>
          <p:nvPr/>
        </p:nvSpPr>
        <p:spPr>
          <a:xfrm>
            <a:off x="4795162" y="3822953"/>
            <a:ext cx="432404" cy="369332"/>
          </a:xfrm>
          <a:prstGeom prst="rect">
            <a:avLst/>
          </a:prstGeom>
          <a:noFill/>
        </p:spPr>
        <p:txBody>
          <a:bodyPr wrap="square" rtlCol="0">
            <a:spAutoFit/>
          </a:bodyPr>
          <a:lstStyle/>
          <a:p>
            <a:r>
              <a:rPr lang="ru-RU" b="1" dirty="0" smtClean="0">
                <a:latin typeface="Times New Roman" pitchFamily="18" charset="0"/>
                <a:cs typeface="Times New Roman" pitchFamily="18" charset="0"/>
              </a:rPr>
              <a:t>2)</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3689175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0"/>
            <a:ext cx="8784976" cy="850106"/>
          </a:xfrm>
        </p:spPr>
        <p:txBody>
          <a:bodyPr>
            <a:normAutofit/>
          </a:bodyPr>
          <a:lstStyle/>
          <a:p>
            <a:r>
              <a:rPr lang="ru-RU" sz="2800" b="1" dirty="0" smtClean="0">
                <a:latin typeface="Times New Roman" pitchFamily="18" charset="0"/>
                <a:cs typeface="Times New Roman" pitchFamily="18" charset="0"/>
              </a:rPr>
              <a:t>Виды статистических графиков.</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235527" y="908720"/>
            <a:ext cx="8656953" cy="2952328"/>
          </a:xfrm>
        </p:spPr>
        <p:txBody>
          <a:bodyPr>
            <a:normAutofit/>
          </a:bodyPr>
          <a:lstStyle/>
          <a:p>
            <a:r>
              <a:rPr lang="ru-RU" sz="1800" b="1" dirty="0">
                <a:latin typeface="Times New Roman" pitchFamily="18" charset="0"/>
                <a:cs typeface="Times New Roman" pitchFamily="18" charset="0"/>
              </a:rPr>
              <a:t>Картодиаграмма </a:t>
            </a:r>
            <a:r>
              <a:rPr lang="ru-RU" sz="1800" dirty="0">
                <a:latin typeface="Times New Roman" pitchFamily="18" charset="0"/>
                <a:cs typeface="Times New Roman" pitchFamily="18" charset="0"/>
              </a:rPr>
              <a:t>- это сочетание диаграммы с географической картой. В качестве изобразительных знаков в картодиаграммах используются те или иные фигуры, которые размещаются на контуре географической карты. Картодиаграммы дают возможность графически отразить боле сложные статистико-географические соотношения чем картограммы. Так, при помощи картодиаграммы можно выразить пространственную специфику в структурах изучаемых статистических совокупностей, особенности каждого района как единого целого и т. д</a:t>
            </a:r>
            <a:r>
              <a:rPr lang="ru-RU" sz="1800" dirty="0" smtClean="0">
                <a:latin typeface="Times New Roman" pitchFamily="18" charset="0"/>
                <a:cs typeface="Times New Roman" pitchFamily="18" charset="0"/>
              </a:rPr>
              <a:t>. </a:t>
            </a:r>
            <a:r>
              <a:rPr lang="ru-RU" sz="1800" dirty="0">
                <a:latin typeface="Times New Roman" pitchFamily="18" charset="0"/>
                <a:cs typeface="Times New Roman" pitchFamily="18" charset="0"/>
              </a:rPr>
              <a:t>B качестве диаграммных знаков в картодиаграмме часто используют различные геометрические фигуры, особенно круги, которые наиболее просты и удобны для выражения сравниваемых количественных показателей на карте.</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3741947"/>
            <a:ext cx="5220072" cy="3081853"/>
          </a:xfrm>
          <a:prstGeom prst="rect">
            <a:avLst/>
          </a:prstGeom>
        </p:spPr>
      </p:pic>
    </p:spTree>
    <p:extLst>
      <p:ext uri="{BB962C8B-B14F-4D97-AF65-F5344CB8AC3E}">
        <p14:creationId xmlns:p14="http://schemas.microsoft.com/office/powerpoint/2010/main" val="31065557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856984" cy="792088"/>
          </a:xfrm>
        </p:spPr>
        <p:txBody>
          <a:bodyPr>
            <a:normAutofit fontScale="90000"/>
          </a:bodyPr>
          <a:lstStyle/>
          <a:p>
            <a:r>
              <a:rPr lang="ru-RU" sz="2800" b="1" dirty="0" smtClean="0">
                <a:latin typeface="Times New Roman" pitchFamily="18" charset="0"/>
                <a:cs typeface="Times New Roman" pitchFamily="18" charset="0"/>
              </a:rPr>
              <a:t>Общие правила построения графического изображения.</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179512" y="764704"/>
            <a:ext cx="8784976" cy="5904656"/>
          </a:xfrm>
        </p:spPr>
        <p:txBody>
          <a:bodyPr>
            <a:normAutofit fontScale="70000" lnSpcReduction="20000"/>
          </a:bodyPr>
          <a:lstStyle/>
          <a:p>
            <a:r>
              <a:rPr lang="ru-RU" sz="2400" dirty="0" smtClean="0">
                <a:latin typeface="Times New Roman" pitchFamily="18" charset="0"/>
                <a:cs typeface="Times New Roman" pitchFamily="18" charset="0"/>
              </a:rPr>
              <a:t>Несмотря на разнообразие статистических графиков, у них существуют </a:t>
            </a:r>
            <a:r>
              <a:rPr lang="ru-RU" sz="2400" b="1" dirty="0" smtClean="0">
                <a:latin typeface="Times New Roman" pitchFamily="18" charset="0"/>
                <a:cs typeface="Times New Roman" pitchFamily="18" charset="0"/>
              </a:rPr>
              <a:t>особые общие правила построения.</a:t>
            </a:r>
          </a:p>
          <a:p>
            <a:r>
              <a:rPr lang="ru-RU" sz="2400" dirty="0">
                <a:latin typeface="Times New Roman" pitchFamily="18" charset="0"/>
                <a:cs typeface="Times New Roman" pitchFamily="18" charset="0"/>
              </a:rPr>
              <a:t>Так, при построении любого графика важно найти такие способы изображения, которые наилучшем образом отвечают содержанию и логической природе изображаемых показателей</a:t>
            </a:r>
            <a:r>
              <a:rPr lang="ru-RU" sz="2400" dirty="0" smtClean="0">
                <a:latin typeface="Times New Roman" pitchFamily="18" charset="0"/>
                <a:cs typeface="Times New Roman" pitchFamily="18" charset="0"/>
              </a:rPr>
              <a:t>.</a:t>
            </a:r>
          </a:p>
          <a:p>
            <a:r>
              <a:rPr lang="ru-RU" sz="2400" dirty="0" smtClean="0">
                <a:latin typeface="Times New Roman" pitchFamily="18" charset="0"/>
                <a:cs typeface="Times New Roman" pitchFamily="18" charset="0"/>
              </a:rPr>
              <a:t> Важно также сказать и о том, что каждый график состоит из графического образа и вспомогательных элементов.</a:t>
            </a:r>
          </a:p>
          <a:p>
            <a:r>
              <a:rPr lang="ru-RU" sz="2400" b="1" dirty="0">
                <a:latin typeface="Times New Roman" pitchFamily="18" charset="0"/>
                <a:cs typeface="Times New Roman" pitchFamily="18" charset="0"/>
              </a:rPr>
              <a:t>Графический образ </a:t>
            </a:r>
            <a:r>
              <a:rPr lang="ru-RU" sz="2400" dirty="0">
                <a:latin typeface="Times New Roman" pitchFamily="18" charset="0"/>
                <a:cs typeface="Times New Roman" pitchFamily="18" charset="0"/>
              </a:rPr>
              <a:t>– это </a:t>
            </a:r>
            <a:r>
              <a:rPr lang="ru-RU" sz="2400" dirty="0" smtClean="0">
                <a:latin typeface="Times New Roman" pitchFamily="18" charset="0"/>
                <a:cs typeface="Times New Roman" pitchFamily="18" charset="0"/>
              </a:rPr>
              <a:t>геометрические </a:t>
            </a:r>
            <a:r>
              <a:rPr lang="ru-RU" sz="2400" dirty="0">
                <a:latin typeface="Times New Roman" pitchFamily="18" charset="0"/>
                <a:cs typeface="Times New Roman" pitchFamily="18" charset="0"/>
              </a:rPr>
              <a:t>знаки, то есть сово­купность точек, линий, фигур, с помощью которых изображаются статистические показа­тели. Важно правильно выбрать графический образ, который должен соответствовать це­ли графика и способствовать наибольшей выразительности изображаемых статистических данных. </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К вспомогательным же элементам относятся</a:t>
            </a:r>
            <a:r>
              <a:rPr lang="ru-RU" sz="2400" dirty="0">
                <a:latin typeface="Times New Roman" pitchFamily="18" charset="0"/>
                <a:cs typeface="Times New Roman" pitchFamily="18" charset="0"/>
              </a:rPr>
              <a:t>: экспликация </a:t>
            </a:r>
            <a:r>
              <a:rPr lang="ru-RU" sz="2400" dirty="0" smtClean="0">
                <a:latin typeface="Times New Roman" pitchFamily="18" charset="0"/>
                <a:cs typeface="Times New Roman" pitchFamily="18" charset="0"/>
              </a:rPr>
              <a:t>графика, пространственные ориенти­ры, масштабные ориентиры, поле </a:t>
            </a:r>
            <a:r>
              <a:rPr lang="ru-RU" sz="2400" dirty="0">
                <a:latin typeface="Times New Roman" pitchFamily="18" charset="0"/>
                <a:cs typeface="Times New Roman" pitchFamily="18" charset="0"/>
              </a:rPr>
              <a:t>графика</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Именно они делают возможным чтение графика, его понимание и использование</a:t>
            </a:r>
            <a:r>
              <a:rPr lang="ru-RU" sz="2400" dirty="0" smtClean="0">
                <a:latin typeface="Times New Roman" pitchFamily="18" charset="0"/>
                <a:cs typeface="Times New Roman" pitchFamily="18" charset="0"/>
              </a:rPr>
              <a:t>.</a:t>
            </a:r>
          </a:p>
          <a:p>
            <a:r>
              <a:rPr lang="ru-RU" sz="2400" b="1" dirty="0">
                <a:latin typeface="Times New Roman" pitchFamily="18" charset="0"/>
                <a:cs typeface="Times New Roman" pitchFamily="18" charset="0"/>
              </a:rPr>
              <a:t>Экспликация </a:t>
            </a:r>
            <a:r>
              <a:rPr lang="ru-RU" sz="2400" b="1" dirty="0" smtClean="0">
                <a:latin typeface="Times New Roman" pitchFamily="18" charset="0"/>
                <a:cs typeface="Times New Roman" pitchFamily="18" charset="0"/>
              </a:rPr>
              <a:t>графика </a:t>
            </a:r>
            <a:r>
              <a:rPr lang="ru-RU" sz="2400" dirty="0" smtClean="0">
                <a:latin typeface="Times New Roman" pitchFamily="18" charset="0"/>
                <a:cs typeface="Times New Roman" pitchFamily="18" charset="0"/>
              </a:rPr>
              <a:t>- это </a:t>
            </a:r>
            <a:r>
              <a:rPr lang="ru-RU" sz="2400" dirty="0">
                <a:latin typeface="Times New Roman" pitchFamily="18" charset="0"/>
                <a:cs typeface="Times New Roman" pitchFamily="18" charset="0"/>
              </a:rPr>
              <a:t>словесное описание его содержания. Оно включает в се­бя общий заголовок графика, подписи вдоль масштабных шкал и пояснения к отдельным частям графика</a:t>
            </a:r>
            <a:r>
              <a:rPr lang="ru-RU" sz="2400" dirty="0" smtClean="0">
                <a:latin typeface="Times New Roman" pitchFamily="18" charset="0"/>
                <a:cs typeface="Times New Roman" pitchFamily="18" charset="0"/>
              </a:rPr>
              <a:t>.</a:t>
            </a:r>
          </a:p>
          <a:p>
            <a:r>
              <a:rPr lang="ru-RU" sz="2400" dirty="0">
                <a:latin typeface="Times New Roman" pitchFamily="18" charset="0"/>
                <a:cs typeface="Times New Roman" pitchFamily="18" charset="0"/>
              </a:rPr>
              <a:t> </a:t>
            </a:r>
            <a:r>
              <a:rPr lang="ru-RU" sz="2400" b="1" dirty="0">
                <a:latin typeface="Times New Roman" pitchFamily="18" charset="0"/>
                <a:cs typeface="Times New Roman" pitchFamily="18" charset="0"/>
              </a:rPr>
              <a:t>Пространственные </a:t>
            </a:r>
            <a:r>
              <a:rPr lang="ru-RU" sz="2400" b="1" dirty="0" smtClean="0">
                <a:latin typeface="Times New Roman" pitchFamily="18" charset="0"/>
                <a:cs typeface="Times New Roman" pitchFamily="18" charset="0"/>
              </a:rPr>
              <a:t>ориентиры </a:t>
            </a:r>
            <a:r>
              <a:rPr lang="ru-RU" sz="2400" dirty="0" smtClean="0">
                <a:latin typeface="Times New Roman" pitchFamily="18" charset="0"/>
                <a:cs typeface="Times New Roman" pitchFamily="18" charset="0"/>
              </a:rPr>
              <a:t>графика</a:t>
            </a:r>
            <a:r>
              <a:rPr lang="ru-RU" sz="2400" b="1"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задаются в виде системы координатных сеток. </a:t>
            </a:r>
          </a:p>
          <a:p>
            <a:r>
              <a:rPr lang="ru-RU" sz="2400" b="1" dirty="0">
                <a:latin typeface="Times New Roman" pitchFamily="18" charset="0"/>
                <a:cs typeface="Times New Roman" pitchFamily="18" charset="0"/>
              </a:rPr>
              <a:t>Масштабные </a:t>
            </a:r>
            <a:r>
              <a:rPr lang="ru-RU" sz="2400" b="1" dirty="0" smtClean="0">
                <a:latin typeface="Times New Roman" pitchFamily="18" charset="0"/>
                <a:cs typeface="Times New Roman" pitchFamily="18" charset="0"/>
              </a:rPr>
              <a:t>ориентиры </a:t>
            </a:r>
            <a:r>
              <a:rPr lang="ru-RU" sz="2400" dirty="0" smtClean="0">
                <a:latin typeface="Times New Roman" pitchFamily="18" charset="0"/>
                <a:cs typeface="Times New Roman" pitchFamily="18" charset="0"/>
              </a:rPr>
              <a:t>статистического </a:t>
            </a:r>
            <a:r>
              <a:rPr lang="ru-RU" sz="2400" dirty="0">
                <a:latin typeface="Times New Roman" pitchFamily="18" charset="0"/>
                <a:cs typeface="Times New Roman" pitchFamily="18" charset="0"/>
              </a:rPr>
              <a:t>графика определяются масштабом и системой масштабных шкал. </a:t>
            </a:r>
            <a:r>
              <a:rPr lang="ru-RU" sz="2400" dirty="0" smtClean="0">
                <a:latin typeface="Times New Roman" pitchFamily="18" charset="0"/>
                <a:cs typeface="Times New Roman" pitchFamily="18" charset="0"/>
              </a:rPr>
              <a:t>Масштаб статистического </a:t>
            </a:r>
            <a:r>
              <a:rPr lang="ru-RU" sz="2400" dirty="0">
                <a:latin typeface="Times New Roman" pitchFamily="18" charset="0"/>
                <a:cs typeface="Times New Roman" pitchFamily="18" charset="0"/>
              </a:rPr>
              <a:t>графика - это мера перевода чи­словой величины в графическую. </a:t>
            </a:r>
            <a:endParaRPr lang="ru-RU" sz="2400" dirty="0" smtClean="0">
              <a:latin typeface="Times New Roman" pitchFamily="18" charset="0"/>
              <a:cs typeface="Times New Roman" pitchFamily="18" charset="0"/>
            </a:endParaRPr>
          </a:p>
          <a:p>
            <a:r>
              <a:rPr lang="ru-RU" sz="2400" dirty="0">
                <a:latin typeface="Times New Roman" pitchFamily="18" charset="0"/>
                <a:cs typeface="Times New Roman" pitchFamily="18" charset="0"/>
              </a:rPr>
              <a:t> </a:t>
            </a:r>
            <a:r>
              <a:rPr lang="ru-RU" sz="2400" b="1" dirty="0">
                <a:latin typeface="Times New Roman" pitchFamily="18" charset="0"/>
                <a:cs typeface="Times New Roman" pitchFamily="18" charset="0"/>
              </a:rPr>
              <a:t>Масштабной </a:t>
            </a:r>
            <a:r>
              <a:rPr lang="ru-RU" sz="2400" b="1" dirty="0" smtClean="0">
                <a:latin typeface="Times New Roman" pitchFamily="18" charset="0"/>
                <a:cs typeface="Times New Roman" pitchFamily="18" charset="0"/>
              </a:rPr>
              <a:t>шкалой </a:t>
            </a:r>
            <a:r>
              <a:rPr lang="ru-RU" sz="2400" dirty="0" smtClean="0">
                <a:latin typeface="Times New Roman" pitchFamily="18" charset="0"/>
                <a:cs typeface="Times New Roman" pitchFamily="18" charset="0"/>
              </a:rPr>
              <a:t>же называется </a:t>
            </a:r>
            <a:r>
              <a:rPr lang="ru-RU" sz="2400" dirty="0">
                <a:latin typeface="Times New Roman" pitchFamily="18" charset="0"/>
                <a:cs typeface="Times New Roman" pitchFamily="18" charset="0"/>
              </a:rPr>
              <a:t>линия, отдельные точки которой могут быть прочита­ны как определённые числа. Шкала имеет большое значение в графике. </a:t>
            </a:r>
            <a:endParaRPr lang="ru-RU" sz="2400" dirty="0" smtClean="0">
              <a:latin typeface="Times New Roman" pitchFamily="18" charset="0"/>
              <a:cs typeface="Times New Roman" pitchFamily="18" charset="0"/>
            </a:endParaRPr>
          </a:p>
          <a:p>
            <a:pPr marL="0" indent="0">
              <a:buNone/>
            </a:pPr>
            <a:r>
              <a:rPr lang="ru-RU" sz="2400" dirty="0" smtClean="0">
                <a:latin typeface="Times New Roman" pitchFamily="18" charset="0"/>
                <a:cs typeface="Times New Roman" pitchFamily="18" charset="0"/>
              </a:rPr>
              <a:t>    </a:t>
            </a:r>
          </a:p>
          <a:p>
            <a:pPr marL="0" indent="0">
              <a:buNone/>
            </a:pP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5498589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928992" cy="720080"/>
          </a:xfrm>
        </p:spPr>
        <p:txBody>
          <a:bodyPr>
            <a:normAutofit/>
          </a:bodyPr>
          <a:lstStyle/>
          <a:p>
            <a:r>
              <a:rPr lang="ru-RU" sz="2800" b="1" dirty="0" smtClean="0">
                <a:latin typeface="Times New Roman" pitchFamily="18" charset="0"/>
                <a:cs typeface="Times New Roman" pitchFamily="18" charset="0"/>
              </a:rPr>
              <a:t>Список использованной литературы.</a:t>
            </a:r>
            <a:endParaRPr lang="ru-RU" sz="2800" b="1" dirty="0">
              <a:latin typeface="Times New Roman" pitchFamily="18" charset="0"/>
              <a:cs typeface="Times New Roman" pitchFamily="18" charset="0"/>
            </a:endParaRPr>
          </a:p>
        </p:txBody>
      </p:sp>
      <p:sp>
        <p:nvSpPr>
          <p:cNvPr id="3" name="Объект 2"/>
          <p:cNvSpPr>
            <a:spLocks noGrp="1"/>
          </p:cNvSpPr>
          <p:nvPr>
            <p:ph idx="1"/>
          </p:nvPr>
        </p:nvSpPr>
        <p:spPr>
          <a:xfrm>
            <a:off x="251520" y="836712"/>
            <a:ext cx="8712968" cy="5688632"/>
          </a:xfrm>
        </p:spPr>
        <p:txBody>
          <a:bodyPr>
            <a:normAutofit/>
          </a:bodyPr>
          <a:lstStyle/>
          <a:p>
            <a:pPr>
              <a:buFont typeface="Wingdings" pitchFamily="2" charset="2"/>
              <a:buChar char="v"/>
            </a:pPr>
            <a:r>
              <a:rPr lang="ru-RU" sz="2400" dirty="0" smtClean="0">
                <a:latin typeface="Times New Roman" pitchFamily="18" charset="0"/>
                <a:cs typeface="Times New Roman" pitchFamily="18" charset="0"/>
              </a:rPr>
              <a:t>Теория </a:t>
            </a:r>
            <a:r>
              <a:rPr lang="ru-RU" sz="2400" dirty="0">
                <a:latin typeface="Times New Roman" pitchFamily="18" charset="0"/>
                <a:cs typeface="Times New Roman" pitchFamily="18" charset="0"/>
              </a:rPr>
              <a:t>статистики / Под редакцией Р. А. </a:t>
            </a:r>
            <a:r>
              <a:rPr lang="ru-RU" sz="2400" dirty="0" err="1">
                <a:latin typeface="Times New Roman" pitchFamily="18" charset="0"/>
                <a:cs typeface="Times New Roman" pitchFamily="18" charset="0"/>
              </a:rPr>
              <a:t>Шмойловой</a:t>
            </a:r>
            <a:r>
              <a:rPr lang="ru-RU" sz="2400" dirty="0">
                <a:latin typeface="Times New Roman" pitchFamily="18" charset="0"/>
                <a:cs typeface="Times New Roman" pitchFamily="18" charset="0"/>
              </a:rPr>
              <a:t>. 4-е изд. М., 2005. С. 150-83</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Р. А. </a:t>
            </a:r>
            <a:r>
              <a:rPr lang="ru-RU" sz="2400" dirty="0" smtClean="0">
                <a:latin typeface="Times New Roman" pitchFamily="18" charset="0"/>
                <a:cs typeface="Times New Roman" pitchFamily="18" charset="0"/>
              </a:rPr>
              <a:t>Шмойлова</a:t>
            </a:r>
            <a:r>
              <a:rPr lang="ru-RU" sz="2400" dirty="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Font typeface="Wingdings" pitchFamily="2" charset="2"/>
              <a:buChar char="v"/>
            </a:pPr>
            <a:endParaRPr lang="ru-RU" sz="2400" dirty="0">
              <a:latin typeface="Times New Roman" pitchFamily="18" charset="0"/>
              <a:cs typeface="Times New Roman" pitchFamily="18" charset="0"/>
            </a:endParaRPr>
          </a:p>
          <a:p>
            <a:pPr>
              <a:buFont typeface="Wingdings" pitchFamily="2" charset="2"/>
              <a:buChar char="v"/>
            </a:pPr>
            <a:r>
              <a:rPr lang="ru-RU" sz="2400" dirty="0" smtClean="0">
                <a:latin typeface="Times New Roman" pitchFamily="18" charset="0"/>
                <a:cs typeface="Times New Roman" pitchFamily="18" charset="0"/>
              </a:rPr>
              <a:t>Лит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Герчук</a:t>
            </a:r>
            <a:r>
              <a:rPr lang="ru-RU" sz="2400" dirty="0">
                <a:latin typeface="Times New Roman" pitchFamily="18" charset="0"/>
                <a:cs typeface="Times New Roman" pitchFamily="18" charset="0"/>
              </a:rPr>
              <a:t> Я. П. Графические методы в статистике. М., </a:t>
            </a:r>
            <a:r>
              <a:rPr lang="ru-RU" sz="2400" dirty="0" smtClean="0">
                <a:latin typeface="Times New Roman" pitchFamily="18" charset="0"/>
                <a:cs typeface="Times New Roman" pitchFamily="18" charset="0"/>
              </a:rPr>
              <a:t>1968;</a:t>
            </a:r>
          </a:p>
          <a:p>
            <a:pPr marL="0" indent="0">
              <a:buNone/>
            </a:pPr>
            <a:endParaRPr lang="ru-RU" sz="2400" dirty="0" smtClean="0">
              <a:latin typeface="Times New Roman" pitchFamily="18" charset="0"/>
              <a:cs typeface="Times New Roman" pitchFamily="18" charset="0"/>
            </a:endParaRPr>
          </a:p>
          <a:p>
            <a:pPr>
              <a:buFont typeface="Wingdings" pitchFamily="2" charset="2"/>
              <a:buChar char="v"/>
            </a:pPr>
            <a:r>
              <a:rPr lang="ru-RU" sz="2400" dirty="0" err="1" smtClean="0">
                <a:latin typeface="Times New Roman" pitchFamily="18" charset="0"/>
                <a:cs typeface="Times New Roman" pitchFamily="18" charset="0"/>
              </a:rPr>
              <a:t>Фалин</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Г., </a:t>
            </a:r>
            <a:r>
              <a:rPr lang="ru-RU" sz="2400" dirty="0" err="1">
                <a:latin typeface="Times New Roman" pitchFamily="18" charset="0"/>
                <a:cs typeface="Times New Roman" pitchFamily="18" charset="0"/>
              </a:rPr>
              <a:t>Фалин</a:t>
            </a:r>
            <a:r>
              <a:rPr lang="ru-RU" sz="2400" dirty="0">
                <a:latin typeface="Times New Roman" pitchFamily="18" charset="0"/>
                <a:cs typeface="Times New Roman" pitchFamily="18" charset="0"/>
              </a:rPr>
              <a:t> А. О мерах положения числового набора. // Математика,   –  2011. №14,  с. 31 – 35. </a:t>
            </a:r>
            <a:r>
              <a:rPr lang="ru-RU" sz="2400" dirty="0" smtClean="0">
                <a:latin typeface="Times New Roman" pitchFamily="18" charset="0"/>
                <a:cs typeface="Times New Roman" pitchFamily="18" charset="0"/>
              </a:rPr>
              <a:t>;</a:t>
            </a:r>
          </a:p>
          <a:p>
            <a:pPr marL="0" indent="0">
              <a:buNone/>
            </a:pPr>
            <a:endParaRPr lang="ru-RU" sz="2400" dirty="0">
              <a:latin typeface="Times New Roman" pitchFamily="18" charset="0"/>
              <a:cs typeface="Times New Roman" pitchFamily="18" charset="0"/>
            </a:endParaRPr>
          </a:p>
          <a:p>
            <a:pPr>
              <a:buFont typeface="Wingdings" pitchFamily="2" charset="2"/>
              <a:buChar char="v"/>
            </a:pPr>
            <a:r>
              <a:rPr lang="ru-RU" sz="2400" dirty="0" smtClean="0">
                <a:latin typeface="Times New Roman" pitchFamily="18" charset="0"/>
                <a:cs typeface="Times New Roman" pitchFamily="18" charset="0"/>
              </a:rPr>
              <a:t>Алгебра</a:t>
            </a:r>
            <a:r>
              <a:rPr lang="ru-RU" sz="2400" dirty="0">
                <a:latin typeface="Times New Roman" pitchFamily="18" charset="0"/>
                <a:cs typeface="Times New Roman" pitchFamily="18" charset="0"/>
              </a:rPr>
              <a:t>. Элементы статистики и теории вероятности 7-9кл Макарычев Ю.Н, </a:t>
            </a:r>
            <a:r>
              <a:rPr lang="ru-RU" sz="2400" dirty="0" err="1">
                <a:latin typeface="Times New Roman" pitchFamily="18" charset="0"/>
                <a:cs typeface="Times New Roman" pitchFamily="18" charset="0"/>
              </a:rPr>
              <a:t>Миндюк</a:t>
            </a:r>
            <a:r>
              <a:rPr lang="ru-RU" sz="2400" dirty="0">
                <a:latin typeface="Times New Roman" pitchFamily="18" charset="0"/>
                <a:cs typeface="Times New Roman" pitchFamily="18" charset="0"/>
              </a:rPr>
              <a:t> Н.Г 2005  78с</a:t>
            </a:r>
            <a:r>
              <a:rPr lang="ru-RU" sz="24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13011482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5204</TotalTime>
  <Words>1796</Words>
  <Application>Microsoft Office PowerPoint</Application>
  <PresentationFormat>Экран (4:3)</PresentationFormat>
  <Paragraphs>67</Paragraphs>
  <Slides>12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Изящная</vt:lpstr>
      <vt:lpstr>Графическое представление результатов обработки статистических данных.</vt:lpstr>
      <vt:lpstr>Роль и значение графического метода в статистике.</vt:lpstr>
      <vt:lpstr>Обработка и представление статистических результатов.</vt:lpstr>
      <vt:lpstr>Виды статистических графиков.</vt:lpstr>
      <vt:lpstr>Виды статистических графиков.</vt:lpstr>
      <vt:lpstr>Виды статистических графиков.</vt:lpstr>
      <vt:lpstr>Виды статистических графиков.</vt:lpstr>
      <vt:lpstr>Виды статистических графиков.</vt:lpstr>
      <vt:lpstr>Виды статистических графиков.</vt:lpstr>
      <vt:lpstr>Виды статистических графиков.</vt:lpstr>
      <vt:lpstr>Общие правила построения графического изображения.</vt:lpstr>
      <vt:lpstr>Список использованной литературы.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Графическое представление результатов обработки статистических данных.</dc:title>
  <dc:creator>Николай</dc:creator>
  <cp:lastModifiedBy>Николай</cp:lastModifiedBy>
  <cp:revision>33</cp:revision>
  <dcterms:created xsi:type="dcterms:W3CDTF">2017-12-09T08:59:24Z</dcterms:created>
  <dcterms:modified xsi:type="dcterms:W3CDTF">2017-12-12T23:54:19Z</dcterms:modified>
</cp:coreProperties>
</file>