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56" r:id="rId3"/>
    <p:sldId id="266" r:id="rId4"/>
    <p:sldId id="257" r:id="rId5"/>
    <p:sldId id="258" r:id="rId6"/>
    <p:sldId id="259" r:id="rId7"/>
    <p:sldId id="267" r:id="rId8"/>
    <p:sldId id="260" r:id="rId9"/>
    <p:sldId id="268" r:id="rId10"/>
    <p:sldId id="269" r:id="rId11"/>
    <p:sldId id="261" r:id="rId12"/>
    <p:sldId id="270" r:id="rId13"/>
    <p:sldId id="273" r:id="rId14"/>
    <p:sldId id="263" r:id="rId15"/>
    <p:sldId id="271" r:id="rId16"/>
    <p:sldId id="275" r:id="rId17"/>
    <p:sldId id="274" r:id="rId18"/>
    <p:sldId id="272" r:id="rId19"/>
    <p:sldId id="279" r:id="rId20"/>
    <p:sldId id="278" r:id="rId21"/>
    <p:sldId id="276" r:id="rId22"/>
    <p:sldId id="277" r:id="rId23"/>
  </p:sldIdLst>
  <p:sldSz cx="10080625" cy="7559675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410" y="72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Ctr="0" compatLnSpc="0"/>
          <a:lstStyle/>
          <a:p>
            <a:pPr marL="0" marR="0" lvl="0" indent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 cap="none">
              <a:ln>
                <a:noFill/>
              </a:ln>
              <a:latin typeface="Liberation Sans" pitchFamily="18"/>
              <a:ea typeface="Segoe UI" pitchFamily="2"/>
              <a:cs typeface="Tahoma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Ctr="0" compatLnSpc="0"/>
          <a:lstStyle/>
          <a:p>
            <a:pPr marL="0" marR="0" lvl="0" indent="0" algn="r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 cap="none">
              <a:ln>
                <a:noFill/>
              </a:ln>
              <a:latin typeface="Liberation Sans" pitchFamily="18"/>
              <a:ea typeface="Segoe UI" pitchFamily="2"/>
              <a:cs typeface="Tahoma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="b" anchorCtr="0" compatLnSpc="0"/>
          <a:lstStyle/>
          <a:p>
            <a:pPr marL="0" marR="0" lvl="0" indent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 cap="none">
              <a:ln>
                <a:noFill/>
              </a:ln>
              <a:latin typeface="Liberation Sans" pitchFamily="18"/>
              <a:ea typeface="Segoe UI" pitchFamily="2"/>
              <a:cs typeface="Tahoma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="b" anchorCtr="0" compatLnSpc="0"/>
          <a:lstStyle/>
          <a:p>
            <a:pPr marL="0" marR="0" lvl="0" indent="0" algn="r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327A92A1-58BE-49BA-9E6A-0EC6721F5304}" type="slidenum">
              <a:t>‹#›</a:t>
            </a:fld>
            <a:endParaRPr lang="ru-RU" sz="1400" b="0" i="0" u="none" strike="noStrike" kern="1200" cap="none">
              <a:ln>
                <a:noFill/>
              </a:ln>
              <a:latin typeface="Liberation Sans" pitchFamily="18"/>
              <a:ea typeface="Segoe UI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052992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4C9A0E4D-C76F-474B-8EA1-EC465A37873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074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hangingPunct="0">
      <a:tabLst/>
      <a:defRPr lang="ru-RU" sz="2000" b="0" i="0" u="none" strike="noStrike" kern="1200" cap="none">
        <a:ln>
          <a:noFill/>
        </a:ln>
        <a:highlight>
          <a:srgbClr val="FFFFFF"/>
        </a:highlight>
        <a:latin typeface="Liberation Sans" pitchFamily="18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8075" y="814388"/>
            <a:ext cx="5346700" cy="4010025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69307F7-1749-4B31-890D-0B80F4371C6C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11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4E6D01C-E969-4BD2-9B23-51E90116969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29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F814FA6-486E-4199-8E12-2684CB983B7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6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3238" y="4056063"/>
            <a:ext cx="4459287" cy="2097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14925" y="4056063"/>
            <a:ext cx="4460875" cy="2097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7B3E2CD-EEBA-47A6-BC72-CD57639927D7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91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6E9142-31AA-41E1-BD0C-9AFC56D56F15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CEEFC28-7B91-49E2-A416-E625F5620FE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03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884899C-040C-4CBD-B2A1-9B2B5DDFC5E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89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F7E883F-9F44-40EC-A708-E29B2AFBA72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46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D3AA9BD-0483-498F-8E16-AA343ABF92A5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69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CF15BD0-8394-43DE-B41B-E05740C2640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69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341563"/>
            <a:ext cx="2393950" cy="38115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2341563"/>
            <a:ext cx="7029450" cy="38115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4491786-2812-424F-9A77-50D5D6B382CA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30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E757CD1-6687-401E-904D-8599001B7CF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94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8566C3F-6FB0-4B27-947A-7BB2A008D7A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8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A1AC12C-5F12-4927-B0D2-9F1FA9570FF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021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CFBAE89-03BB-4BB7-8A52-19A868466B9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74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6280AD8-E66A-4733-8534-C20E054341D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62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2FD001B-E81C-4202-B930-03016222EC0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67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8DBC846-93EB-487F-95D7-20B4A456ECC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18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BF4D65A-4061-4FAB-BD9C-9CCE6DCA5783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0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FE51EFD-BBDE-42CD-9440-533FBD004BC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37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D09518D-D23D-477A-B648-C706E904516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99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3C536A1-AEE6-4827-BA0A-050E620E2ECC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69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/>
          <a:stretch>
            <a:fillRect/>
          </a:stretch>
        </p:blipFill>
        <p:spPr>
          <a:xfrm>
            <a:off x="0" y="5806440"/>
            <a:ext cx="10079640" cy="17542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 txBox="1">
            <a:spLocks noGrp="1"/>
          </p:cNvSpPr>
          <p:nvPr>
            <p:ph type="title"/>
          </p:nvPr>
        </p:nvSpPr>
        <p:spPr>
          <a:xfrm>
            <a:off x="0" y="234108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1"/>
          </p:nvPr>
        </p:nvSpPr>
        <p:spPr>
          <a:xfrm>
            <a:off x="503999" y="4056120"/>
            <a:ext cx="9071640" cy="20973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None/>
              <a:defRPr lang="ru-RU" sz="32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defPPr>
            <a:lvl1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32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1pPr>
            <a:lvl2pPr marL="864000" lvl="1" indent="-324000">
              <a:spcBef>
                <a:spcPts val="1134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8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2pPr>
            <a:lvl3pPr marL="1295999" lvl="2" indent="-288000">
              <a:spcBef>
                <a:spcPts val="850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4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3pPr>
            <a:lvl4pPr marL="1728000" lvl="3" indent="-216000">
              <a:spcBef>
                <a:spcPts val="567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4pPr>
            <a:lvl5pPr marL="2160000" lvl="4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5pPr>
            <a:lvl6pPr marL="2592000" lvl="5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6pPr>
            <a:lvl7pPr marL="3024000" lvl="6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7pPr>
            <a:lvl8pPr marL="3456000" lvl="7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8pPr>
            <a:lvl9pPr marL="3887999" lvl="8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DD741E18-61A8-4280-B7E8-A15FB7D4A5A9}" type="slidenum"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hangingPunct="0">
        <a:tabLst/>
        <a:defRPr lang="ru-RU" sz="4400" b="0" i="0" u="none" strike="noStrike" kern="1200" cap="none">
          <a:ln>
            <a:noFill/>
          </a:ln>
          <a:solidFill>
            <a:srgbClr val="006699"/>
          </a:solidFill>
          <a:highlight>
            <a:scrgbClr r="0" g="0" b="0">
              <a:alpha val="0"/>
            </a:scrgbClr>
          </a:highlight>
          <a:latin typeface="Liberation Sans" pitchFamily="18"/>
        </a:defRPr>
      </a:lvl1pPr>
    </p:titleStyle>
    <p:bodyStyle>
      <a:lvl1pPr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/>
          <p:cNvSpPr/>
          <p:nvPr/>
        </p:nvSpPr>
        <p:spPr>
          <a:xfrm>
            <a:off x="0" y="0"/>
            <a:ext cx="10076760" cy="94175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gradFill>
            <a:gsLst>
              <a:gs pos="0">
                <a:srgbClr val="DFF2FC"/>
              </a:gs>
              <a:gs pos="100000">
                <a:srgbClr val="009BDD"/>
              </a:gs>
            </a:gsLst>
            <a:lin ang="10800000"/>
          </a:gradFill>
          <a:ln>
            <a:noFill/>
            <a:prstDash val="solid"/>
          </a:ln>
        </p:spPr>
        <p:txBody>
          <a:bodyPr lIns="0" tIns="0" rIns="0" bIns="0" anchor="ctr" anchorCtr="0"/>
          <a:lstStyle/>
          <a:p>
            <a:pPr lvl="0" hangingPunct="0">
              <a:buNone/>
              <a:tabLst/>
            </a:pPr>
            <a:endParaRPr lang="ru-RU" sz="2400" kern="1200"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0" y="6620400"/>
            <a:ext cx="10076760" cy="94175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gradFill>
            <a:gsLst>
              <a:gs pos="0">
                <a:srgbClr val="DFF2FC"/>
              </a:gs>
              <a:gs pos="100000">
                <a:srgbClr val="009BDD"/>
              </a:gs>
            </a:gsLst>
            <a:lin ang="10800000"/>
          </a:gradFill>
          <a:ln>
            <a:noFill/>
            <a:prstDash val="solid"/>
          </a:ln>
        </p:spPr>
        <p:txBody>
          <a:bodyPr lIns="0" tIns="0" rIns="0" bIns="0" anchor="ctr" anchorCtr="0"/>
          <a:lstStyle/>
          <a:p>
            <a:pPr lvl="0" hangingPunct="0">
              <a:buNone/>
              <a:tabLst/>
            </a:pPr>
            <a:endParaRPr lang="ru-RU" sz="2400" kern="1200"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637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ru-RU"/>
          </a:p>
        </p:txBody>
      </p:sp>
      <p:sp>
        <p:nvSpPr>
          <p:cNvPr id="5" name="Текст 4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None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defPPr>
            <a:lvl1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1pPr>
            <a:lvl2pPr marL="864000" lvl="1" indent="-324000">
              <a:spcBef>
                <a:spcPts val="1134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8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2pPr>
            <a:lvl3pPr marL="1295999" lvl="2" indent="-288000">
              <a:spcBef>
                <a:spcPts val="850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4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3pPr>
            <a:lvl4pPr marL="1728000" lvl="3" indent="-216000">
              <a:spcBef>
                <a:spcPts val="567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4pPr>
            <a:lvl5pPr marL="2160000" lvl="4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5pPr>
            <a:lvl6pPr marL="2592000" lvl="5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6pPr>
            <a:lvl7pPr marL="3024000" lvl="6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7pPr>
            <a:lvl8pPr marL="3456000" lvl="7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8pPr>
            <a:lvl9pPr marL="3887999" lvl="8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ижний колонтитул 6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8" name="Номер слайда 7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46189806-D6ED-49BA-8D1C-3298496D6321}" type="slidenum"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hangingPunct="0">
        <a:tabLst/>
        <a:defRPr lang="ru-RU" sz="4400" b="0" i="0" u="none" strike="noStrike" kern="1200" cap="none">
          <a:ln>
            <a:noFill/>
          </a:ln>
          <a:solidFill>
            <a:srgbClr val="FFFFFF"/>
          </a:solidFill>
          <a:highlight>
            <a:scrgbClr r="0" g="0" b="0">
              <a:alpha val="0"/>
            </a:scrgbClr>
          </a:highlight>
          <a:latin typeface="Liberation Sans" pitchFamily="18"/>
        </a:defRPr>
      </a:lvl1pPr>
    </p:titleStyle>
    <p:bodyStyle>
      <a:lvl1pPr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>
          <a:ln>
            <a:noFill/>
          </a:ln>
          <a:solidFill>
            <a:srgbClr val="0066CC"/>
          </a:solidFill>
          <a:highlight>
            <a:scrgbClr r="0" g="0" b="0">
              <a:alpha val="0"/>
            </a:scrgbClr>
          </a:highlight>
          <a:latin typeface="Liberation Sans" pitchFamily="18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432359" y="2376000"/>
            <a:ext cx="9071640" cy="126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>
                <a:cs typeface="Tahoma" pitchFamily="2"/>
              </a:rPr>
              <a:t>Строение речевой системы</a:t>
            </a:r>
          </a:p>
        </p:txBody>
      </p:sp>
      <p:sp>
        <p:nvSpPr>
          <p:cNvPr id="3" name="TextBox 2"/>
          <p:cNvSpPr txBox="1"/>
          <p:nvPr/>
        </p:nvSpPr>
        <p:spPr>
          <a:xfrm flipH="1">
            <a:off x="9635040" y="4349880"/>
            <a:ext cx="45719" cy="887251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Ctr="0" compatLnSpc="0">
            <a:spAutoFit/>
          </a:bodyPr>
          <a:lstStyle/>
          <a:p>
            <a:pPr marL="0" marR="0" lvl="0" indent="0" algn="r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3465A4"/>
                </a:solidFill>
              </a:defRPr>
            </a:pPr>
            <a:r>
              <a:rPr lang="ru-RU" sz="1800" b="0" i="0" u="none" strike="noStrike" kern="1200" cap="none" dirty="0" smtClean="0">
                <a:ln>
                  <a:noFill/>
                </a:ln>
                <a:solidFill>
                  <a:srgbClr val="3465A4"/>
                </a:solidFill>
                <a:latin typeface="Liberation Sans" pitchFamily="18"/>
                <a:ea typeface="Segoe UI" pitchFamily="2"/>
                <a:cs typeface="Tahoma" pitchFamily="2"/>
              </a:rPr>
              <a:t>.</a:t>
            </a:r>
            <a:r>
              <a:rPr lang="ru-RU" sz="1800" b="0" i="0" u="none" strike="noStrike" kern="1200" cap="none" dirty="0">
                <a:ln>
                  <a:noFill/>
                </a:ln>
                <a:solidFill>
                  <a:srgbClr val="3465A4"/>
                </a:solidFill>
                <a:latin typeface="Liberation Sans" pitchFamily="18"/>
                <a:ea typeface="Segoe UI" pitchFamily="2"/>
                <a:cs typeface="Tahoma" pitchFamily="2"/>
              </a:rPr>
              <a:t/>
            </a:r>
            <a:br>
              <a:rPr lang="ru-RU" sz="1800" b="0" i="0" u="none" strike="noStrike" kern="1200" cap="none" dirty="0">
                <a:ln>
                  <a:noFill/>
                </a:ln>
                <a:solidFill>
                  <a:srgbClr val="3465A4"/>
                </a:solidFill>
                <a:latin typeface="Liberation Sans" pitchFamily="18"/>
                <a:ea typeface="Segoe UI" pitchFamily="2"/>
                <a:cs typeface="Tahoma" pitchFamily="2"/>
              </a:rPr>
            </a:br>
            <a:endParaRPr lang="ru-RU" sz="1800" b="0" i="0" u="none" strike="noStrike" kern="1200" cap="none" dirty="0">
              <a:ln>
                <a:noFill/>
              </a:ln>
              <a:solidFill>
                <a:srgbClr val="3465A4"/>
              </a:solidFill>
              <a:latin typeface="Liberation Sans" pitchFamily="18"/>
              <a:ea typeface="Segoe UI" pitchFamily="2"/>
              <a:cs typeface="Tahoma" pitchFamily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bagazhznaniy.ru/wp-content/uploads/2013/04/stroenie-organov-duhaniy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0" y="467469"/>
            <a:ext cx="7848872" cy="5760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904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503999" y="154440"/>
            <a:ext cx="9071640" cy="637560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just">
              <a:spcAft>
                <a:spcPts val="1001"/>
              </a:spcAft>
              <a:buNone/>
            </a:pPr>
            <a:r>
              <a:rPr lang="ru-RU" sz="4000" dirty="0" smtClean="0">
                <a:latin typeface="Times New Roman" pitchFamily="18"/>
                <a:cs typeface="Times New Roman" pitchFamily="18"/>
              </a:rPr>
              <a:t>  </a:t>
            </a:r>
            <a:r>
              <a:rPr lang="ru-RU" sz="4000" dirty="0">
                <a:latin typeface="Times New Roman" pitchFamily="18"/>
                <a:cs typeface="Times New Roman" pitchFamily="18"/>
              </a:rPr>
              <a:t>Строение речевой системы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360000" y="1872000"/>
            <a:ext cx="4608000" cy="3736440"/>
          </a:xfrm>
        </p:spPr>
        <p:txBody>
          <a:bodyPr/>
          <a:lstStyle>
            <a:def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None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defPPr>
            <a:lvl1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1pPr>
            <a:lvl2pPr marL="864000" lvl="1" indent="-324000">
              <a:spcBef>
                <a:spcPts val="1134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8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2pPr>
            <a:lvl3pPr marL="1295999" lvl="2" indent="-288000">
              <a:spcBef>
                <a:spcPts val="850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4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3pPr>
            <a:lvl4pPr marL="1728000" lvl="3" indent="-216000">
              <a:spcBef>
                <a:spcPts val="567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4pPr>
            <a:lvl5pPr marL="2160000" lvl="4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5pPr>
            <a:lvl6pPr marL="2592000" lvl="5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6pPr>
            <a:lvl7pPr marL="3024000" lvl="6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7pPr>
            <a:lvl8pPr marL="3456000" lvl="7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8pPr>
            <a:lvl9pPr marL="3887999" lvl="8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9pPr>
          </a:lstStyle>
          <a:p>
            <a:pPr marL="0" lvl="0" indent="0" algn="l">
              <a:spcBef>
                <a:spcPts val="0"/>
              </a:spcBef>
              <a:spcAft>
                <a:spcPts val="1001"/>
              </a:spcAft>
              <a:buNone/>
            </a:pPr>
            <a:r>
              <a:rPr lang="ru-RU" sz="2600" b="1" i="1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Речевой аппарат</a:t>
            </a:r>
            <a:r>
              <a:rPr lang="ru-RU" sz="26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состоит из двух тесно связанных между собой частей: </a:t>
            </a:r>
            <a:r>
              <a:rPr lang="ru-RU" sz="2600" i="1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центрального</a:t>
            </a:r>
            <a:r>
              <a:rPr lang="ru-RU" sz="26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(регулирующего) речевого аппарата и </a:t>
            </a:r>
            <a:r>
              <a:rPr lang="ru-RU" sz="2600" i="1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периферического</a:t>
            </a:r>
            <a:r>
              <a:rPr lang="ru-RU" sz="26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(исполняющего) речевого аппарата.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824000" y="1152000"/>
            <a:ext cx="4838400" cy="518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216000" y="154440"/>
            <a:ext cx="6983999" cy="6375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4000">
                <a:latin typeface="Times New Roman" pitchFamily="18"/>
                <a:cs typeface="Times New Roman" pitchFamily="18"/>
              </a:rPr>
              <a:t>I.  Строение речевой системы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8" y="1403573"/>
            <a:ext cx="9216833" cy="4688347"/>
          </a:xfrm>
        </p:spPr>
        <p:txBody>
          <a:bodyPr/>
          <a:lstStyle>
            <a:def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None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defPPr>
            <a:lvl1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1pPr>
            <a:lvl2pPr marL="864000" lvl="1" indent="-324000">
              <a:spcBef>
                <a:spcPts val="1134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8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2pPr>
            <a:lvl3pPr marL="1295999" lvl="2" indent="-288000">
              <a:spcBef>
                <a:spcPts val="850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4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3pPr>
            <a:lvl4pPr marL="1728000" lvl="3" indent="-216000">
              <a:spcBef>
                <a:spcPts val="567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4pPr>
            <a:lvl5pPr marL="2160000" lvl="4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5pPr>
            <a:lvl6pPr marL="2592000" lvl="5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6pPr>
            <a:lvl7pPr marL="3024000" lvl="6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7pPr>
            <a:lvl8pPr marL="3456000" lvl="7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8pPr>
            <a:lvl9pPr marL="3887999" lvl="8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9pPr>
          </a:lstStyle>
          <a:p>
            <a:pPr marL="0" marR="190440" lvl="0" indent="0">
              <a:spcBef>
                <a:spcPts val="901"/>
              </a:spcBef>
              <a:spcAft>
                <a:spcPts val="700"/>
              </a:spcAft>
              <a:buNone/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Центральный речевой аппарат</a:t>
            </a: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находится в головном мозге. Он состоит из:</a:t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- коры головного мозга (преимущественно левого полушария)</a:t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- подкорковых узлов</a:t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- проводящих путей</a:t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- ядер ствола (прежде всего продолговатого мозга)</a:t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- нервов, идущих к дыхательным, голосовым и артикуляторным мышцам.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-576000" y="154440"/>
            <a:ext cx="8568000" cy="6375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4000">
                <a:latin typeface="Times New Roman" pitchFamily="18"/>
                <a:cs typeface="Times New Roman" pitchFamily="18"/>
              </a:rPr>
              <a:t>I.  Строение речевой системы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28000"/>
            <a:ext cx="9071640" cy="4384440"/>
          </a:xfrm>
        </p:spPr>
        <p:txBody>
          <a:bodyPr/>
          <a:lstStyle>
            <a:def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None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defPPr>
            <a:lvl1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1pPr>
            <a:lvl2pPr marL="864000" lvl="1" indent="-324000">
              <a:spcBef>
                <a:spcPts val="1134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8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2pPr>
            <a:lvl3pPr marL="1295999" lvl="2" indent="-288000">
              <a:spcBef>
                <a:spcPts val="850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4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3pPr>
            <a:lvl4pPr marL="1728000" lvl="3" indent="-216000">
              <a:spcBef>
                <a:spcPts val="567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4pPr>
            <a:lvl5pPr marL="2160000" lvl="4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5pPr>
            <a:lvl6pPr marL="2592000" lvl="5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6pPr>
            <a:lvl7pPr marL="3024000" lvl="6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7pPr>
            <a:lvl8pPr marL="3456000" lvl="7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8pPr>
            <a:lvl9pPr marL="3887999" lvl="8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9pPr>
          </a:lstStyle>
          <a:p>
            <a:pPr marL="0" marR="190440" lvl="0" indent="0" algn="just">
              <a:spcBef>
                <a:spcPts val="901"/>
              </a:spcBef>
              <a:spcAft>
                <a:spcPts val="700"/>
              </a:spcAft>
              <a:buNone/>
            </a:pPr>
            <a:r>
              <a:rPr lang="ru-RU" sz="2000" b="1" dirty="0" smtClean="0">
                <a:solidFill>
                  <a:srgbClr val="1F1F1F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Периферический речевой аппарат</a:t>
            </a: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состоит из трех отделов:</a:t>
            </a:r>
          </a:p>
          <a:p>
            <a:pPr lvl="0"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</a:t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1) дыхательного (грудная клетка с легкими, бронхами и трахеей);</a:t>
            </a:r>
          </a:p>
          <a:p>
            <a:pPr lvl="0"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2) голосового (состоит из пассивных органов речи человека, оказывающих основное воздействие на техническую составляющую речи (гортань с находящимися в ней голосовыми складками));</a:t>
            </a:r>
          </a:p>
          <a:p>
            <a:pPr lvl="0"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3) артикуляционного (относятся активные органы речи, непосредственно производящие звук и выполняющие основную работу при его образовании).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39" y="738509"/>
            <a:ext cx="7848873" cy="59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61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144000" y="-144000"/>
            <a:ext cx="9792000" cy="1238039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l">
              <a:spcAft>
                <a:spcPts val="1001"/>
              </a:spcAft>
              <a:buNone/>
            </a:pPr>
            <a:r>
              <a:rPr lang="ru-RU" sz="3600" dirty="0" smtClean="0">
                <a:latin typeface="Times New Roman" pitchFamily="18"/>
                <a:cs typeface="Times New Roman" pitchFamily="18"/>
              </a:rPr>
              <a:t> Строение ротовой полости</a:t>
            </a:r>
            <a:endParaRPr lang="ru-RU" sz="3600" dirty="0">
              <a:latin typeface="Times New Roman" pitchFamily="18"/>
              <a:cs typeface="Times New Roman" pitchFamily="18"/>
            </a:endParaRP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094040"/>
            <a:ext cx="9071640" cy="5059440"/>
          </a:xfrm>
        </p:spPr>
        <p:txBody>
          <a:bodyPr/>
          <a:lstStyle>
            <a:def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None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defPPr>
            <a:lvl1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1pPr>
            <a:lvl2pPr marL="864000" lvl="1" indent="-324000">
              <a:spcBef>
                <a:spcPts val="1134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8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2pPr>
            <a:lvl3pPr marL="1295999" lvl="2" indent="-288000">
              <a:spcBef>
                <a:spcPts val="850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4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3pPr>
            <a:lvl4pPr marL="1728000" lvl="3" indent="-216000">
              <a:spcBef>
                <a:spcPts val="567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4pPr>
            <a:lvl5pPr marL="2160000" lvl="4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5pPr>
            <a:lvl6pPr marL="2592000" lvl="5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6pPr>
            <a:lvl7pPr marL="3024000" lvl="6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7pPr>
            <a:lvl8pPr marL="3456000" lvl="7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8pPr>
            <a:lvl9pPr marL="3887999" lvl="8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9pPr>
          </a:lstStyle>
          <a:p>
            <a:pPr marL="0" lvl="0" indent="0" algn="just">
              <a:spcBef>
                <a:spcPts val="0"/>
              </a:spcBef>
              <a:spcAft>
                <a:spcPts val="1001"/>
              </a:spcAft>
              <a:buNone/>
            </a:pPr>
            <a:r>
              <a:rPr lang="ru-RU" sz="2000" b="1">
                <a:solidFill>
                  <a:srgbClr val="302030"/>
                </a:solidFill>
                <a:latin typeface="Times New Roman" pitchFamily="18"/>
                <a:cs typeface="Times New Roman" pitchFamily="18"/>
              </a:rPr>
              <a:t>Строение и функции рта</a:t>
            </a:r>
            <a:r>
              <a:rPr lang="ru-RU" sz="1400" b="1">
                <a:solidFill>
                  <a:srgbClr val="302030"/>
                </a:solidFill>
                <a:latin typeface="Times New Roman" pitchFamily="18"/>
                <a:cs typeface="Times New Roman" pitchFamily="18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l="10992" t="12782" r="6980" b="1089"/>
          <a:stretch>
            <a:fillRect/>
          </a:stretch>
        </p:blipFill>
        <p:spPr>
          <a:xfrm>
            <a:off x="1728000" y="1512000"/>
            <a:ext cx="6552000" cy="4895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1043533"/>
            <a:ext cx="9026047" cy="5494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774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777478"/>
            <a:ext cx="7128792" cy="5951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912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137160" y="-143640"/>
            <a:ext cx="9792000" cy="1238039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l">
              <a:spcAft>
                <a:spcPts val="1001"/>
              </a:spcAft>
              <a:buNone/>
            </a:pPr>
            <a:r>
              <a:rPr lang="ru-RU" sz="3600" dirty="0" smtClean="0">
                <a:latin typeface="Times New Roman" pitchFamily="18"/>
                <a:cs typeface="Times New Roman" pitchFamily="18"/>
              </a:rPr>
              <a:t> Строение носовой полости</a:t>
            </a:r>
            <a:endParaRPr lang="ru-RU" sz="3600" dirty="0">
              <a:latin typeface="Times New Roman" pitchFamily="18"/>
              <a:cs typeface="Times New Roman" pitchFamily="18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03999" y="1177560"/>
            <a:ext cx="9040320" cy="5302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56399" y="1329960"/>
            <a:ext cx="9040320" cy="5302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08799" y="1482360"/>
            <a:ext cx="9040320" cy="5302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1525"/>
            <a:ext cx="1008112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581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16" y="-75127"/>
            <a:ext cx="8884368" cy="666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20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body" idx="4294967295"/>
          </p:nvPr>
        </p:nvSpPr>
        <p:spPr>
          <a:xfrm>
            <a:off x="503999" y="1007999"/>
            <a:ext cx="9071640" cy="462960"/>
          </a:xfrm>
        </p:spPr>
        <p:txBody>
          <a:bodyPr/>
          <a:lstStyle>
            <a:def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None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defPPr>
            <a:lvl1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32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1pPr>
            <a:lvl2pPr marL="864000" lvl="1" indent="-324000">
              <a:spcBef>
                <a:spcPts val="1134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8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2pPr>
            <a:lvl3pPr marL="1295999" lvl="2" indent="-288000">
              <a:spcBef>
                <a:spcPts val="850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4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3pPr>
            <a:lvl4pPr marL="1728000" lvl="3" indent="-216000">
              <a:spcBef>
                <a:spcPts val="567"/>
              </a:spcBef>
              <a:spcAft>
                <a:spcPts val="0"/>
              </a:spcAft>
              <a:buSzPct val="75000"/>
              <a:buFont typeface="StarSymbol"/>
              <a:buChar char="–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4pPr>
            <a:lvl5pPr marL="2160000" lvl="4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5pPr>
            <a:lvl6pPr marL="2592000" lvl="5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6pPr>
            <a:lvl7pPr marL="3024000" lvl="6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7pPr>
            <a:lvl8pPr marL="3456000" lvl="7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8pPr>
            <a:lvl9pPr marL="3887999" lvl="8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ru-RU" sz="2000" b="0" i="0" u="none" strike="noStrike" kern="1200" cap="none">
                <a:ln>
                  <a:noFill/>
                </a:ln>
                <a:solidFill>
                  <a:srgbClr val="0066CC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</a:defRPr>
            </a:lvl9pPr>
          </a:lstStyle>
          <a:p>
            <a:pPr marL="0" lvl="0" indent="0">
              <a:spcBef>
                <a:spcPts val="241"/>
              </a:spcBef>
              <a:spcAft>
                <a:spcPts val="241"/>
              </a:spcAft>
              <a:buNone/>
            </a:pPr>
            <a:r>
              <a:rPr lang="ru-RU" sz="2000" b="1">
                <a:solidFill>
                  <a:srgbClr val="302030"/>
                </a:solidFill>
                <a:latin typeface="Times New Roman" pitchFamily="18"/>
                <a:cs typeface="Times New Roman" pitchFamily="18"/>
              </a:rPr>
              <a:t>Строение и функции гортани</a:t>
            </a:r>
          </a:p>
        </p:txBody>
      </p:sp>
      <p:sp>
        <p:nvSpPr>
          <p:cNvPr id="3" name="Заголовок 2"/>
          <p:cNvSpPr txBox="1">
            <a:spLocks noGrp="1"/>
          </p:cNvSpPr>
          <p:nvPr>
            <p:ph type="title" idx="4294967295"/>
          </p:nvPr>
        </p:nvSpPr>
        <p:spPr>
          <a:xfrm>
            <a:off x="137160" y="-143640"/>
            <a:ext cx="9792000" cy="1238039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l">
              <a:spcAft>
                <a:spcPts val="1001"/>
              </a:spcAft>
              <a:buNone/>
            </a:pPr>
            <a:r>
              <a:rPr lang="ru-RU" sz="3600" dirty="0" smtClean="0">
                <a:latin typeface="Times New Roman" pitchFamily="18"/>
                <a:cs typeface="Times New Roman" pitchFamily="18"/>
              </a:rPr>
              <a:t> </a:t>
            </a:r>
            <a:r>
              <a:rPr lang="ru-RU" sz="3600" dirty="0">
                <a:latin typeface="Times New Roman" pitchFamily="18"/>
                <a:cs typeface="Times New Roman" pitchFamily="18"/>
              </a:rPr>
              <a:t>Строение </a:t>
            </a:r>
            <a:r>
              <a:rPr lang="ru-RU" sz="3600" dirty="0" smtClean="0">
                <a:latin typeface="Times New Roman" pitchFamily="18"/>
                <a:cs typeface="Times New Roman" pitchFamily="18"/>
              </a:rPr>
              <a:t>гортани</a:t>
            </a:r>
            <a:endParaRPr lang="ru-RU" sz="3600" dirty="0">
              <a:latin typeface="Times New Roman" pitchFamily="18"/>
              <a:cs typeface="Times New Roman" pitchFamily="18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093039" y="1368000"/>
            <a:ext cx="5898960" cy="5256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гортани</a:t>
            </a: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0" y="1254409"/>
            <a:ext cx="9145016" cy="5837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0" y="1254408"/>
            <a:ext cx="9145016" cy="5837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86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289" y="301320"/>
            <a:ext cx="8448023" cy="6336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37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4688" y="-506413"/>
            <a:ext cx="1143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90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936" y="974744"/>
            <a:ext cx="7632847" cy="509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385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512" y="126999"/>
            <a:ext cx="9753600" cy="730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9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57" y="971525"/>
            <a:ext cx="9564555" cy="538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7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843" y="539477"/>
            <a:ext cx="8544949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18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4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Blue_Curv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ue_Curve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10679</TotalTime>
  <Words>88</Words>
  <Application>Microsoft Office PowerPoint</Application>
  <PresentationFormat>Произвольный</PresentationFormat>
  <Paragraphs>17</Paragraphs>
  <Slides>21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Calibri</vt:lpstr>
      <vt:lpstr>Liberation Sans</vt:lpstr>
      <vt:lpstr>Liberation Serif</vt:lpstr>
      <vt:lpstr>Segoe UI</vt:lpstr>
      <vt:lpstr>StarSymbol</vt:lpstr>
      <vt:lpstr>Tahoma</vt:lpstr>
      <vt:lpstr>Times New Roman</vt:lpstr>
      <vt:lpstr>Blue_Curve</vt:lpstr>
      <vt:lpstr>Blue_Curve1</vt:lpstr>
      <vt:lpstr>Строение речевой системы</vt:lpstr>
      <vt:lpstr>Презентация PowerPoint</vt:lpstr>
      <vt:lpstr>  Строение речевой системы</vt:lpstr>
      <vt:lpstr>I.  Строение речевой системы</vt:lpstr>
      <vt:lpstr>I.  Строение речевой системы</vt:lpstr>
      <vt:lpstr>Презентация PowerPoint</vt:lpstr>
      <vt:lpstr> Строение ротовой полости</vt:lpstr>
      <vt:lpstr>Презентация PowerPoint</vt:lpstr>
      <vt:lpstr>Презентация PowerPoint</vt:lpstr>
      <vt:lpstr> Строение носовой полости</vt:lpstr>
      <vt:lpstr>Презентация PowerPoint</vt:lpstr>
      <vt:lpstr>Презентация PowerPoint</vt:lpstr>
      <vt:lpstr> Строение гортани</vt:lpstr>
      <vt:lpstr>Строение гортани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Curve</dc:title>
  <dc:creator>маргарита мужиченко</dc:creator>
  <cp:lastModifiedBy>маргарита мужиченко</cp:lastModifiedBy>
  <cp:revision>27</cp:revision>
  <dcterms:created xsi:type="dcterms:W3CDTF">2019-05-16T20:06:52Z</dcterms:created>
  <dcterms:modified xsi:type="dcterms:W3CDTF">2023-04-11T08:13:08Z</dcterms:modified>
</cp:coreProperties>
</file>